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6858000" cx="12192000"/>
  <p:notesSz cx="6858000" cy="9144000"/>
  <p:embeddedFontLst>
    <p:embeddedFont>
      <p:font typeface="Montserrat SemiBold"/>
      <p:regular r:id="rId46"/>
      <p:bold r:id="rId47"/>
      <p:italic r:id="rId48"/>
      <p:boldItalic r:id="rId49"/>
    </p:embeddedFont>
    <p:embeddedFont>
      <p:font typeface="Montserrat"/>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4" roundtripDataSignature="AMtx7mjWVgXs67Qzri6E9oMMXELyNhbY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E89DA7C-4A23-484E-B710-350AD7BD9E8C}">
  <a:tblStyle styleId="{8E89DA7C-4A23-484E-B710-350AD7BD9E8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AD6613-3247-43B1-B9D0-2B8576BE4490}"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MontserratSemiBold-regular.fntdata"/><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SemiBold-italic.fntdata"/><Relationship Id="rId47" Type="http://schemas.openxmlformats.org/officeDocument/2006/relationships/font" Target="fonts/MontserratSemiBold-bold.fntdata"/><Relationship Id="rId49" Type="http://schemas.openxmlformats.org/officeDocument/2006/relationships/font" Target="fonts/MontserratSemiBold-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4.xml"/><Relationship Id="rId10" Type="http://schemas.openxmlformats.org/officeDocument/2006/relationships/slide" Target="slides/slide3.xml"/><Relationship Id="rId54"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t/>
            </a:r>
            <a:endParaRPr/>
          </a:p>
        </p:txBody>
      </p:sp>
      <p:sp>
        <p:nvSpPr>
          <p:cNvPr id="241" name="Google Shape;24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t/>
            </a:r>
            <a:endParaRPr/>
          </a:p>
        </p:txBody>
      </p:sp>
      <p:sp>
        <p:nvSpPr>
          <p:cNvPr id="286" name="Google Shape;28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712bb01208_6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712bb01208_6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3712bb01208_6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tr-TR"/>
              <a:t>8 faculties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t/>
            </a:r>
            <a:endParaRPr/>
          </a:p>
        </p:txBody>
      </p:sp>
      <p:sp>
        <p:nvSpPr>
          <p:cNvPr id="498" name="Google Shape;49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tr-TR"/>
              <a:t>Fakülte web sayfası, dijital platformları sol altta bulunacak.</a:t>
            </a:r>
            <a:endParaRPr/>
          </a:p>
        </p:txBody>
      </p:sp>
      <p:sp>
        <p:nvSpPr>
          <p:cNvPr id="533" name="Google Shape;53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9"/>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3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Times"/>
              <a:buNone/>
              <a:defRPr/>
            </a:lvl1pPr>
            <a:lvl2pPr lvl="1" algn="ctr">
              <a:lnSpc>
                <a:spcPct val="100000"/>
              </a:lnSpc>
              <a:spcBef>
                <a:spcPts val="560"/>
              </a:spcBef>
              <a:spcAft>
                <a:spcPts val="0"/>
              </a:spcAft>
              <a:buClr>
                <a:schemeClr val="dk1"/>
              </a:buClr>
              <a:buSzPts val="2800"/>
              <a:buFont typeface="Times"/>
              <a:buNone/>
              <a:defRPr/>
            </a:lvl2pPr>
            <a:lvl3pPr lvl="2" algn="ctr">
              <a:lnSpc>
                <a:spcPct val="100000"/>
              </a:lnSpc>
              <a:spcBef>
                <a:spcPts val="480"/>
              </a:spcBef>
              <a:spcAft>
                <a:spcPts val="0"/>
              </a:spcAft>
              <a:buClr>
                <a:schemeClr val="dk1"/>
              </a:buClr>
              <a:buSzPts val="2400"/>
              <a:buFont typeface="Times"/>
              <a:buNone/>
              <a:defRPr/>
            </a:lvl3pPr>
            <a:lvl4pPr lvl="3" algn="ctr">
              <a:lnSpc>
                <a:spcPct val="100000"/>
              </a:lnSpc>
              <a:spcBef>
                <a:spcPts val="400"/>
              </a:spcBef>
              <a:spcAft>
                <a:spcPts val="0"/>
              </a:spcAft>
              <a:buClr>
                <a:schemeClr val="dk1"/>
              </a:buClr>
              <a:buSzPts val="2000"/>
              <a:buFont typeface="Times"/>
              <a:buNone/>
              <a:defRPr/>
            </a:lvl4pPr>
            <a:lvl5pPr lvl="4" algn="ctr">
              <a:lnSpc>
                <a:spcPct val="100000"/>
              </a:lnSpc>
              <a:spcBef>
                <a:spcPts val="400"/>
              </a:spcBef>
              <a:spcAft>
                <a:spcPts val="0"/>
              </a:spcAft>
              <a:buClr>
                <a:schemeClr val="dk1"/>
              </a:buClr>
              <a:buSzPts val="2000"/>
              <a:buFont typeface="Times"/>
              <a:buNone/>
              <a:defRPr/>
            </a:lvl5pPr>
            <a:lvl6pPr lvl="5" algn="ctr">
              <a:lnSpc>
                <a:spcPct val="100000"/>
              </a:lnSpc>
              <a:spcBef>
                <a:spcPts val="400"/>
              </a:spcBef>
              <a:spcAft>
                <a:spcPts val="0"/>
              </a:spcAft>
              <a:buClr>
                <a:schemeClr val="dk1"/>
              </a:buClr>
              <a:buSzPts val="2000"/>
              <a:buFont typeface="Times"/>
              <a:buNone/>
              <a:defRPr/>
            </a:lvl6pPr>
            <a:lvl7pPr lvl="6" algn="ctr">
              <a:lnSpc>
                <a:spcPct val="100000"/>
              </a:lnSpc>
              <a:spcBef>
                <a:spcPts val="400"/>
              </a:spcBef>
              <a:spcAft>
                <a:spcPts val="0"/>
              </a:spcAft>
              <a:buClr>
                <a:schemeClr val="dk1"/>
              </a:buClr>
              <a:buSzPts val="2000"/>
              <a:buFont typeface="Times"/>
              <a:buNone/>
              <a:defRPr/>
            </a:lvl7pPr>
            <a:lvl8pPr lvl="7" algn="ctr">
              <a:lnSpc>
                <a:spcPct val="100000"/>
              </a:lnSpc>
              <a:spcBef>
                <a:spcPts val="400"/>
              </a:spcBef>
              <a:spcAft>
                <a:spcPts val="0"/>
              </a:spcAft>
              <a:buClr>
                <a:schemeClr val="dk1"/>
              </a:buClr>
              <a:buSzPts val="2000"/>
              <a:buFont typeface="Times"/>
              <a:buNone/>
              <a:defRPr/>
            </a:lvl8pPr>
            <a:lvl9pPr lvl="8" algn="ctr">
              <a:lnSpc>
                <a:spcPct val="100000"/>
              </a:lnSpc>
              <a:spcBef>
                <a:spcPts val="400"/>
              </a:spcBef>
              <a:spcAft>
                <a:spcPts val="0"/>
              </a:spcAft>
              <a:buClr>
                <a:schemeClr val="dk1"/>
              </a:buClr>
              <a:buSzPts val="2000"/>
              <a:buFont typeface="Times"/>
              <a:buNone/>
              <a:defRPr/>
            </a:lvl9pPr>
          </a:lstStyle>
          <a:p/>
        </p:txBody>
      </p:sp>
      <p:sp>
        <p:nvSpPr>
          <p:cNvPr id="18" name="Google Shape;18;p3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19" name="Google Shape;19;p3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20" name="Google Shape;20;p3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4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79" name="Google Shape;79;p4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0" name="Google Shape;80;p4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50"/>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2667"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0"/>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267"/>
              </a:spcBef>
              <a:spcAft>
                <a:spcPts val="0"/>
              </a:spcAft>
              <a:buClr>
                <a:srgbClr val="888888"/>
              </a:buClr>
              <a:buSzPts val="2000"/>
              <a:buNone/>
              <a:defRPr sz="1333">
                <a:solidFill>
                  <a:srgbClr val="888888"/>
                </a:solidFill>
              </a:defRPr>
            </a:lvl1pPr>
            <a:lvl2pPr indent="-228600" lvl="1" marL="914400" algn="l">
              <a:lnSpc>
                <a:spcPct val="100000"/>
              </a:lnSpc>
              <a:spcBef>
                <a:spcPts val="240"/>
              </a:spcBef>
              <a:spcAft>
                <a:spcPts val="0"/>
              </a:spcAft>
              <a:buClr>
                <a:srgbClr val="888888"/>
              </a:buClr>
              <a:buSzPts val="1800"/>
              <a:buNone/>
              <a:defRPr sz="1200">
                <a:solidFill>
                  <a:srgbClr val="888888"/>
                </a:solidFill>
              </a:defRPr>
            </a:lvl2pPr>
            <a:lvl3pPr indent="-228600" lvl="2" marL="1371600" algn="l">
              <a:lnSpc>
                <a:spcPct val="100000"/>
              </a:lnSpc>
              <a:spcBef>
                <a:spcPts val="213"/>
              </a:spcBef>
              <a:spcAft>
                <a:spcPts val="0"/>
              </a:spcAft>
              <a:buClr>
                <a:srgbClr val="888888"/>
              </a:buClr>
              <a:buSzPts val="1600"/>
              <a:buNone/>
              <a:defRPr sz="1067">
                <a:solidFill>
                  <a:srgbClr val="888888"/>
                </a:solidFill>
              </a:defRPr>
            </a:lvl3pPr>
            <a:lvl4pPr indent="-228600" lvl="3" marL="1828800" algn="l">
              <a:lnSpc>
                <a:spcPct val="100000"/>
              </a:lnSpc>
              <a:spcBef>
                <a:spcPts val="187"/>
              </a:spcBef>
              <a:spcAft>
                <a:spcPts val="0"/>
              </a:spcAft>
              <a:buClr>
                <a:srgbClr val="888888"/>
              </a:buClr>
              <a:buSzPts val="1400"/>
              <a:buNone/>
              <a:defRPr sz="933">
                <a:solidFill>
                  <a:srgbClr val="888888"/>
                </a:solidFill>
              </a:defRPr>
            </a:lvl4pPr>
            <a:lvl5pPr indent="-228600" lvl="4" marL="2286000" algn="l">
              <a:lnSpc>
                <a:spcPct val="100000"/>
              </a:lnSpc>
              <a:spcBef>
                <a:spcPts val="187"/>
              </a:spcBef>
              <a:spcAft>
                <a:spcPts val="0"/>
              </a:spcAft>
              <a:buClr>
                <a:srgbClr val="888888"/>
              </a:buClr>
              <a:buSzPts val="1400"/>
              <a:buNone/>
              <a:defRPr sz="933">
                <a:solidFill>
                  <a:srgbClr val="888888"/>
                </a:solidFill>
              </a:defRPr>
            </a:lvl5pPr>
            <a:lvl6pPr indent="-228600" lvl="5" marL="2743200" algn="l">
              <a:lnSpc>
                <a:spcPct val="100000"/>
              </a:lnSpc>
              <a:spcBef>
                <a:spcPts val="187"/>
              </a:spcBef>
              <a:spcAft>
                <a:spcPts val="0"/>
              </a:spcAft>
              <a:buClr>
                <a:srgbClr val="888888"/>
              </a:buClr>
              <a:buSzPts val="1400"/>
              <a:buNone/>
              <a:defRPr sz="933">
                <a:solidFill>
                  <a:srgbClr val="888888"/>
                </a:solidFill>
              </a:defRPr>
            </a:lvl6pPr>
            <a:lvl7pPr indent="-228600" lvl="6" marL="3200400" algn="l">
              <a:lnSpc>
                <a:spcPct val="100000"/>
              </a:lnSpc>
              <a:spcBef>
                <a:spcPts val="187"/>
              </a:spcBef>
              <a:spcAft>
                <a:spcPts val="0"/>
              </a:spcAft>
              <a:buClr>
                <a:srgbClr val="888888"/>
              </a:buClr>
              <a:buSzPts val="1400"/>
              <a:buNone/>
              <a:defRPr sz="933">
                <a:solidFill>
                  <a:srgbClr val="888888"/>
                </a:solidFill>
              </a:defRPr>
            </a:lvl7pPr>
            <a:lvl8pPr indent="-228600" lvl="7" marL="3657600" algn="l">
              <a:lnSpc>
                <a:spcPct val="100000"/>
              </a:lnSpc>
              <a:spcBef>
                <a:spcPts val="187"/>
              </a:spcBef>
              <a:spcAft>
                <a:spcPts val="0"/>
              </a:spcAft>
              <a:buClr>
                <a:srgbClr val="888888"/>
              </a:buClr>
              <a:buSzPts val="1400"/>
              <a:buNone/>
              <a:defRPr sz="933">
                <a:solidFill>
                  <a:srgbClr val="888888"/>
                </a:solidFill>
              </a:defRPr>
            </a:lvl8pPr>
            <a:lvl9pPr indent="-228600" lvl="8" marL="4114800" algn="l">
              <a:lnSpc>
                <a:spcPct val="100000"/>
              </a:lnSpc>
              <a:spcBef>
                <a:spcPts val="187"/>
              </a:spcBef>
              <a:spcAft>
                <a:spcPts val="0"/>
              </a:spcAft>
              <a:buClr>
                <a:srgbClr val="888888"/>
              </a:buClr>
              <a:buSzPts val="1400"/>
              <a:buNone/>
              <a:defRPr sz="933">
                <a:solidFill>
                  <a:srgbClr val="888888"/>
                </a:solidFill>
              </a:defRPr>
            </a:lvl9pPr>
          </a:lstStyle>
          <a:p/>
        </p:txBody>
      </p:sp>
      <p:sp>
        <p:nvSpPr>
          <p:cNvPr id="84" name="Google Shape;84;p5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5" name="Google Shape;85;p5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86" name="Google Shape;86;p5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7" name="Shape 87"/>
        <p:cNvGrpSpPr/>
        <p:nvPr/>
      </p:nvGrpSpPr>
      <p:grpSpPr>
        <a:xfrm>
          <a:off x="0" y="0"/>
          <a:ext cx="0" cy="0"/>
          <a:chOff x="0" y="0"/>
          <a:chExt cx="0" cy="0"/>
        </a:xfrm>
      </p:grpSpPr>
      <p:sp>
        <p:nvSpPr>
          <p:cNvPr id="88" name="Google Shape;88;p51"/>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1"/>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chemeClr val="dk1"/>
              </a:buClr>
              <a:buSzPts val="2800"/>
              <a:buChar char="•"/>
              <a:defRPr sz="1867"/>
            </a:lvl1pPr>
            <a:lvl2pPr indent="-381000" lvl="1" marL="914400" algn="l">
              <a:lnSpc>
                <a:spcPct val="100000"/>
              </a:lnSpc>
              <a:spcBef>
                <a:spcPts val="320"/>
              </a:spcBef>
              <a:spcAft>
                <a:spcPts val="0"/>
              </a:spcAft>
              <a:buClr>
                <a:schemeClr val="dk1"/>
              </a:buClr>
              <a:buSzPts val="2400"/>
              <a:buChar char="–"/>
              <a:defRPr sz="1600"/>
            </a:lvl2pPr>
            <a:lvl3pPr indent="-355600" lvl="2" marL="1371600" algn="l">
              <a:lnSpc>
                <a:spcPct val="100000"/>
              </a:lnSpc>
              <a:spcBef>
                <a:spcPts val="267"/>
              </a:spcBef>
              <a:spcAft>
                <a:spcPts val="0"/>
              </a:spcAft>
              <a:buClr>
                <a:schemeClr val="dk1"/>
              </a:buClr>
              <a:buSzPts val="2000"/>
              <a:buChar char="•"/>
              <a:defRPr sz="1333"/>
            </a:lvl3pPr>
            <a:lvl4pPr indent="-342900" lvl="3" marL="1828800" algn="l">
              <a:lnSpc>
                <a:spcPct val="100000"/>
              </a:lnSpc>
              <a:spcBef>
                <a:spcPts val="240"/>
              </a:spcBef>
              <a:spcAft>
                <a:spcPts val="0"/>
              </a:spcAft>
              <a:buClr>
                <a:schemeClr val="dk1"/>
              </a:buClr>
              <a:buSzPts val="1800"/>
              <a:buChar char="–"/>
              <a:defRPr sz="1200"/>
            </a:lvl4pPr>
            <a:lvl5pPr indent="-342900" lvl="4" marL="2286000" algn="l">
              <a:lnSpc>
                <a:spcPct val="100000"/>
              </a:lnSpc>
              <a:spcBef>
                <a:spcPts val="240"/>
              </a:spcBef>
              <a:spcAft>
                <a:spcPts val="0"/>
              </a:spcAft>
              <a:buClr>
                <a:schemeClr val="dk1"/>
              </a:buClr>
              <a:buSzPts val="1800"/>
              <a:buChar char="»"/>
              <a:defRPr sz="1200"/>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sp>
        <p:nvSpPr>
          <p:cNvPr id="90" name="Google Shape;90;p51"/>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373"/>
              </a:spcBef>
              <a:spcAft>
                <a:spcPts val="0"/>
              </a:spcAft>
              <a:buClr>
                <a:schemeClr val="dk1"/>
              </a:buClr>
              <a:buSzPts val="2800"/>
              <a:buChar char="•"/>
              <a:defRPr sz="1867"/>
            </a:lvl1pPr>
            <a:lvl2pPr indent="-381000" lvl="1" marL="914400" algn="l">
              <a:lnSpc>
                <a:spcPct val="100000"/>
              </a:lnSpc>
              <a:spcBef>
                <a:spcPts val="320"/>
              </a:spcBef>
              <a:spcAft>
                <a:spcPts val="0"/>
              </a:spcAft>
              <a:buClr>
                <a:schemeClr val="dk1"/>
              </a:buClr>
              <a:buSzPts val="2400"/>
              <a:buChar char="–"/>
              <a:defRPr sz="1600"/>
            </a:lvl2pPr>
            <a:lvl3pPr indent="-355600" lvl="2" marL="1371600" algn="l">
              <a:lnSpc>
                <a:spcPct val="100000"/>
              </a:lnSpc>
              <a:spcBef>
                <a:spcPts val="267"/>
              </a:spcBef>
              <a:spcAft>
                <a:spcPts val="0"/>
              </a:spcAft>
              <a:buClr>
                <a:schemeClr val="dk1"/>
              </a:buClr>
              <a:buSzPts val="2000"/>
              <a:buChar char="•"/>
              <a:defRPr sz="1333"/>
            </a:lvl3pPr>
            <a:lvl4pPr indent="-342900" lvl="3" marL="1828800" algn="l">
              <a:lnSpc>
                <a:spcPct val="100000"/>
              </a:lnSpc>
              <a:spcBef>
                <a:spcPts val="240"/>
              </a:spcBef>
              <a:spcAft>
                <a:spcPts val="0"/>
              </a:spcAft>
              <a:buClr>
                <a:schemeClr val="dk1"/>
              </a:buClr>
              <a:buSzPts val="1800"/>
              <a:buChar char="–"/>
              <a:defRPr sz="1200"/>
            </a:lvl4pPr>
            <a:lvl5pPr indent="-342900" lvl="4" marL="2286000" algn="l">
              <a:lnSpc>
                <a:spcPct val="100000"/>
              </a:lnSpc>
              <a:spcBef>
                <a:spcPts val="240"/>
              </a:spcBef>
              <a:spcAft>
                <a:spcPts val="0"/>
              </a:spcAft>
              <a:buClr>
                <a:schemeClr val="dk1"/>
              </a:buClr>
              <a:buSzPts val="1800"/>
              <a:buChar char="»"/>
              <a:defRPr sz="1200"/>
            </a:lvl5pPr>
            <a:lvl6pPr indent="-342900" lvl="5" marL="2743200" algn="l">
              <a:lnSpc>
                <a:spcPct val="100000"/>
              </a:lnSpc>
              <a:spcBef>
                <a:spcPts val="240"/>
              </a:spcBef>
              <a:spcAft>
                <a:spcPts val="0"/>
              </a:spcAft>
              <a:buClr>
                <a:schemeClr val="dk1"/>
              </a:buClr>
              <a:buSzPts val="1800"/>
              <a:buChar char="•"/>
              <a:defRPr sz="1200"/>
            </a:lvl6pPr>
            <a:lvl7pPr indent="-342900" lvl="6" marL="3200400" algn="l">
              <a:lnSpc>
                <a:spcPct val="100000"/>
              </a:lnSpc>
              <a:spcBef>
                <a:spcPts val="240"/>
              </a:spcBef>
              <a:spcAft>
                <a:spcPts val="0"/>
              </a:spcAft>
              <a:buClr>
                <a:schemeClr val="dk1"/>
              </a:buClr>
              <a:buSzPts val="1800"/>
              <a:buChar char="•"/>
              <a:defRPr sz="1200"/>
            </a:lvl7pPr>
            <a:lvl8pPr indent="-342900" lvl="7" marL="3657600" algn="l">
              <a:lnSpc>
                <a:spcPct val="100000"/>
              </a:lnSpc>
              <a:spcBef>
                <a:spcPts val="240"/>
              </a:spcBef>
              <a:spcAft>
                <a:spcPts val="0"/>
              </a:spcAft>
              <a:buClr>
                <a:schemeClr val="dk1"/>
              </a:buClr>
              <a:buSzPts val="1800"/>
              <a:buChar char="•"/>
              <a:defRPr sz="1200"/>
            </a:lvl8pPr>
            <a:lvl9pPr indent="-342900" lvl="8" marL="4114800" algn="l">
              <a:lnSpc>
                <a:spcPct val="100000"/>
              </a:lnSpc>
              <a:spcBef>
                <a:spcPts val="240"/>
              </a:spcBef>
              <a:spcAft>
                <a:spcPts val="0"/>
              </a:spcAft>
              <a:buClr>
                <a:schemeClr val="dk1"/>
              </a:buClr>
              <a:buSzPts val="1800"/>
              <a:buChar char="•"/>
              <a:defRPr sz="1200"/>
            </a:lvl9pPr>
          </a:lstStyle>
          <a:p/>
        </p:txBody>
      </p:sp>
      <p:sp>
        <p:nvSpPr>
          <p:cNvPr id="91" name="Google Shape;91;p5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2" name="Google Shape;92;p5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3" name="Google Shape;93;p5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 name="Shape 94"/>
        <p:cNvGrpSpPr/>
        <p:nvPr/>
      </p:nvGrpSpPr>
      <p:grpSpPr>
        <a:xfrm>
          <a:off x="0" y="0"/>
          <a:ext cx="0" cy="0"/>
          <a:chOff x="0" y="0"/>
          <a:chExt cx="0" cy="0"/>
        </a:xfrm>
      </p:grpSpPr>
      <p:sp>
        <p:nvSpPr>
          <p:cNvPr id="95" name="Google Shape;95;p5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2"/>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2400"/>
              <a:buNone/>
              <a:defRPr b="1" sz="1600"/>
            </a:lvl1pPr>
            <a:lvl2pPr indent="-228600" lvl="1" marL="914400" algn="l">
              <a:lnSpc>
                <a:spcPct val="100000"/>
              </a:lnSpc>
              <a:spcBef>
                <a:spcPts val="267"/>
              </a:spcBef>
              <a:spcAft>
                <a:spcPts val="0"/>
              </a:spcAft>
              <a:buClr>
                <a:schemeClr val="dk1"/>
              </a:buClr>
              <a:buSzPts val="2000"/>
              <a:buNone/>
              <a:defRPr b="1" sz="1333"/>
            </a:lvl2pPr>
            <a:lvl3pPr indent="-228600" lvl="2" marL="1371600" algn="l">
              <a:lnSpc>
                <a:spcPct val="100000"/>
              </a:lnSpc>
              <a:spcBef>
                <a:spcPts val="240"/>
              </a:spcBef>
              <a:spcAft>
                <a:spcPts val="0"/>
              </a:spcAft>
              <a:buClr>
                <a:schemeClr val="dk1"/>
              </a:buClr>
              <a:buSzPts val="1800"/>
              <a:buNone/>
              <a:defRPr b="1" sz="1200"/>
            </a:lvl3pPr>
            <a:lvl4pPr indent="-228600" lvl="3" marL="1828800" algn="l">
              <a:lnSpc>
                <a:spcPct val="100000"/>
              </a:lnSpc>
              <a:spcBef>
                <a:spcPts val="213"/>
              </a:spcBef>
              <a:spcAft>
                <a:spcPts val="0"/>
              </a:spcAft>
              <a:buClr>
                <a:schemeClr val="dk1"/>
              </a:buClr>
              <a:buSzPts val="1600"/>
              <a:buNone/>
              <a:defRPr b="1" sz="1067"/>
            </a:lvl4pPr>
            <a:lvl5pPr indent="-228600" lvl="4" marL="2286000" algn="l">
              <a:lnSpc>
                <a:spcPct val="100000"/>
              </a:lnSpc>
              <a:spcBef>
                <a:spcPts val="213"/>
              </a:spcBef>
              <a:spcAft>
                <a:spcPts val="0"/>
              </a:spcAft>
              <a:buClr>
                <a:schemeClr val="dk1"/>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97" name="Google Shape;97;p52"/>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chemeClr val="dk1"/>
              </a:buClr>
              <a:buSzPts val="2400"/>
              <a:buChar char="•"/>
              <a:defRPr sz="1600"/>
            </a:lvl1pPr>
            <a:lvl2pPr indent="-355600" lvl="1" marL="914400" algn="l">
              <a:lnSpc>
                <a:spcPct val="100000"/>
              </a:lnSpc>
              <a:spcBef>
                <a:spcPts val="267"/>
              </a:spcBef>
              <a:spcAft>
                <a:spcPts val="0"/>
              </a:spcAft>
              <a:buClr>
                <a:schemeClr val="dk1"/>
              </a:buClr>
              <a:buSzPts val="2000"/>
              <a:buChar char="–"/>
              <a:defRPr sz="1333"/>
            </a:lvl2pPr>
            <a:lvl3pPr indent="-342900" lvl="2" marL="1371600" algn="l">
              <a:lnSpc>
                <a:spcPct val="100000"/>
              </a:lnSpc>
              <a:spcBef>
                <a:spcPts val="240"/>
              </a:spcBef>
              <a:spcAft>
                <a:spcPts val="0"/>
              </a:spcAft>
              <a:buClr>
                <a:schemeClr val="dk1"/>
              </a:buClr>
              <a:buSzPts val="1800"/>
              <a:buChar char="•"/>
              <a:defRPr sz="1200"/>
            </a:lvl3pPr>
            <a:lvl4pPr indent="-330200" lvl="3" marL="1828800" algn="l">
              <a:lnSpc>
                <a:spcPct val="100000"/>
              </a:lnSpc>
              <a:spcBef>
                <a:spcPts val="213"/>
              </a:spcBef>
              <a:spcAft>
                <a:spcPts val="0"/>
              </a:spcAft>
              <a:buClr>
                <a:schemeClr val="dk1"/>
              </a:buClr>
              <a:buSzPts val="1600"/>
              <a:buChar char="–"/>
              <a:defRPr sz="1067"/>
            </a:lvl4pPr>
            <a:lvl5pPr indent="-330200" lvl="4" marL="2286000" algn="l">
              <a:lnSpc>
                <a:spcPct val="100000"/>
              </a:lnSpc>
              <a:spcBef>
                <a:spcPts val="213"/>
              </a:spcBef>
              <a:spcAft>
                <a:spcPts val="0"/>
              </a:spcAft>
              <a:buClr>
                <a:schemeClr val="dk1"/>
              </a:buClr>
              <a:buSzPts val="1600"/>
              <a:buChar char="»"/>
              <a:defRPr sz="1067"/>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sp>
        <p:nvSpPr>
          <p:cNvPr id="98" name="Google Shape;98;p52"/>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2400"/>
              <a:buNone/>
              <a:defRPr b="1" sz="1600"/>
            </a:lvl1pPr>
            <a:lvl2pPr indent="-228600" lvl="1" marL="914400" algn="l">
              <a:lnSpc>
                <a:spcPct val="100000"/>
              </a:lnSpc>
              <a:spcBef>
                <a:spcPts val="267"/>
              </a:spcBef>
              <a:spcAft>
                <a:spcPts val="0"/>
              </a:spcAft>
              <a:buClr>
                <a:schemeClr val="dk1"/>
              </a:buClr>
              <a:buSzPts val="2000"/>
              <a:buNone/>
              <a:defRPr b="1" sz="1333"/>
            </a:lvl2pPr>
            <a:lvl3pPr indent="-228600" lvl="2" marL="1371600" algn="l">
              <a:lnSpc>
                <a:spcPct val="100000"/>
              </a:lnSpc>
              <a:spcBef>
                <a:spcPts val="240"/>
              </a:spcBef>
              <a:spcAft>
                <a:spcPts val="0"/>
              </a:spcAft>
              <a:buClr>
                <a:schemeClr val="dk1"/>
              </a:buClr>
              <a:buSzPts val="1800"/>
              <a:buNone/>
              <a:defRPr b="1" sz="1200"/>
            </a:lvl3pPr>
            <a:lvl4pPr indent="-228600" lvl="3" marL="1828800" algn="l">
              <a:lnSpc>
                <a:spcPct val="100000"/>
              </a:lnSpc>
              <a:spcBef>
                <a:spcPts val="213"/>
              </a:spcBef>
              <a:spcAft>
                <a:spcPts val="0"/>
              </a:spcAft>
              <a:buClr>
                <a:schemeClr val="dk1"/>
              </a:buClr>
              <a:buSzPts val="1600"/>
              <a:buNone/>
              <a:defRPr b="1" sz="1067"/>
            </a:lvl4pPr>
            <a:lvl5pPr indent="-228600" lvl="4" marL="2286000" algn="l">
              <a:lnSpc>
                <a:spcPct val="100000"/>
              </a:lnSpc>
              <a:spcBef>
                <a:spcPts val="213"/>
              </a:spcBef>
              <a:spcAft>
                <a:spcPts val="0"/>
              </a:spcAft>
              <a:buClr>
                <a:schemeClr val="dk1"/>
              </a:buClr>
              <a:buSzPts val="1600"/>
              <a:buNone/>
              <a:defRPr b="1" sz="1067"/>
            </a:lvl5pPr>
            <a:lvl6pPr indent="-228600" lvl="5" marL="2743200" algn="l">
              <a:lnSpc>
                <a:spcPct val="100000"/>
              </a:lnSpc>
              <a:spcBef>
                <a:spcPts val="213"/>
              </a:spcBef>
              <a:spcAft>
                <a:spcPts val="0"/>
              </a:spcAft>
              <a:buClr>
                <a:schemeClr val="dk1"/>
              </a:buClr>
              <a:buSzPts val="1600"/>
              <a:buNone/>
              <a:defRPr b="1" sz="1067"/>
            </a:lvl6pPr>
            <a:lvl7pPr indent="-228600" lvl="6" marL="3200400" algn="l">
              <a:lnSpc>
                <a:spcPct val="100000"/>
              </a:lnSpc>
              <a:spcBef>
                <a:spcPts val="213"/>
              </a:spcBef>
              <a:spcAft>
                <a:spcPts val="0"/>
              </a:spcAft>
              <a:buClr>
                <a:schemeClr val="dk1"/>
              </a:buClr>
              <a:buSzPts val="1600"/>
              <a:buNone/>
              <a:defRPr b="1" sz="1067"/>
            </a:lvl7pPr>
            <a:lvl8pPr indent="-228600" lvl="7" marL="3657600" algn="l">
              <a:lnSpc>
                <a:spcPct val="100000"/>
              </a:lnSpc>
              <a:spcBef>
                <a:spcPts val="213"/>
              </a:spcBef>
              <a:spcAft>
                <a:spcPts val="0"/>
              </a:spcAft>
              <a:buClr>
                <a:schemeClr val="dk1"/>
              </a:buClr>
              <a:buSzPts val="1600"/>
              <a:buNone/>
              <a:defRPr b="1" sz="1067"/>
            </a:lvl8pPr>
            <a:lvl9pPr indent="-228600" lvl="8" marL="4114800" algn="l">
              <a:lnSpc>
                <a:spcPct val="100000"/>
              </a:lnSpc>
              <a:spcBef>
                <a:spcPts val="213"/>
              </a:spcBef>
              <a:spcAft>
                <a:spcPts val="0"/>
              </a:spcAft>
              <a:buClr>
                <a:schemeClr val="dk1"/>
              </a:buClr>
              <a:buSzPts val="1600"/>
              <a:buNone/>
              <a:defRPr b="1" sz="1067"/>
            </a:lvl9pPr>
          </a:lstStyle>
          <a:p/>
        </p:txBody>
      </p:sp>
      <p:sp>
        <p:nvSpPr>
          <p:cNvPr id="99" name="Google Shape;99;p52"/>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20"/>
              </a:spcBef>
              <a:spcAft>
                <a:spcPts val="0"/>
              </a:spcAft>
              <a:buClr>
                <a:schemeClr val="dk1"/>
              </a:buClr>
              <a:buSzPts val="2400"/>
              <a:buChar char="•"/>
              <a:defRPr sz="1600"/>
            </a:lvl1pPr>
            <a:lvl2pPr indent="-355600" lvl="1" marL="914400" algn="l">
              <a:lnSpc>
                <a:spcPct val="100000"/>
              </a:lnSpc>
              <a:spcBef>
                <a:spcPts val="267"/>
              </a:spcBef>
              <a:spcAft>
                <a:spcPts val="0"/>
              </a:spcAft>
              <a:buClr>
                <a:schemeClr val="dk1"/>
              </a:buClr>
              <a:buSzPts val="2000"/>
              <a:buChar char="–"/>
              <a:defRPr sz="1333"/>
            </a:lvl2pPr>
            <a:lvl3pPr indent="-342900" lvl="2" marL="1371600" algn="l">
              <a:lnSpc>
                <a:spcPct val="100000"/>
              </a:lnSpc>
              <a:spcBef>
                <a:spcPts val="240"/>
              </a:spcBef>
              <a:spcAft>
                <a:spcPts val="0"/>
              </a:spcAft>
              <a:buClr>
                <a:schemeClr val="dk1"/>
              </a:buClr>
              <a:buSzPts val="1800"/>
              <a:buChar char="•"/>
              <a:defRPr sz="1200"/>
            </a:lvl3pPr>
            <a:lvl4pPr indent="-330200" lvl="3" marL="1828800" algn="l">
              <a:lnSpc>
                <a:spcPct val="100000"/>
              </a:lnSpc>
              <a:spcBef>
                <a:spcPts val="213"/>
              </a:spcBef>
              <a:spcAft>
                <a:spcPts val="0"/>
              </a:spcAft>
              <a:buClr>
                <a:schemeClr val="dk1"/>
              </a:buClr>
              <a:buSzPts val="1600"/>
              <a:buChar char="–"/>
              <a:defRPr sz="1067"/>
            </a:lvl4pPr>
            <a:lvl5pPr indent="-330200" lvl="4" marL="2286000" algn="l">
              <a:lnSpc>
                <a:spcPct val="100000"/>
              </a:lnSpc>
              <a:spcBef>
                <a:spcPts val="213"/>
              </a:spcBef>
              <a:spcAft>
                <a:spcPts val="0"/>
              </a:spcAft>
              <a:buClr>
                <a:schemeClr val="dk1"/>
              </a:buClr>
              <a:buSzPts val="1600"/>
              <a:buChar char="»"/>
              <a:defRPr sz="1067"/>
            </a:lvl5pPr>
            <a:lvl6pPr indent="-330200" lvl="5" marL="2743200" algn="l">
              <a:lnSpc>
                <a:spcPct val="100000"/>
              </a:lnSpc>
              <a:spcBef>
                <a:spcPts val="213"/>
              </a:spcBef>
              <a:spcAft>
                <a:spcPts val="0"/>
              </a:spcAft>
              <a:buClr>
                <a:schemeClr val="dk1"/>
              </a:buClr>
              <a:buSzPts val="1600"/>
              <a:buChar char="•"/>
              <a:defRPr sz="1067"/>
            </a:lvl6pPr>
            <a:lvl7pPr indent="-330200" lvl="6" marL="3200400" algn="l">
              <a:lnSpc>
                <a:spcPct val="100000"/>
              </a:lnSpc>
              <a:spcBef>
                <a:spcPts val="213"/>
              </a:spcBef>
              <a:spcAft>
                <a:spcPts val="0"/>
              </a:spcAft>
              <a:buClr>
                <a:schemeClr val="dk1"/>
              </a:buClr>
              <a:buSzPts val="1600"/>
              <a:buChar char="•"/>
              <a:defRPr sz="1067"/>
            </a:lvl7pPr>
            <a:lvl8pPr indent="-330200" lvl="7" marL="3657600" algn="l">
              <a:lnSpc>
                <a:spcPct val="100000"/>
              </a:lnSpc>
              <a:spcBef>
                <a:spcPts val="213"/>
              </a:spcBef>
              <a:spcAft>
                <a:spcPts val="0"/>
              </a:spcAft>
              <a:buClr>
                <a:schemeClr val="dk1"/>
              </a:buClr>
              <a:buSzPts val="1600"/>
              <a:buChar char="•"/>
              <a:defRPr sz="1067"/>
            </a:lvl8pPr>
            <a:lvl9pPr indent="-330200" lvl="8" marL="4114800" algn="l">
              <a:lnSpc>
                <a:spcPct val="100000"/>
              </a:lnSpc>
              <a:spcBef>
                <a:spcPts val="213"/>
              </a:spcBef>
              <a:spcAft>
                <a:spcPts val="0"/>
              </a:spcAft>
              <a:buClr>
                <a:schemeClr val="dk1"/>
              </a:buClr>
              <a:buSzPts val="1600"/>
              <a:buChar char="•"/>
              <a:defRPr sz="1067"/>
            </a:lvl9pPr>
          </a:lstStyle>
          <a:p/>
        </p:txBody>
      </p:sp>
      <p:sp>
        <p:nvSpPr>
          <p:cNvPr id="100" name="Google Shape;100;p5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1" name="Google Shape;101;p5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2" name="Google Shape;102;p5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5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5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6" name="Google Shape;106;p5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7" name="Google Shape;107;p5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8" name="Shape 108"/>
        <p:cNvGrpSpPr/>
        <p:nvPr/>
      </p:nvGrpSpPr>
      <p:grpSpPr>
        <a:xfrm>
          <a:off x="0" y="0"/>
          <a:ext cx="0" cy="0"/>
          <a:chOff x="0" y="0"/>
          <a:chExt cx="0" cy="0"/>
        </a:xfrm>
      </p:grpSpPr>
      <p:sp>
        <p:nvSpPr>
          <p:cNvPr id="109" name="Google Shape;109;p54"/>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4"/>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27"/>
              </a:spcBef>
              <a:spcAft>
                <a:spcPts val="0"/>
              </a:spcAft>
              <a:buClr>
                <a:schemeClr val="dk1"/>
              </a:buClr>
              <a:buSzPts val="3200"/>
              <a:buChar char="•"/>
              <a:defRPr sz="2133"/>
            </a:lvl1pPr>
            <a:lvl2pPr indent="-406400" lvl="1" marL="914400" algn="l">
              <a:lnSpc>
                <a:spcPct val="100000"/>
              </a:lnSpc>
              <a:spcBef>
                <a:spcPts val="373"/>
              </a:spcBef>
              <a:spcAft>
                <a:spcPts val="0"/>
              </a:spcAft>
              <a:buClr>
                <a:schemeClr val="dk1"/>
              </a:buClr>
              <a:buSzPts val="2800"/>
              <a:buChar char="–"/>
              <a:defRPr sz="1867"/>
            </a:lvl2pPr>
            <a:lvl3pPr indent="-381000" lvl="2" marL="1371600" algn="l">
              <a:lnSpc>
                <a:spcPct val="100000"/>
              </a:lnSpc>
              <a:spcBef>
                <a:spcPts val="320"/>
              </a:spcBef>
              <a:spcAft>
                <a:spcPts val="0"/>
              </a:spcAft>
              <a:buClr>
                <a:schemeClr val="dk1"/>
              </a:buClr>
              <a:buSzPts val="2400"/>
              <a:buChar char="•"/>
              <a:defRPr sz="1600"/>
            </a:lvl3pPr>
            <a:lvl4pPr indent="-355600" lvl="3" marL="1828800" algn="l">
              <a:lnSpc>
                <a:spcPct val="100000"/>
              </a:lnSpc>
              <a:spcBef>
                <a:spcPts val="267"/>
              </a:spcBef>
              <a:spcAft>
                <a:spcPts val="0"/>
              </a:spcAft>
              <a:buClr>
                <a:schemeClr val="dk1"/>
              </a:buClr>
              <a:buSzPts val="2000"/>
              <a:buChar char="–"/>
              <a:defRPr sz="1333"/>
            </a:lvl4pPr>
            <a:lvl5pPr indent="-355600" lvl="4" marL="2286000" algn="l">
              <a:lnSpc>
                <a:spcPct val="100000"/>
              </a:lnSpc>
              <a:spcBef>
                <a:spcPts val="267"/>
              </a:spcBef>
              <a:spcAft>
                <a:spcPts val="0"/>
              </a:spcAft>
              <a:buClr>
                <a:schemeClr val="dk1"/>
              </a:buClr>
              <a:buSzPts val="2000"/>
              <a:buChar char="»"/>
              <a:defRPr sz="1333"/>
            </a:lvl5pPr>
            <a:lvl6pPr indent="-355600" lvl="5" marL="2743200" algn="l">
              <a:lnSpc>
                <a:spcPct val="100000"/>
              </a:lnSpc>
              <a:spcBef>
                <a:spcPts val="267"/>
              </a:spcBef>
              <a:spcAft>
                <a:spcPts val="0"/>
              </a:spcAft>
              <a:buClr>
                <a:schemeClr val="dk1"/>
              </a:buClr>
              <a:buSzPts val="2000"/>
              <a:buChar char="•"/>
              <a:defRPr sz="1333"/>
            </a:lvl6pPr>
            <a:lvl7pPr indent="-355600" lvl="6" marL="3200400" algn="l">
              <a:lnSpc>
                <a:spcPct val="100000"/>
              </a:lnSpc>
              <a:spcBef>
                <a:spcPts val="267"/>
              </a:spcBef>
              <a:spcAft>
                <a:spcPts val="0"/>
              </a:spcAft>
              <a:buClr>
                <a:schemeClr val="dk1"/>
              </a:buClr>
              <a:buSzPts val="2000"/>
              <a:buChar char="•"/>
              <a:defRPr sz="1333"/>
            </a:lvl7pPr>
            <a:lvl8pPr indent="-355600" lvl="7" marL="3657600" algn="l">
              <a:lnSpc>
                <a:spcPct val="100000"/>
              </a:lnSpc>
              <a:spcBef>
                <a:spcPts val="267"/>
              </a:spcBef>
              <a:spcAft>
                <a:spcPts val="0"/>
              </a:spcAft>
              <a:buClr>
                <a:schemeClr val="dk1"/>
              </a:buClr>
              <a:buSzPts val="2000"/>
              <a:buChar char="•"/>
              <a:defRPr sz="1333"/>
            </a:lvl8pPr>
            <a:lvl9pPr indent="-355600" lvl="8" marL="4114800" algn="l">
              <a:lnSpc>
                <a:spcPct val="100000"/>
              </a:lnSpc>
              <a:spcBef>
                <a:spcPts val="267"/>
              </a:spcBef>
              <a:spcAft>
                <a:spcPts val="0"/>
              </a:spcAft>
              <a:buClr>
                <a:schemeClr val="dk1"/>
              </a:buClr>
              <a:buSzPts val="2000"/>
              <a:buChar char="•"/>
              <a:defRPr sz="1333"/>
            </a:lvl9pPr>
          </a:lstStyle>
          <a:p/>
        </p:txBody>
      </p:sp>
      <p:sp>
        <p:nvSpPr>
          <p:cNvPr id="111" name="Google Shape;111;p54"/>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87"/>
              </a:spcBef>
              <a:spcAft>
                <a:spcPts val="0"/>
              </a:spcAft>
              <a:buClr>
                <a:schemeClr val="dk1"/>
              </a:buClr>
              <a:buSzPts val="1400"/>
              <a:buNone/>
              <a:defRPr sz="933"/>
            </a:lvl1pPr>
            <a:lvl2pPr indent="-228600" lvl="1" marL="914400" algn="l">
              <a:lnSpc>
                <a:spcPct val="100000"/>
              </a:lnSpc>
              <a:spcBef>
                <a:spcPts val="160"/>
              </a:spcBef>
              <a:spcAft>
                <a:spcPts val="0"/>
              </a:spcAft>
              <a:buClr>
                <a:schemeClr val="dk1"/>
              </a:buClr>
              <a:buSzPts val="1200"/>
              <a:buNone/>
              <a:defRPr sz="800"/>
            </a:lvl2pPr>
            <a:lvl3pPr indent="-228600" lvl="2" marL="1371600" algn="l">
              <a:lnSpc>
                <a:spcPct val="100000"/>
              </a:lnSpc>
              <a:spcBef>
                <a:spcPts val="133"/>
              </a:spcBef>
              <a:spcAft>
                <a:spcPts val="0"/>
              </a:spcAft>
              <a:buClr>
                <a:schemeClr val="dk1"/>
              </a:buClr>
              <a:buSzPts val="1000"/>
              <a:buNone/>
              <a:defRPr sz="667"/>
            </a:lvl3pPr>
            <a:lvl4pPr indent="-228600" lvl="3" marL="1828800" algn="l">
              <a:lnSpc>
                <a:spcPct val="100000"/>
              </a:lnSpc>
              <a:spcBef>
                <a:spcPts val="120"/>
              </a:spcBef>
              <a:spcAft>
                <a:spcPts val="0"/>
              </a:spcAft>
              <a:buClr>
                <a:schemeClr val="dk1"/>
              </a:buClr>
              <a:buSzPts val="900"/>
              <a:buNone/>
              <a:defRPr sz="600"/>
            </a:lvl4pPr>
            <a:lvl5pPr indent="-228600" lvl="4" marL="2286000" algn="l">
              <a:lnSpc>
                <a:spcPct val="100000"/>
              </a:lnSpc>
              <a:spcBef>
                <a:spcPts val="120"/>
              </a:spcBef>
              <a:spcAft>
                <a:spcPts val="0"/>
              </a:spcAft>
              <a:buClr>
                <a:schemeClr val="dk1"/>
              </a:buClr>
              <a:buSzPts val="900"/>
              <a:buNone/>
              <a:defRPr sz="600"/>
            </a:lvl5pPr>
            <a:lvl6pPr indent="-228600" lvl="5" marL="2743200" algn="l">
              <a:lnSpc>
                <a:spcPct val="100000"/>
              </a:lnSpc>
              <a:spcBef>
                <a:spcPts val="120"/>
              </a:spcBef>
              <a:spcAft>
                <a:spcPts val="0"/>
              </a:spcAft>
              <a:buClr>
                <a:schemeClr val="dk1"/>
              </a:buClr>
              <a:buSzPts val="900"/>
              <a:buNone/>
              <a:defRPr sz="600"/>
            </a:lvl6pPr>
            <a:lvl7pPr indent="-228600" lvl="6" marL="3200400" algn="l">
              <a:lnSpc>
                <a:spcPct val="100000"/>
              </a:lnSpc>
              <a:spcBef>
                <a:spcPts val="120"/>
              </a:spcBef>
              <a:spcAft>
                <a:spcPts val="0"/>
              </a:spcAft>
              <a:buClr>
                <a:schemeClr val="dk1"/>
              </a:buClr>
              <a:buSzPts val="900"/>
              <a:buNone/>
              <a:defRPr sz="600"/>
            </a:lvl7pPr>
            <a:lvl8pPr indent="-228600" lvl="7" marL="3657600" algn="l">
              <a:lnSpc>
                <a:spcPct val="100000"/>
              </a:lnSpc>
              <a:spcBef>
                <a:spcPts val="120"/>
              </a:spcBef>
              <a:spcAft>
                <a:spcPts val="0"/>
              </a:spcAft>
              <a:buClr>
                <a:schemeClr val="dk1"/>
              </a:buClr>
              <a:buSzPts val="900"/>
              <a:buNone/>
              <a:defRPr sz="600"/>
            </a:lvl8pPr>
            <a:lvl9pPr indent="-228600" lvl="8" marL="4114800" algn="l">
              <a:lnSpc>
                <a:spcPct val="100000"/>
              </a:lnSpc>
              <a:spcBef>
                <a:spcPts val="120"/>
              </a:spcBef>
              <a:spcAft>
                <a:spcPts val="0"/>
              </a:spcAft>
              <a:buClr>
                <a:schemeClr val="dk1"/>
              </a:buClr>
              <a:buSzPts val="900"/>
              <a:buNone/>
              <a:defRPr sz="600"/>
            </a:lvl9pPr>
          </a:lstStyle>
          <a:p/>
        </p:txBody>
      </p:sp>
      <p:sp>
        <p:nvSpPr>
          <p:cNvPr id="112" name="Google Shape;112;p5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3" name="Google Shape;113;p5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4" name="Google Shape;114;p5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5" name="Shape 115"/>
        <p:cNvGrpSpPr/>
        <p:nvPr/>
      </p:nvGrpSpPr>
      <p:grpSpPr>
        <a:xfrm>
          <a:off x="0" y="0"/>
          <a:ext cx="0" cy="0"/>
          <a:chOff x="0" y="0"/>
          <a:chExt cx="0" cy="0"/>
        </a:xfrm>
      </p:grpSpPr>
      <p:sp>
        <p:nvSpPr>
          <p:cNvPr id="116" name="Google Shape;116;p55"/>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5"/>
          <p:cNvSpPr/>
          <p:nvPr>
            <p:ph idx="2" type="pic"/>
          </p:nvPr>
        </p:nvSpPr>
        <p:spPr>
          <a:xfrm>
            <a:off x="1194859" y="408517"/>
            <a:ext cx="3657600" cy="2743200"/>
          </a:xfrm>
          <a:prstGeom prst="rect">
            <a:avLst/>
          </a:prstGeom>
          <a:noFill/>
          <a:ln>
            <a:noFill/>
          </a:ln>
        </p:spPr>
      </p:sp>
      <p:sp>
        <p:nvSpPr>
          <p:cNvPr id="118" name="Google Shape;118;p55"/>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87"/>
              </a:spcBef>
              <a:spcAft>
                <a:spcPts val="0"/>
              </a:spcAft>
              <a:buClr>
                <a:schemeClr val="dk1"/>
              </a:buClr>
              <a:buSzPts val="1400"/>
              <a:buNone/>
              <a:defRPr sz="933"/>
            </a:lvl1pPr>
            <a:lvl2pPr indent="-228600" lvl="1" marL="914400" algn="l">
              <a:lnSpc>
                <a:spcPct val="100000"/>
              </a:lnSpc>
              <a:spcBef>
                <a:spcPts val="160"/>
              </a:spcBef>
              <a:spcAft>
                <a:spcPts val="0"/>
              </a:spcAft>
              <a:buClr>
                <a:schemeClr val="dk1"/>
              </a:buClr>
              <a:buSzPts val="1200"/>
              <a:buNone/>
              <a:defRPr sz="800"/>
            </a:lvl2pPr>
            <a:lvl3pPr indent="-228600" lvl="2" marL="1371600" algn="l">
              <a:lnSpc>
                <a:spcPct val="100000"/>
              </a:lnSpc>
              <a:spcBef>
                <a:spcPts val="133"/>
              </a:spcBef>
              <a:spcAft>
                <a:spcPts val="0"/>
              </a:spcAft>
              <a:buClr>
                <a:schemeClr val="dk1"/>
              </a:buClr>
              <a:buSzPts val="1000"/>
              <a:buNone/>
              <a:defRPr sz="667"/>
            </a:lvl3pPr>
            <a:lvl4pPr indent="-228600" lvl="3" marL="1828800" algn="l">
              <a:lnSpc>
                <a:spcPct val="100000"/>
              </a:lnSpc>
              <a:spcBef>
                <a:spcPts val="120"/>
              </a:spcBef>
              <a:spcAft>
                <a:spcPts val="0"/>
              </a:spcAft>
              <a:buClr>
                <a:schemeClr val="dk1"/>
              </a:buClr>
              <a:buSzPts val="900"/>
              <a:buNone/>
              <a:defRPr sz="600"/>
            </a:lvl4pPr>
            <a:lvl5pPr indent="-228600" lvl="4" marL="2286000" algn="l">
              <a:lnSpc>
                <a:spcPct val="100000"/>
              </a:lnSpc>
              <a:spcBef>
                <a:spcPts val="120"/>
              </a:spcBef>
              <a:spcAft>
                <a:spcPts val="0"/>
              </a:spcAft>
              <a:buClr>
                <a:schemeClr val="dk1"/>
              </a:buClr>
              <a:buSzPts val="900"/>
              <a:buNone/>
              <a:defRPr sz="600"/>
            </a:lvl5pPr>
            <a:lvl6pPr indent="-228600" lvl="5" marL="2743200" algn="l">
              <a:lnSpc>
                <a:spcPct val="100000"/>
              </a:lnSpc>
              <a:spcBef>
                <a:spcPts val="120"/>
              </a:spcBef>
              <a:spcAft>
                <a:spcPts val="0"/>
              </a:spcAft>
              <a:buClr>
                <a:schemeClr val="dk1"/>
              </a:buClr>
              <a:buSzPts val="900"/>
              <a:buNone/>
              <a:defRPr sz="600"/>
            </a:lvl6pPr>
            <a:lvl7pPr indent="-228600" lvl="6" marL="3200400" algn="l">
              <a:lnSpc>
                <a:spcPct val="100000"/>
              </a:lnSpc>
              <a:spcBef>
                <a:spcPts val="120"/>
              </a:spcBef>
              <a:spcAft>
                <a:spcPts val="0"/>
              </a:spcAft>
              <a:buClr>
                <a:schemeClr val="dk1"/>
              </a:buClr>
              <a:buSzPts val="900"/>
              <a:buNone/>
              <a:defRPr sz="600"/>
            </a:lvl7pPr>
            <a:lvl8pPr indent="-228600" lvl="7" marL="3657600" algn="l">
              <a:lnSpc>
                <a:spcPct val="100000"/>
              </a:lnSpc>
              <a:spcBef>
                <a:spcPts val="120"/>
              </a:spcBef>
              <a:spcAft>
                <a:spcPts val="0"/>
              </a:spcAft>
              <a:buClr>
                <a:schemeClr val="dk1"/>
              </a:buClr>
              <a:buSzPts val="900"/>
              <a:buNone/>
              <a:defRPr sz="600"/>
            </a:lvl8pPr>
            <a:lvl9pPr indent="-228600" lvl="8" marL="4114800" algn="l">
              <a:lnSpc>
                <a:spcPct val="100000"/>
              </a:lnSpc>
              <a:spcBef>
                <a:spcPts val="120"/>
              </a:spcBef>
              <a:spcAft>
                <a:spcPts val="0"/>
              </a:spcAft>
              <a:buClr>
                <a:schemeClr val="dk1"/>
              </a:buClr>
              <a:buSzPts val="900"/>
              <a:buNone/>
              <a:defRPr sz="600"/>
            </a:lvl9pPr>
          </a:lstStyle>
          <a:p/>
        </p:txBody>
      </p:sp>
      <p:sp>
        <p:nvSpPr>
          <p:cNvPr id="119" name="Google Shape;119;p5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0" name="Google Shape;120;p5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1" name="Google Shape;121;p5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2" name="Shape 122"/>
        <p:cNvGrpSpPr/>
        <p:nvPr/>
      </p:nvGrpSpPr>
      <p:grpSpPr>
        <a:xfrm>
          <a:off x="0" y="0"/>
          <a:ext cx="0" cy="0"/>
          <a:chOff x="0" y="0"/>
          <a:chExt cx="0" cy="0"/>
        </a:xfrm>
      </p:grpSpPr>
      <p:sp>
        <p:nvSpPr>
          <p:cNvPr id="123" name="Google Shape;123;p5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56"/>
          <p:cNvSpPr txBox="1"/>
          <p:nvPr>
            <p:ph idx="1" type="body"/>
          </p:nvPr>
        </p:nvSpPr>
        <p:spPr>
          <a:xfrm rot="5400000">
            <a:off x="1539346" y="-167745"/>
            <a:ext cx="3017309"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40"/>
              </a:spcBef>
              <a:spcAft>
                <a:spcPts val="0"/>
              </a:spcAft>
              <a:buClr>
                <a:schemeClr val="dk1"/>
              </a:buClr>
              <a:buSzPts val="1800"/>
              <a:buChar char="•"/>
              <a:defRPr/>
            </a:lvl1pPr>
            <a:lvl2pPr indent="-342900" lvl="1" marL="914400" algn="l">
              <a:lnSpc>
                <a:spcPct val="100000"/>
              </a:lnSpc>
              <a:spcBef>
                <a:spcPts val="240"/>
              </a:spcBef>
              <a:spcAft>
                <a:spcPts val="0"/>
              </a:spcAft>
              <a:buClr>
                <a:schemeClr val="dk1"/>
              </a:buClr>
              <a:buSzPts val="1800"/>
              <a:buChar char="–"/>
              <a:defRPr/>
            </a:lvl2pPr>
            <a:lvl3pPr indent="-342900" lvl="2" marL="1371600" algn="l">
              <a:lnSpc>
                <a:spcPct val="100000"/>
              </a:lnSpc>
              <a:spcBef>
                <a:spcPts val="240"/>
              </a:spcBef>
              <a:spcAft>
                <a:spcPts val="0"/>
              </a:spcAft>
              <a:buClr>
                <a:schemeClr val="dk1"/>
              </a:buClr>
              <a:buSzPts val="1800"/>
              <a:buChar char="•"/>
              <a:defRPr/>
            </a:lvl3pPr>
            <a:lvl4pPr indent="-342900" lvl="3" marL="1828800" algn="l">
              <a:lnSpc>
                <a:spcPct val="100000"/>
              </a:lnSpc>
              <a:spcBef>
                <a:spcPts val="240"/>
              </a:spcBef>
              <a:spcAft>
                <a:spcPts val="0"/>
              </a:spcAft>
              <a:buClr>
                <a:schemeClr val="dk1"/>
              </a:buClr>
              <a:buSzPts val="1800"/>
              <a:buChar char="–"/>
              <a:defRPr/>
            </a:lvl4pPr>
            <a:lvl5pPr indent="-342900" lvl="4" marL="2286000" algn="l">
              <a:lnSpc>
                <a:spcPct val="100000"/>
              </a:lnSpc>
              <a:spcBef>
                <a:spcPts val="240"/>
              </a:spcBef>
              <a:spcAft>
                <a:spcPts val="0"/>
              </a:spcAft>
              <a:buClr>
                <a:schemeClr val="dk1"/>
              </a:buClr>
              <a:buSzPts val="1800"/>
              <a:buChar char="»"/>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
        <p:nvSpPr>
          <p:cNvPr id="125" name="Google Shape;125;p5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6" name="Google Shape;126;p5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7" name="Google Shape;127;p5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8" name="Shape 128"/>
        <p:cNvGrpSpPr/>
        <p:nvPr/>
      </p:nvGrpSpPr>
      <p:grpSpPr>
        <a:xfrm>
          <a:off x="0" y="0"/>
          <a:ext cx="0" cy="0"/>
          <a:chOff x="0" y="0"/>
          <a:chExt cx="0" cy="0"/>
        </a:xfrm>
      </p:grpSpPr>
      <p:sp>
        <p:nvSpPr>
          <p:cNvPr id="129" name="Google Shape;129;p57"/>
          <p:cNvSpPr txBox="1"/>
          <p:nvPr>
            <p:ph type="title"/>
          </p:nvPr>
        </p:nvSpPr>
        <p:spPr>
          <a:xfrm rot="5400000">
            <a:off x="3154892" y="1447801"/>
            <a:ext cx="3901017" cy="1371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57"/>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40"/>
              </a:spcBef>
              <a:spcAft>
                <a:spcPts val="0"/>
              </a:spcAft>
              <a:buClr>
                <a:schemeClr val="dk1"/>
              </a:buClr>
              <a:buSzPts val="1800"/>
              <a:buChar char="•"/>
              <a:defRPr/>
            </a:lvl1pPr>
            <a:lvl2pPr indent="-342900" lvl="1" marL="914400" algn="l">
              <a:lnSpc>
                <a:spcPct val="100000"/>
              </a:lnSpc>
              <a:spcBef>
                <a:spcPts val="240"/>
              </a:spcBef>
              <a:spcAft>
                <a:spcPts val="0"/>
              </a:spcAft>
              <a:buClr>
                <a:schemeClr val="dk1"/>
              </a:buClr>
              <a:buSzPts val="1800"/>
              <a:buChar char="–"/>
              <a:defRPr/>
            </a:lvl2pPr>
            <a:lvl3pPr indent="-342900" lvl="2" marL="1371600" algn="l">
              <a:lnSpc>
                <a:spcPct val="100000"/>
              </a:lnSpc>
              <a:spcBef>
                <a:spcPts val="240"/>
              </a:spcBef>
              <a:spcAft>
                <a:spcPts val="0"/>
              </a:spcAft>
              <a:buClr>
                <a:schemeClr val="dk1"/>
              </a:buClr>
              <a:buSzPts val="1800"/>
              <a:buChar char="•"/>
              <a:defRPr/>
            </a:lvl3pPr>
            <a:lvl4pPr indent="-342900" lvl="3" marL="1828800" algn="l">
              <a:lnSpc>
                <a:spcPct val="100000"/>
              </a:lnSpc>
              <a:spcBef>
                <a:spcPts val="240"/>
              </a:spcBef>
              <a:spcAft>
                <a:spcPts val="0"/>
              </a:spcAft>
              <a:buClr>
                <a:schemeClr val="dk1"/>
              </a:buClr>
              <a:buSzPts val="1800"/>
              <a:buChar char="–"/>
              <a:defRPr/>
            </a:lvl4pPr>
            <a:lvl5pPr indent="-342900" lvl="4" marL="2286000" algn="l">
              <a:lnSpc>
                <a:spcPct val="100000"/>
              </a:lnSpc>
              <a:spcBef>
                <a:spcPts val="240"/>
              </a:spcBef>
              <a:spcAft>
                <a:spcPts val="0"/>
              </a:spcAft>
              <a:buClr>
                <a:schemeClr val="dk1"/>
              </a:buClr>
              <a:buSzPts val="1800"/>
              <a:buChar char="»"/>
              <a:defRPr/>
            </a:lvl5pPr>
            <a:lvl6pPr indent="-342900" lvl="5" marL="2743200" algn="l">
              <a:lnSpc>
                <a:spcPct val="100000"/>
              </a:lnSpc>
              <a:spcBef>
                <a:spcPts val="240"/>
              </a:spcBef>
              <a:spcAft>
                <a:spcPts val="0"/>
              </a:spcAft>
              <a:buClr>
                <a:schemeClr val="dk1"/>
              </a:buClr>
              <a:buSzPts val="1800"/>
              <a:buChar char="•"/>
              <a:defRPr/>
            </a:lvl6pPr>
            <a:lvl7pPr indent="-342900" lvl="6" marL="3200400" algn="l">
              <a:lnSpc>
                <a:spcPct val="100000"/>
              </a:lnSpc>
              <a:spcBef>
                <a:spcPts val="240"/>
              </a:spcBef>
              <a:spcAft>
                <a:spcPts val="0"/>
              </a:spcAft>
              <a:buClr>
                <a:schemeClr val="dk1"/>
              </a:buClr>
              <a:buSzPts val="1800"/>
              <a:buChar char="•"/>
              <a:defRPr/>
            </a:lvl7pPr>
            <a:lvl8pPr indent="-342900" lvl="7" marL="3657600" algn="l">
              <a:lnSpc>
                <a:spcPct val="100000"/>
              </a:lnSpc>
              <a:spcBef>
                <a:spcPts val="240"/>
              </a:spcBef>
              <a:spcAft>
                <a:spcPts val="0"/>
              </a:spcAft>
              <a:buClr>
                <a:schemeClr val="dk1"/>
              </a:buClr>
              <a:buSzPts val="1800"/>
              <a:buChar char="•"/>
              <a:defRPr/>
            </a:lvl8pPr>
            <a:lvl9pPr indent="-342900" lvl="8" marL="4114800" algn="l">
              <a:lnSpc>
                <a:spcPct val="100000"/>
              </a:lnSpc>
              <a:spcBef>
                <a:spcPts val="240"/>
              </a:spcBef>
              <a:spcAft>
                <a:spcPts val="0"/>
              </a:spcAft>
              <a:buClr>
                <a:schemeClr val="dk1"/>
              </a:buClr>
              <a:buSzPts val="1800"/>
              <a:buChar char="•"/>
              <a:defRPr/>
            </a:lvl9pPr>
          </a:lstStyle>
          <a:p/>
        </p:txBody>
      </p:sp>
      <p:sp>
        <p:nvSpPr>
          <p:cNvPr id="131" name="Google Shape;131;p5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2" name="Google Shape;132;p5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3" name="Google Shape;133;p5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0"/>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40"/>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25" name="Google Shape;25;p4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26" name="Google Shape;26;p4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1"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
        <p:nvSpPr>
          <p:cNvPr id="27" name="Google Shape;27;p40"/>
          <p:cNvSpPr txBox="1"/>
          <p:nvPr/>
        </p:nvSpPr>
        <p:spPr>
          <a:xfrm>
            <a:off x="11184567" y="6453339"/>
            <a:ext cx="18473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Times"/>
              <a:ea typeface="Times"/>
              <a:cs typeface="Times"/>
              <a:sym typeface="Time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43"/>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4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Times"/>
              <a:buNone/>
              <a:defRPr sz="2000"/>
            </a:lvl1pPr>
            <a:lvl2pPr indent="-228600" lvl="1" marL="914400" algn="l">
              <a:lnSpc>
                <a:spcPct val="100000"/>
              </a:lnSpc>
              <a:spcBef>
                <a:spcPts val="360"/>
              </a:spcBef>
              <a:spcAft>
                <a:spcPts val="0"/>
              </a:spcAft>
              <a:buClr>
                <a:schemeClr val="dk1"/>
              </a:buClr>
              <a:buSzPts val="1800"/>
              <a:buFont typeface="Times"/>
              <a:buNone/>
              <a:defRPr sz="1800"/>
            </a:lvl2pPr>
            <a:lvl3pPr indent="-228600" lvl="2" marL="1371600" algn="l">
              <a:lnSpc>
                <a:spcPct val="100000"/>
              </a:lnSpc>
              <a:spcBef>
                <a:spcPts val="320"/>
              </a:spcBef>
              <a:spcAft>
                <a:spcPts val="0"/>
              </a:spcAft>
              <a:buClr>
                <a:schemeClr val="dk1"/>
              </a:buClr>
              <a:buSzPts val="1600"/>
              <a:buFont typeface="Times"/>
              <a:buNone/>
              <a:defRPr sz="1600"/>
            </a:lvl3pPr>
            <a:lvl4pPr indent="-228600" lvl="3" marL="1828800" algn="l">
              <a:lnSpc>
                <a:spcPct val="100000"/>
              </a:lnSpc>
              <a:spcBef>
                <a:spcPts val="280"/>
              </a:spcBef>
              <a:spcAft>
                <a:spcPts val="0"/>
              </a:spcAft>
              <a:buClr>
                <a:schemeClr val="dk1"/>
              </a:buClr>
              <a:buSzPts val="1400"/>
              <a:buFont typeface="Times"/>
              <a:buNone/>
              <a:defRPr sz="1400"/>
            </a:lvl4pPr>
            <a:lvl5pPr indent="-228600" lvl="4" marL="2286000" algn="l">
              <a:lnSpc>
                <a:spcPct val="100000"/>
              </a:lnSpc>
              <a:spcBef>
                <a:spcPts val="280"/>
              </a:spcBef>
              <a:spcAft>
                <a:spcPts val="0"/>
              </a:spcAft>
              <a:buClr>
                <a:schemeClr val="dk1"/>
              </a:buClr>
              <a:buSzPts val="1400"/>
              <a:buFont typeface="Times"/>
              <a:buNone/>
              <a:defRPr sz="1400"/>
            </a:lvl5pPr>
            <a:lvl6pPr indent="-228600" lvl="5" marL="2743200" algn="l">
              <a:lnSpc>
                <a:spcPct val="100000"/>
              </a:lnSpc>
              <a:spcBef>
                <a:spcPts val="280"/>
              </a:spcBef>
              <a:spcAft>
                <a:spcPts val="0"/>
              </a:spcAft>
              <a:buClr>
                <a:schemeClr val="dk1"/>
              </a:buClr>
              <a:buSzPts val="1400"/>
              <a:buFont typeface="Times"/>
              <a:buNone/>
              <a:defRPr sz="1400"/>
            </a:lvl6pPr>
            <a:lvl7pPr indent="-228600" lvl="6" marL="3200400" algn="l">
              <a:lnSpc>
                <a:spcPct val="100000"/>
              </a:lnSpc>
              <a:spcBef>
                <a:spcPts val="280"/>
              </a:spcBef>
              <a:spcAft>
                <a:spcPts val="0"/>
              </a:spcAft>
              <a:buClr>
                <a:schemeClr val="dk1"/>
              </a:buClr>
              <a:buSzPts val="1400"/>
              <a:buFont typeface="Times"/>
              <a:buNone/>
              <a:defRPr sz="1400"/>
            </a:lvl7pPr>
            <a:lvl8pPr indent="-228600" lvl="7" marL="3657600" algn="l">
              <a:lnSpc>
                <a:spcPct val="100000"/>
              </a:lnSpc>
              <a:spcBef>
                <a:spcPts val="280"/>
              </a:spcBef>
              <a:spcAft>
                <a:spcPts val="0"/>
              </a:spcAft>
              <a:buClr>
                <a:schemeClr val="dk1"/>
              </a:buClr>
              <a:buSzPts val="1400"/>
              <a:buFont typeface="Times"/>
              <a:buNone/>
              <a:defRPr sz="1400"/>
            </a:lvl8pPr>
            <a:lvl9pPr indent="-228600" lvl="8" marL="4114800" algn="l">
              <a:lnSpc>
                <a:spcPct val="100000"/>
              </a:lnSpc>
              <a:spcBef>
                <a:spcPts val="280"/>
              </a:spcBef>
              <a:spcAft>
                <a:spcPts val="0"/>
              </a:spcAft>
              <a:buClr>
                <a:schemeClr val="dk1"/>
              </a:buClr>
              <a:buSzPts val="1400"/>
              <a:buFont typeface="Times"/>
              <a:buNone/>
              <a:defRPr sz="1400"/>
            </a:lvl9pPr>
          </a:lstStyle>
          <a:p/>
        </p:txBody>
      </p:sp>
      <p:sp>
        <p:nvSpPr>
          <p:cNvPr id="31" name="Google Shape;31;p4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32" name="Google Shape;32;p4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33" name="Google Shape;33;p4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44"/>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a:buNone/>
              <a:defRPr b="1" sz="2400"/>
            </a:lvl1pPr>
            <a:lvl2pPr indent="-228600" lvl="1" marL="914400" algn="l">
              <a:lnSpc>
                <a:spcPct val="100000"/>
              </a:lnSpc>
              <a:spcBef>
                <a:spcPts val="400"/>
              </a:spcBef>
              <a:spcAft>
                <a:spcPts val="0"/>
              </a:spcAft>
              <a:buClr>
                <a:schemeClr val="dk1"/>
              </a:buClr>
              <a:buSzPts val="2000"/>
              <a:buFont typeface="Times"/>
              <a:buNone/>
              <a:defRPr b="1" sz="2000"/>
            </a:lvl2pPr>
            <a:lvl3pPr indent="-228600" lvl="2" marL="1371600" algn="l">
              <a:lnSpc>
                <a:spcPct val="100000"/>
              </a:lnSpc>
              <a:spcBef>
                <a:spcPts val="360"/>
              </a:spcBef>
              <a:spcAft>
                <a:spcPts val="0"/>
              </a:spcAft>
              <a:buClr>
                <a:schemeClr val="dk1"/>
              </a:buClr>
              <a:buSzPts val="1800"/>
              <a:buFont typeface="Times"/>
              <a:buNone/>
              <a:defRPr b="1" sz="1800"/>
            </a:lvl3pPr>
            <a:lvl4pPr indent="-228600" lvl="3" marL="1828800" algn="l">
              <a:lnSpc>
                <a:spcPct val="100000"/>
              </a:lnSpc>
              <a:spcBef>
                <a:spcPts val="320"/>
              </a:spcBef>
              <a:spcAft>
                <a:spcPts val="0"/>
              </a:spcAft>
              <a:buClr>
                <a:schemeClr val="dk1"/>
              </a:buClr>
              <a:buSzPts val="1600"/>
              <a:buFont typeface="Times"/>
              <a:buNone/>
              <a:defRPr b="1" sz="1600"/>
            </a:lvl4pPr>
            <a:lvl5pPr indent="-228600" lvl="4" marL="2286000" algn="l">
              <a:lnSpc>
                <a:spcPct val="100000"/>
              </a:lnSpc>
              <a:spcBef>
                <a:spcPts val="320"/>
              </a:spcBef>
              <a:spcAft>
                <a:spcPts val="0"/>
              </a:spcAft>
              <a:buClr>
                <a:schemeClr val="dk1"/>
              </a:buClr>
              <a:buSzPts val="1600"/>
              <a:buFont typeface="Times"/>
              <a:buNone/>
              <a:defRPr b="1" sz="1600"/>
            </a:lvl5pPr>
            <a:lvl6pPr indent="-228600" lvl="5" marL="2743200" algn="l">
              <a:lnSpc>
                <a:spcPct val="100000"/>
              </a:lnSpc>
              <a:spcBef>
                <a:spcPts val="320"/>
              </a:spcBef>
              <a:spcAft>
                <a:spcPts val="0"/>
              </a:spcAft>
              <a:buClr>
                <a:schemeClr val="dk1"/>
              </a:buClr>
              <a:buSzPts val="1600"/>
              <a:buFont typeface="Times"/>
              <a:buNone/>
              <a:defRPr b="1" sz="1600"/>
            </a:lvl6pPr>
            <a:lvl7pPr indent="-228600" lvl="6" marL="3200400" algn="l">
              <a:lnSpc>
                <a:spcPct val="100000"/>
              </a:lnSpc>
              <a:spcBef>
                <a:spcPts val="320"/>
              </a:spcBef>
              <a:spcAft>
                <a:spcPts val="0"/>
              </a:spcAft>
              <a:buClr>
                <a:schemeClr val="dk1"/>
              </a:buClr>
              <a:buSzPts val="1600"/>
              <a:buFont typeface="Times"/>
              <a:buNone/>
              <a:defRPr b="1" sz="1600"/>
            </a:lvl7pPr>
            <a:lvl8pPr indent="-228600" lvl="7" marL="3657600" algn="l">
              <a:lnSpc>
                <a:spcPct val="100000"/>
              </a:lnSpc>
              <a:spcBef>
                <a:spcPts val="320"/>
              </a:spcBef>
              <a:spcAft>
                <a:spcPts val="0"/>
              </a:spcAft>
              <a:buClr>
                <a:schemeClr val="dk1"/>
              </a:buClr>
              <a:buSzPts val="1600"/>
              <a:buFont typeface="Times"/>
              <a:buNone/>
              <a:defRPr b="1" sz="1600"/>
            </a:lvl8pPr>
            <a:lvl9pPr indent="-228600" lvl="8" marL="4114800" algn="l">
              <a:lnSpc>
                <a:spcPct val="100000"/>
              </a:lnSpc>
              <a:spcBef>
                <a:spcPts val="320"/>
              </a:spcBef>
              <a:spcAft>
                <a:spcPts val="0"/>
              </a:spcAft>
              <a:buClr>
                <a:schemeClr val="dk1"/>
              </a:buClr>
              <a:buSzPts val="1600"/>
              <a:buFont typeface="Times"/>
              <a:buNone/>
              <a:defRPr b="1" sz="1600"/>
            </a:lvl9pPr>
          </a:lstStyle>
          <a:p/>
        </p:txBody>
      </p:sp>
      <p:sp>
        <p:nvSpPr>
          <p:cNvPr id="37" name="Google Shape;37;p44"/>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a:buChar char="•"/>
              <a:defRPr sz="2400"/>
            </a:lvl1pPr>
            <a:lvl2pPr indent="-355600" lvl="1" marL="914400" algn="l">
              <a:lnSpc>
                <a:spcPct val="100000"/>
              </a:lnSpc>
              <a:spcBef>
                <a:spcPts val="400"/>
              </a:spcBef>
              <a:spcAft>
                <a:spcPts val="0"/>
              </a:spcAft>
              <a:buClr>
                <a:schemeClr val="dk1"/>
              </a:buClr>
              <a:buSzPts val="2000"/>
              <a:buFont typeface="Times"/>
              <a:buChar char="–"/>
              <a:defRPr sz="2000"/>
            </a:lvl2pPr>
            <a:lvl3pPr indent="-342900" lvl="2" marL="1371600" algn="l">
              <a:lnSpc>
                <a:spcPct val="100000"/>
              </a:lnSpc>
              <a:spcBef>
                <a:spcPts val="360"/>
              </a:spcBef>
              <a:spcAft>
                <a:spcPts val="0"/>
              </a:spcAft>
              <a:buClr>
                <a:schemeClr val="dk1"/>
              </a:buClr>
              <a:buSzPts val="1800"/>
              <a:buFont typeface="Times"/>
              <a:buChar char="•"/>
              <a:defRPr sz="1800"/>
            </a:lvl3pPr>
            <a:lvl4pPr indent="-330200" lvl="3" marL="1828800" algn="l">
              <a:lnSpc>
                <a:spcPct val="100000"/>
              </a:lnSpc>
              <a:spcBef>
                <a:spcPts val="320"/>
              </a:spcBef>
              <a:spcAft>
                <a:spcPts val="0"/>
              </a:spcAft>
              <a:buClr>
                <a:schemeClr val="dk1"/>
              </a:buClr>
              <a:buSzPts val="1600"/>
              <a:buFont typeface="Times"/>
              <a:buChar char="–"/>
              <a:defRPr sz="1600"/>
            </a:lvl4pPr>
            <a:lvl5pPr indent="-330200" lvl="4" marL="2286000" algn="l">
              <a:lnSpc>
                <a:spcPct val="100000"/>
              </a:lnSpc>
              <a:spcBef>
                <a:spcPts val="320"/>
              </a:spcBef>
              <a:spcAft>
                <a:spcPts val="0"/>
              </a:spcAft>
              <a:buClr>
                <a:schemeClr val="dk1"/>
              </a:buClr>
              <a:buSzPts val="1600"/>
              <a:buFont typeface="Times"/>
              <a:buChar char="»"/>
              <a:defRPr sz="1600"/>
            </a:lvl5pPr>
            <a:lvl6pPr indent="-330200" lvl="5" marL="2743200" algn="l">
              <a:lnSpc>
                <a:spcPct val="100000"/>
              </a:lnSpc>
              <a:spcBef>
                <a:spcPts val="320"/>
              </a:spcBef>
              <a:spcAft>
                <a:spcPts val="0"/>
              </a:spcAft>
              <a:buClr>
                <a:schemeClr val="dk1"/>
              </a:buClr>
              <a:buSzPts val="1600"/>
              <a:buFont typeface="Times"/>
              <a:buChar char="»"/>
              <a:defRPr sz="1600"/>
            </a:lvl6pPr>
            <a:lvl7pPr indent="-330200" lvl="6" marL="3200400" algn="l">
              <a:lnSpc>
                <a:spcPct val="100000"/>
              </a:lnSpc>
              <a:spcBef>
                <a:spcPts val="320"/>
              </a:spcBef>
              <a:spcAft>
                <a:spcPts val="0"/>
              </a:spcAft>
              <a:buClr>
                <a:schemeClr val="dk1"/>
              </a:buClr>
              <a:buSzPts val="1600"/>
              <a:buFont typeface="Times"/>
              <a:buChar char="»"/>
              <a:defRPr sz="1600"/>
            </a:lvl7pPr>
            <a:lvl8pPr indent="-330200" lvl="7" marL="3657600" algn="l">
              <a:lnSpc>
                <a:spcPct val="100000"/>
              </a:lnSpc>
              <a:spcBef>
                <a:spcPts val="320"/>
              </a:spcBef>
              <a:spcAft>
                <a:spcPts val="0"/>
              </a:spcAft>
              <a:buClr>
                <a:schemeClr val="dk1"/>
              </a:buClr>
              <a:buSzPts val="1600"/>
              <a:buFont typeface="Times"/>
              <a:buChar char="»"/>
              <a:defRPr sz="1600"/>
            </a:lvl8pPr>
            <a:lvl9pPr indent="-330200" lvl="8" marL="4114800" algn="l">
              <a:lnSpc>
                <a:spcPct val="100000"/>
              </a:lnSpc>
              <a:spcBef>
                <a:spcPts val="320"/>
              </a:spcBef>
              <a:spcAft>
                <a:spcPts val="0"/>
              </a:spcAft>
              <a:buClr>
                <a:schemeClr val="dk1"/>
              </a:buClr>
              <a:buSzPts val="1600"/>
              <a:buFont typeface="Times"/>
              <a:buChar char="»"/>
              <a:defRPr sz="1600"/>
            </a:lvl9pPr>
          </a:lstStyle>
          <a:p/>
        </p:txBody>
      </p:sp>
      <p:sp>
        <p:nvSpPr>
          <p:cNvPr id="38" name="Google Shape;38;p44"/>
          <p:cNvSpPr txBox="1"/>
          <p:nvPr>
            <p:ph idx="3" type="body"/>
          </p:nvPr>
        </p:nvSpPr>
        <p:spPr>
          <a:xfrm>
            <a:off x="6193369"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a:buNone/>
              <a:defRPr b="1" sz="2400"/>
            </a:lvl1pPr>
            <a:lvl2pPr indent="-228600" lvl="1" marL="914400" algn="l">
              <a:lnSpc>
                <a:spcPct val="100000"/>
              </a:lnSpc>
              <a:spcBef>
                <a:spcPts val="400"/>
              </a:spcBef>
              <a:spcAft>
                <a:spcPts val="0"/>
              </a:spcAft>
              <a:buClr>
                <a:schemeClr val="dk1"/>
              </a:buClr>
              <a:buSzPts val="2000"/>
              <a:buFont typeface="Times"/>
              <a:buNone/>
              <a:defRPr b="1" sz="2000"/>
            </a:lvl2pPr>
            <a:lvl3pPr indent="-228600" lvl="2" marL="1371600" algn="l">
              <a:lnSpc>
                <a:spcPct val="100000"/>
              </a:lnSpc>
              <a:spcBef>
                <a:spcPts val="360"/>
              </a:spcBef>
              <a:spcAft>
                <a:spcPts val="0"/>
              </a:spcAft>
              <a:buClr>
                <a:schemeClr val="dk1"/>
              </a:buClr>
              <a:buSzPts val="1800"/>
              <a:buFont typeface="Times"/>
              <a:buNone/>
              <a:defRPr b="1" sz="1800"/>
            </a:lvl3pPr>
            <a:lvl4pPr indent="-228600" lvl="3" marL="1828800" algn="l">
              <a:lnSpc>
                <a:spcPct val="100000"/>
              </a:lnSpc>
              <a:spcBef>
                <a:spcPts val="320"/>
              </a:spcBef>
              <a:spcAft>
                <a:spcPts val="0"/>
              </a:spcAft>
              <a:buClr>
                <a:schemeClr val="dk1"/>
              </a:buClr>
              <a:buSzPts val="1600"/>
              <a:buFont typeface="Times"/>
              <a:buNone/>
              <a:defRPr b="1" sz="1600"/>
            </a:lvl4pPr>
            <a:lvl5pPr indent="-228600" lvl="4" marL="2286000" algn="l">
              <a:lnSpc>
                <a:spcPct val="100000"/>
              </a:lnSpc>
              <a:spcBef>
                <a:spcPts val="320"/>
              </a:spcBef>
              <a:spcAft>
                <a:spcPts val="0"/>
              </a:spcAft>
              <a:buClr>
                <a:schemeClr val="dk1"/>
              </a:buClr>
              <a:buSzPts val="1600"/>
              <a:buFont typeface="Times"/>
              <a:buNone/>
              <a:defRPr b="1" sz="1600"/>
            </a:lvl5pPr>
            <a:lvl6pPr indent="-228600" lvl="5" marL="2743200" algn="l">
              <a:lnSpc>
                <a:spcPct val="100000"/>
              </a:lnSpc>
              <a:spcBef>
                <a:spcPts val="320"/>
              </a:spcBef>
              <a:spcAft>
                <a:spcPts val="0"/>
              </a:spcAft>
              <a:buClr>
                <a:schemeClr val="dk1"/>
              </a:buClr>
              <a:buSzPts val="1600"/>
              <a:buFont typeface="Times"/>
              <a:buNone/>
              <a:defRPr b="1" sz="1600"/>
            </a:lvl6pPr>
            <a:lvl7pPr indent="-228600" lvl="6" marL="3200400" algn="l">
              <a:lnSpc>
                <a:spcPct val="100000"/>
              </a:lnSpc>
              <a:spcBef>
                <a:spcPts val="320"/>
              </a:spcBef>
              <a:spcAft>
                <a:spcPts val="0"/>
              </a:spcAft>
              <a:buClr>
                <a:schemeClr val="dk1"/>
              </a:buClr>
              <a:buSzPts val="1600"/>
              <a:buFont typeface="Times"/>
              <a:buNone/>
              <a:defRPr b="1" sz="1600"/>
            </a:lvl7pPr>
            <a:lvl8pPr indent="-228600" lvl="7" marL="3657600" algn="l">
              <a:lnSpc>
                <a:spcPct val="100000"/>
              </a:lnSpc>
              <a:spcBef>
                <a:spcPts val="320"/>
              </a:spcBef>
              <a:spcAft>
                <a:spcPts val="0"/>
              </a:spcAft>
              <a:buClr>
                <a:schemeClr val="dk1"/>
              </a:buClr>
              <a:buSzPts val="1600"/>
              <a:buFont typeface="Times"/>
              <a:buNone/>
              <a:defRPr b="1" sz="1600"/>
            </a:lvl8pPr>
            <a:lvl9pPr indent="-228600" lvl="8" marL="4114800" algn="l">
              <a:lnSpc>
                <a:spcPct val="100000"/>
              </a:lnSpc>
              <a:spcBef>
                <a:spcPts val="320"/>
              </a:spcBef>
              <a:spcAft>
                <a:spcPts val="0"/>
              </a:spcAft>
              <a:buClr>
                <a:schemeClr val="dk1"/>
              </a:buClr>
              <a:buSzPts val="1600"/>
              <a:buFont typeface="Times"/>
              <a:buNone/>
              <a:defRPr b="1" sz="1600"/>
            </a:lvl9pPr>
          </a:lstStyle>
          <a:p/>
        </p:txBody>
      </p:sp>
      <p:sp>
        <p:nvSpPr>
          <p:cNvPr id="39" name="Google Shape;39;p44"/>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imes"/>
              <a:buChar char="•"/>
              <a:defRPr sz="2400"/>
            </a:lvl1pPr>
            <a:lvl2pPr indent="-355600" lvl="1" marL="914400" algn="l">
              <a:lnSpc>
                <a:spcPct val="100000"/>
              </a:lnSpc>
              <a:spcBef>
                <a:spcPts val="400"/>
              </a:spcBef>
              <a:spcAft>
                <a:spcPts val="0"/>
              </a:spcAft>
              <a:buClr>
                <a:schemeClr val="dk1"/>
              </a:buClr>
              <a:buSzPts val="2000"/>
              <a:buFont typeface="Times"/>
              <a:buChar char="–"/>
              <a:defRPr sz="2000"/>
            </a:lvl2pPr>
            <a:lvl3pPr indent="-342900" lvl="2" marL="1371600" algn="l">
              <a:lnSpc>
                <a:spcPct val="100000"/>
              </a:lnSpc>
              <a:spcBef>
                <a:spcPts val="360"/>
              </a:spcBef>
              <a:spcAft>
                <a:spcPts val="0"/>
              </a:spcAft>
              <a:buClr>
                <a:schemeClr val="dk1"/>
              </a:buClr>
              <a:buSzPts val="1800"/>
              <a:buFont typeface="Times"/>
              <a:buChar char="•"/>
              <a:defRPr sz="1800"/>
            </a:lvl3pPr>
            <a:lvl4pPr indent="-330200" lvl="3" marL="1828800" algn="l">
              <a:lnSpc>
                <a:spcPct val="100000"/>
              </a:lnSpc>
              <a:spcBef>
                <a:spcPts val="320"/>
              </a:spcBef>
              <a:spcAft>
                <a:spcPts val="0"/>
              </a:spcAft>
              <a:buClr>
                <a:schemeClr val="dk1"/>
              </a:buClr>
              <a:buSzPts val="1600"/>
              <a:buFont typeface="Times"/>
              <a:buChar char="–"/>
              <a:defRPr sz="1600"/>
            </a:lvl4pPr>
            <a:lvl5pPr indent="-330200" lvl="4" marL="2286000" algn="l">
              <a:lnSpc>
                <a:spcPct val="100000"/>
              </a:lnSpc>
              <a:spcBef>
                <a:spcPts val="320"/>
              </a:spcBef>
              <a:spcAft>
                <a:spcPts val="0"/>
              </a:spcAft>
              <a:buClr>
                <a:schemeClr val="dk1"/>
              </a:buClr>
              <a:buSzPts val="1600"/>
              <a:buFont typeface="Times"/>
              <a:buChar char="»"/>
              <a:defRPr sz="1600"/>
            </a:lvl5pPr>
            <a:lvl6pPr indent="-330200" lvl="5" marL="2743200" algn="l">
              <a:lnSpc>
                <a:spcPct val="100000"/>
              </a:lnSpc>
              <a:spcBef>
                <a:spcPts val="320"/>
              </a:spcBef>
              <a:spcAft>
                <a:spcPts val="0"/>
              </a:spcAft>
              <a:buClr>
                <a:schemeClr val="dk1"/>
              </a:buClr>
              <a:buSzPts val="1600"/>
              <a:buFont typeface="Times"/>
              <a:buChar char="»"/>
              <a:defRPr sz="1600"/>
            </a:lvl6pPr>
            <a:lvl7pPr indent="-330200" lvl="6" marL="3200400" algn="l">
              <a:lnSpc>
                <a:spcPct val="100000"/>
              </a:lnSpc>
              <a:spcBef>
                <a:spcPts val="320"/>
              </a:spcBef>
              <a:spcAft>
                <a:spcPts val="0"/>
              </a:spcAft>
              <a:buClr>
                <a:schemeClr val="dk1"/>
              </a:buClr>
              <a:buSzPts val="1600"/>
              <a:buFont typeface="Times"/>
              <a:buChar char="»"/>
              <a:defRPr sz="1600"/>
            </a:lvl7pPr>
            <a:lvl8pPr indent="-330200" lvl="7" marL="3657600" algn="l">
              <a:lnSpc>
                <a:spcPct val="100000"/>
              </a:lnSpc>
              <a:spcBef>
                <a:spcPts val="320"/>
              </a:spcBef>
              <a:spcAft>
                <a:spcPts val="0"/>
              </a:spcAft>
              <a:buClr>
                <a:schemeClr val="dk1"/>
              </a:buClr>
              <a:buSzPts val="1600"/>
              <a:buFont typeface="Times"/>
              <a:buChar char="»"/>
              <a:defRPr sz="1600"/>
            </a:lvl8pPr>
            <a:lvl9pPr indent="-330200" lvl="8" marL="4114800" algn="l">
              <a:lnSpc>
                <a:spcPct val="100000"/>
              </a:lnSpc>
              <a:spcBef>
                <a:spcPts val="320"/>
              </a:spcBef>
              <a:spcAft>
                <a:spcPts val="0"/>
              </a:spcAft>
              <a:buClr>
                <a:schemeClr val="dk1"/>
              </a:buClr>
              <a:buSzPts val="1600"/>
              <a:buFont typeface="Times"/>
              <a:buChar char="»"/>
              <a:defRPr sz="1600"/>
            </a:lvl9pPr>
          </a:lstStyle>
          <a:p/>
        </p:txBody>
      </p:sp>
      <p:sp>
        <p:nvSpPr>
          <p:cNvPr id="40" name="Google Shape;40;p4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41" name="Google Shape;41;p4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42" name="Google Shape;42;p4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45"/>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 name="Google Shape;45;p4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46" name="Google Shape;46;p4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47" name="Google Shape;47;p4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50" name="Google Shape;50;p4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51" name="Google Shape;51;p4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4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47"/>
          <p:cNvSpPr/>
          <p:nvPr>
            <p:ph idx="2" type="pic"/>
          </p:nvPr>
        </p:nvSpPr>
        <p:spPr>
          <a:xfrm>
            <a:off x="2389717" y="612775"/>
            <a:ext cx="7315200" cy="4114800"/>
          </a:xfrm>
          <a:prstGeom prst="rect">
            <a:avLst/>
          </a:prstGeom>
          <a:noFill/>
          <a:ln>
            <a:noFill/>
          </a:ln>
        </p:spPr>
      </p:sp>
      <p:sp>
        <p:nvSpPr>
          <p:cNvPr id="55" name="Google Shape;55;p4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imes"/>
              <a:buNone/>
              <a:defRPr sz="1400"/>
            </a:lvl1pPr>
            <a:lvl2pPr indent="-228600" lvl="1" marL="914400" algn="l">
              <a:lnSpc>
                <a:spcPct val="100000"/>
              </a:lnSpc>
              <a:spcBef>
                <a:spcPts val="240"/>
              </a:spcBef>
              <a:spcAft>
                <a:spcPts val="0"/>
              </a:spcAft>
              <a:buClr>
                <a:schemeClr val="dk1"/>
              </a:buClr>
              <a:buSzPts val="1200"/>
              <a:buFont typeface="Times"/>
              <a:buNone/>
              <a:defRPr sz="1200"/>
            </a:lvl2pPr>
            <a:lvl3pPr indent="-228600" lvl="2" marL="1371600" algn="l">
              <a:lnSpc>
                <a:spcPct val="100000"/>
              </a:lnSpc>
              <a:spcBef>
                <a:spcPts val="200"/>
              </a:spcBef>
              <a:spcAft>
                <a:spcPts val="0"/>
              </a:spcAft>
              <a:buClr>
                <a:schemeClr val="dk1"/>
              </a:buClr>
              <a:buSzPts val="1000"/>
              <a:buFont typeface="Times"/>
              <a:buNone/>
              <a:defRPr sz="1000"/>
            </a:lvl3pPr>
            <a:lvl4pPr indent="-228600" lvl="3" marL="1828800" algn="l">
              <a:lnSpc>
                <a:spcPct val="100000"/>
              </a:lnSpc>
              <a:spcBef>
                <a:spcPts val="180"/>
              </a:spcBef>
              <a:spcAft>
                <a:spcPts val="0"/>
              </a:spcAft>
              <a:buClr>
                <a:schemeClr val="dk1"/>
              </a:buClr>
              <a:buSzPts val="900"/>
              <a:buFont typeface="Times"/>
              <a:buNone/>
              <a:defRPr sz="900"/>
            </a:lvl4pPr>
            <a:lvl5pPr indent="-228600" lvl="4" marL="2286000" algn="l">
              <a:lnSpc>
                <a:spcPct val="100000"/>
              </a:lnSpc>
              <a:spcBef>
                <a:spcPts val="180"/>
              </a:spcBef>
              <a:spcAft>
                <a:spcPts val="0"/>
              </a:spcAft>
              <a:buClr>
                <a:schemeClr val="dk1"/>
              </a:buClr>
              <a:buSzPts val="900"/>
              <a:buFont typeface="Times"/>
              <a:buNone/>
              <a:defRPr sz="900"/>
            </a:lvl5pPr>
            <a:lvl6pPr indent="-228600" lvl="5" marL="2743200" algn="l">
              <a:lnSpc>
                <a:spcPct val="100000"/>
              </a:lnSpc>
              <a:spcBef>
                <a:spcPts val="180"/>
              </a:spcBef>
              <a:spcAft>
                <a:spcPts val="0"/>
              </a:spcAft>
              <a:buClr>
                <a:schemeClr val="dk1"/>
              </a:buClr>
              <a:buSzPts val="900"/>
              <a:buFont typeface="Times"/>
              <a:buNone/>
              <a:defRPr sz="900"/>
            </a:lvl6pPr>
            <a:lvl7pPr indent="-228600" lvl="6" marL="3200400" algn="l">
              <a:lnSpc>
                <a:spcPct val="100000"/>
              </a:lnSpc>
              <a:spcBef>
                <a:spcPts val="180"/>
              </a:spcBef>
              <a:spcAft>
                <a:spcPts val="0"/>
              </a:spcAft>
              <a:buClr>
                <a:schemeClr val="dk1"/>
              </a:buClr>
              <a:buSzPts val="900"/>
              <a:buFont typeface="Times"/>
              <a:buNone/>
              <a:defRPr sz="900"/>
            </a:lvl7pPr>
            <a:lvl8pPr indent="-228600" lvl="7" marL="3657600" algn="l">
              <a:lnSpc>
                <a:spcPct val="100000"/>
              </a:lnSpc>
              <a:spcBef>
                <a:spcPts val="180"/>
              </a:spcBef>
              <a:spcAft>
                <a:spcPts val="0"/>
              </a:spcAft>
              <a:buClr>
                <a:schemeClr val="dk1"/>
              </a:buClr>
              <a:buSzPts val="900"/>
              <a:buFont typeface="Times"/>
              <a:buNone/>
              <a:defRPr sz="900"/>
            </a:lvl8pPr>
            <a:lvl9pPr indent="-228600" lvl="8" marL="4114800" algn="l">
              <a:lnSpc>
                <a:spcPct val="100000"/>
              </a:lnSpc>
              <a:spcBef>
                <a:spcPts val="180"/>
              </a:spcBef>
              <a:spcAft>
                <a:spcPts val="0"/>
              </a:spcAft>
              <a:buClr>
                <a:schemeClr val="dk1"/>
              </a:buClr>
              <a:buSzPts val="900"/>
              <a:buFont typeface="Times"/>
              <a:buNone/>
              <a:defRPr sz="900"/>
            </a:lvl9pPr>
          </a:lstStyle>
          <a:p/>
        </p:txBody>
      </p:sp>
      <p:sp>
        <p:nvSpPr>
          <p:cNvPr id="56" name="Google Shape;56;p4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57" name="Google Shape;57;p4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58" name="Google Shape;58;p4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48"/>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48"/>
          <p:cNvSpPr txBox="1"/>
          <p:nvPr>
            <p:ph idx="1" type="body"/>
          </p:nvPr>
        </p:nvSpPr>
        <p:spPr>
          <a:xfrm rot="5400000">
            <a:off x="4038600" y="-1143000"/>
            <a:ext cx="4114800" cy="10363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4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63" name="Google Shape;63;p4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64" name="Google Shape;64;p4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49"/>
          <p:cNvSpPr txBox="1"/>
          <p:nvPr>
            <p:ph type="title"/>
          </p:nvPr>
        </p:nvSpPr>
        <p:spPr>
          <a:xfrm rot="5400000">
            <a:off x="7239000" y="2057400"/>
            <a:ext cx="5486400" cy="259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49"/>
          <p:cNvSpPr txBox="1"/>
          <p:nvPr>
            <p:ph idx="1" type="body"/>
          </p:nvPr>
        </p:nvSpPr>
        <p:spPr>
          <a:xfrm rot="5400000">
            <a:off x="1955800" y="-431800"/>
            <a:ext cx="5486400" cy="7569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4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69" name="Google Shape;69;p4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1"/>
              </a:buClr>
              <a:buSzPts val="1400"/>
              <a:buFont typeface="Times"/>
              <a:buNone/>
              <a:defRPr/>
            </a:lvl1pPr>
            <a:lvl2pPr lvl="1" algn="l">
              <a:spcBef>
                <a:spcPts val="0"/>
              </a:spcBef>
              <a:spcAft>
                <a:spcPts val="0"/>
              </a:spcAft>
              <a:buClr>
                <a:schemeClr val="dk1"/>
              </a:buClr>
              <a:buSzPts val="1400"/>
              <a:buFont typeface="Times"/>
              <a:buNone/>
              <a:defRPr/>
            </a:lvl2pPr>
            <a:lvl3pPr lvl="2" algn="l">
              <a:spcBef>
                <a:spcPts val="0"/>
              </a:spcBef>
              <a:spcAft>
                <a:spcPts val="0"/>
              </a:spcAft>
              <a:buClr>
                <a:schemeClr val="dk1"/>
              </a:buClr>
              <a:buSzPts val="1400"/>
              <a:buFont typeface="Times"/>
              <a:buNone/>
              <a:defRPr/>
            </a:lvl3pPr>
            <a:lvl4pPr lvl="3" algn="l">
              <a:spcBef>
                <a:spcPts val="0"/>
              </a:spcBef>
              <a:spcAft>
                <a:spcPts val="0"/>
              </a:spcAft>
              <a:buClr>
                <a:schemeClr val="dk1"/>
              </a:buClr>
              <a:buSzPts val="1400"/>
              <a:buFont typeface="Times"/>
              <a:buNone/>
              <a:defRPr/>
            </a:lvl4pPr>
            <a:lvl5pPr lvl="4" algn="l">
              <a:spcBef>
                <a:spcPts val="0"/>
              </a:spcBef>
              <a:spcAft>
                <a:spcPts val="0"/>
              </a:spcAft>
              <a:buClr>
                <a:schemeClr val="dk1"/>
              </a:buClr>
              <a:buSzPts val="1400"/>
              <a:buFont typeface="Times"/>
              <a:buNone/>
              <a:defRPr/>
            </a:lvl5pPr>
            <a:lvl6pPr lvl="5" algn="l">
              <a:spcBef>
                <a:spcPts val="0"/>
              </a:spcBef>
              <a:spcAft>
                <a:spcPts val="0"/>
              </a:spcAft>
              <a:buClr>
                <a:schemeClr val="dk1"/>
              </a:buClr>
              <a:buSzPts val="1400"/>
              <a:buFont typeface="Times"/>
              <a:buNone/>
              <a:defRPr/>
            </a:lvl6pPr>
            <a:lvl7pPr lvl="6" algn="l">
              <a:spcBef>
                <a:spcPts val="0"/>
              </a:spcBef>
              <a:spcAft>
                <a:spcPts val="0"/>
              </a:spcAft>
              <a:buClr>
                <a:schemeClr val="dk1"/>
              </a:buClr>
              <a:buSzPts val="1400"/>
              <a:buFont typeface="Times"/>
              <a:buNone/>
              <a:defRPr/>
            </a:lvl7pPr>
            <a:lvl8pPr lvl="7" algn="l">
              <a:spcBef>
                <a:spcPts val="0"/>
              </a:spcBef>
              <a:spcAft>
                <a:spcPts val="0"/>
              </a:spcAft>
              <a:buClr>
                <a:schemeClr val="dk1"/>
              </a:buClr>
              <a:buSzPts val="1400"/>
              <a:buFont typeface="Times"/>
              <a:buNone/>
              <a:defRPr/>
            </a:lvl8pPr>
            <a:lvl9pPr lvl="8" algn="l">
              <a:spcBef>
                <a:spcPts val="0"/>
              </a:spcBef>
              <a:spcAft>
                <a:spcPts val="0"/>
              </a:spcAft>
              <a:buClr>
                <a:schemeClr val="dk1"/>
              </a:buClr>
              <a:buSzPts val="1400"/>
              <a:buFont typeface="Times"/>
              <a:buNone/>
              <a:defRPr/>
            </a:lvl9pPr>
          </a:lstStyle>
          <a:p/>
        </p:txBody>
      </p:sp>
      <p:sp>
        <p:nvSpPr>
          <p:cNvPr id="70" name="Google Shape;70;p4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a:ea typeface="Times"/>
                <a:cs typeface="Times"/>
                <a:sym typeface="Times"/>
              </a:defRPr>
            </a:lvl9pPr>
          </a:lstStyle>
          <a:p/>
        </p:txBody>
      </p:sp>
      <p:sp>
        <p:nvSpPr>
          <p:cNvPr id="11" name="Google Shape;11;p38"/>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a:buChar char="•"/>
              <a:defRPr b="0" i="0" sz="3200" u="none" cap="none" strike="noStrike">
                <a:solidFill>
                  <a:schemeClr val="dk1"/>
                </a:solidFill>
                <a:latin typeface="Times"/>
                <a:ea typeface="Times"/>
                <a:cs typeface="Times"/>
                <a:sym typeface="Times"/>
              </a:defRPr>
            </a:lvl1pPr>
            <a:lvl2pPr indent="-406400" lvl="1" marL="914400" marR="0" rtl="0" algn="l">
              <a:lnSpc>
                <a:spcPct val="100000"/>
              </a:lnSpc>
              <a:spcBef>
                <a:spcPts val="560"/>
              </a:spcBef>
              <a:spcAft>
                <a:spcPts val="0"/>
              </a:spcAft>
              <a:buClr>
                <a:schemeClr val="dk1"/>
              </a:buClr>
              <a:buSzPts val="2800"/>
              <a:buFont typeface="Times"/>
              <a:buChar char="–"/>
              <a:defRPr b="0" i="0" sz="2800" u="none" cap="none" strike="noStrike">
                <a:solidFill>
                  <a:schemeClr val="dk1"/>
                </a:solidFill>
                <a:latin typeface="Times"/>
                <a:ea typeface="Times"/>
                <a:cs typeface="Times"/>
                <a:sym typeface="Times"/>
              </a:defRPr>
            </a:lvl2pPr>
            <a:lvl3pPr indent="-381000" lvl="2" marL="1371600" marR="0" rtl="0" algn="l">
              <a:lnSpc>
                <a:spcPct val="100000"/>
              </a:lnSpc>
              <a:spcBef>
                <a:spcPts val="480"/>
              </a:spcBef>
              <a:spcAft>
                <a:spcPts val="0"/>
              </a:spcAft>
              <a:buClr>
                <a:schemeClr val="dk1"/>
              </a:buClr>
              <a:buSzPts val="2400"/>
              <a:buFont typeface="Times"/>
              <a:buChar char="•"/>
              <a:defRPr b="0" i="0" sz="2400" u="none" cap="none" strike="noStrike">
                <a:solidFill>
                  <a:schemeClr val="dk1"/>
                </a:solidFill>
                <a:latin typeface="Times"/>
                <a:ea typeface="Times"/>
                <a:cs typeface="Times"/>
                <a:sym typeface="Times"/>
              </a:defRPr>
            </a:lvl3pPr>
            <a:lvl4pPr indent="-355600" lvl="3" marL="18288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4pPr>
            <a:lvl5pPr indent="-355600" lvl="4" marL="22860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5pPr>
            <a:lvl6pPr indent="-355600" lvl="5" marL="27432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6pPr>
            <a:lvl7pPr indent="-355600" lvl="6" marL="32004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7pPr>
            <a:lvl8pPr indent="-355600" lvl="7" marL="36576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8pPr>
            <a:lvl9pPr indent="-355600" lvl="8" marL="4114800" marR="0" rtl="0" algn="l">
              <a:lnSpc>
                <a:spcPct val="100000"/>
              </a:lnSpc>
              <a:spcBef>
                <a:spcPts val="400"/>
              </a:spcBef>
              <a:spcAft>
                <a:spcPts val="0"/>
              </a:spcAft>
              <a:buClr>
                <a:schemeClr val="dk1"/>
              </a:buClr>
              <a:buSzPts val="2000"/>
              <a:buFont typeface="Times"/>
              <a:buChar char="»"/>
              <a:defRPr b="0" i="0" sz="2000" u="none" cap="none" strike="noStrike">
                <a:solidFill>
                  <a:schemeClr val="dk1"/>
                </a:solidFill>
                <a:latin typeface="Times"/>
                <a:ea typeface="Times"/>
                <a:cs typeface="Times"/>
                <a:sym typeface="Times"/>
              </a:defRPr>
            </a:lvl9pPr>
          </a:lstStyle>
          <a:p/>
        </p:txBody>
      </p:sp>
      <p:sp>
        <p:nvSpPr>
          <p:cNvPr id="12" name="Google Shape;12;p3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lvl="1"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2pPr>
            <a:lvl3pPr lvl="2"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3pPr>
            <a:lvl4pPr lvl="3"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4pPr>
            <a:lvl5pPr lvl="4"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5pPr>
            <a:lvl6pPr lvl="5"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6pPr>
            <a:lvl7pPr lvl="6"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7pPr>
            <a:lvl8pPr lvl="7"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8pPr>
            <a:lvl9pPr lvl="8"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9pPr>
          </a:lstStyle>
          <a:p/>
        </p:txBody>
      </p:sp>
      <p:sp>
        <p:nvSpPr>
          <p:cNvPr id="13" name="Google Shape;13;p3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lvl="1"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2pPr>
            <a:lvl3pPr lvl="2"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3pPr>
            <a:lvl4pPr lvl="3"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4pPr>
            <a:lvl5pPr lvl="4"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5pPr>
            <a:lvl6pPr lvl="5"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6pPr>
            <a:lvl7pPr lvl="6"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7pPr>
            <a:lvl8pPr lvl="7"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8pPr>
            <a:lvl9pPr lvl="8" marR="0" rtl="0" algn="l">
              <a:spcBef>
                <a:spcPts val="0"/>
              </a:spcBef>
              <a:spcAft>
                <a:spcPts val="0"/>
              </a:spcAft>
              <a:buClr>
                <a:schemeClr val="dk1"/>
              </a:buClr>
              <a:buSzPts val="1400"/>
              <a:buFont typeface="Times"/>
              <a:buNone/>
              <a:defRPr b="0" i="0" sz="2400" u="none" cap="none" strike="noStrike">
                <a:solidFill>
                  <a:schemeClr val="dk1"/>
                </a:solidFill>
                <a:latin typeface="Times"/>
                <a:ea typeface="Times"/>
                <a:cs typeface="Times"/>
                <a:sym typeface="Times"/>
              </a:defRPr>
            </a:lvl9pPr>
          </a:lstStyle>
          <a:p/>
        </p:txBody>
      </p:sp>
      <p:sp>
        <p:nvSpPr>
          <p:cNvPr id="14" name="Google Shape;14;p3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1pPr>
            <a:lvl2pPr indent="0" lvl="1"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2pPr>
            <a:lvl3pPr indent="0" lvl="2"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3pPr>
            <a:lvl4pPr indent="0" lvl="3"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4pPr>
            <a:lvl5pPr indent="0" lvl="4"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5pPr>
            <a:lvl6pPr indent="0" lvl="5"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6pPr>
            <a:lvl7pPr indent="0" lvl="6"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7pPr>
            <a:lvl8pPr indent="0" lvl="7"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8pPr>
            <a:lvl9pPr indent="0" lvl="8" marL="0" marR="0" rtl="0" algn="r">
              <a:spcBef>
                <a:spcPts val="0"/>
              </a:spcBef>
              <a:spcAft>
                <a:spcPts val="0"/>
              </a:spcAft>
              <a:buClr>
                <a:schemeClr val="dk1"/>
              </a:buClr>
              <a:buSzPts val="1400"/>
              <a:buFont typeface="Times"/>
              <a:buNone/>
              <a:defRPr b="0" i="0" sz="1400" u="none" cap="none" strike="noStrike">
                <a:solidFill>
                  <a:schemeClr val="dk1"/>
                </a:solidFill>
                <a:latin typeface="Times"/>
                <a:ea typeface="Times"/>
                <a:cs typeface="Times"/>
                <a:sym typeface="Times"/>
              </a:defRPr>
            </a:lvl9pPr>
          </a:lstStyle>
          <a:p>
            <a:pPr indent="0" lvl="0" marL="0" rtl="0" algn="r">
              <a:spcBef>
                <a:spcPts val="0"/>
              </a:spcBef>
              <a:spcAft>
                <a:spcPts val="0"/>
              </a:spcAft>
              <a:buNone/>
            </a:pPr>
            <a:fld id="{00000000-1234-1234-1234-123412341234}" type="slidenum">
              <a:rPr lang="tr-TR"/>
              <a:t>‹#›</a:t>
            </a:fld>
            <a:r>
              <a:rPr lang="tr-TR"/>
              <a:t> / 10</a:t>
            </a:r>
            <a:endParaRPr>
              <a:solidFill>
                <a:srgbClr val="000000"/>
              </a:solidFill>
              <a:latin typeface="Arial"/>
              <a:ea typeface="Arial"/>
              <a:cs typeface="Arial"/>
              <a:sym typeface="Arial"/>
            </a:endParaRPr>
          </a:p>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 name="Shape 71"/>
        <p:cNvGrpSpPr/>
        <p:nvPr/>
      </p:nvGrpSpPr>
      <p:grpSpPr>
        <a:xfrm>
          <a:off x="0" y="0"/>
          <a:ext cx="0" cy="0"/>
          <a:chOff x="0" y="0"/>
          <a:chExt cx="0" cy="0"/>
        </a:xfrm>
      </p:grpSpPr>
      <p:sp>
        <p:nvSpPr>
          <p:cNvPr id="72" name="Google Shape;72;p41"/>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41"/>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 name="Google Shape;74;p4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5" name="Google Shape;75;p4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6" name="Google Shape;76;p4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rtl="0" algn="r">
              <a:spcBef>
                <a:spcPts val="0"/>
              </a:spcBef>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1.png"/><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2.jpg"/><Relationship Id="rId5"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47.jpg"/><Relationship Id="rId5" Type="http://schemas.openxmlformats.org/officeDocument/2006/relationships/image" Target="../media/image55.png"/><Relationship Id="rId6" Type="http://schemas.openxmlformats.org/officeDocument/2006/relationships/image" Target="../media/image46.jpg"/><Relationship Id="rId7"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6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jpg"/><Relationship Id="rId4" Type="http://schemas.openxmlformats.org/officeDocument/2006/relationships/image" Target="../media/image65.jpg"/><Relationship Id="rId10" Type="http://schemas.openxmlformats.org/officeDocument/2006/relationships/image" Target="../media/image74.jpg"/><Relationship Id="rId9" Type="http://schemas.openxmlformats.org/officeDocument/2006/relationships/image" Target="../media/image76.png"/><Relationship Id="rId5" Type="http://schemas.openxmlformats.org/officeDocument/2006/relationships/image" Target="../media/image62.jpg"/><Relationship Id="rId6" Type="http://schemas.openxmlformats.org/officeDocument/2006/relationships/image" Target="../media/image59.jpg"/><Relationship Id="rId7" Type="http://schemas.openxmlformats.org/officeDocument/2006/relationships/image" Target="../media/image67.png"/><Relationship Id="rId8"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7.jpg"/><Relationship Id="rId4" Type="http://schemas.openxmlformats.org/officeDocument/2006/relationships/image" Target="../media/image76.png"/><Relationship Id="rId5"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2.jpg"/><Relationship Id="rId6" Type="http://schemas.openxmlformats.org/officeDocument/2006/relationships/image" Target="../media/image11.jpg"/><Relationship Id="rId7"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65.jpg"/><Relationship Id="rId5" Type="http://schemas.openxmlformats.org/officeDocument/2006/relationships/image" Target="../media/image6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jpg"/><Relationship Id="rId4" Type="http://schemas.openxmlformats.org/officeDocument/2006/relationships/image" Target="../media/image71.png"/><Relationship Id="rId9" Type="http://schemas.openxmlformats.org/officeDocument/2006/relationships/image" Target="../media/image82.png"/><Relationship Id="rId5" Type="http://schemas.openxmlformats.org/officeDocument/2006/relationships/image" Target="../media/image79.png"/><Relationship Id="rId6" Type="http://schemas.openxmlformats.org/officeDocument/2006/relationships/image" Target="../media/image72.png"/><Relationship Id="rId7" Type="http://schemas.openxmlformats.org/officeDocument/2006/relationships/image" Target="../media/image84.png"/><Relationship Id="rId8" Type="http://schemas.openxmlformats.org/officeDocument/2006/relationships/image" Target="../media/image7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0.pn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0.jpg"/><Relationship Id="rId4" Type="http://schemas.openxmlformats.org/officeDocument/2006/relationships/image" Target="../media/image91.png"/><Relationship Id="rId5" Type="http://schemas.openxmlformats.org/officeDocument/2006/relationships/image" Target="../media/image88.jpg"/><Relationship Id="rId6" Type="http://schemas.openxmlformats.org/officeDocument/2006/relationships/image" Target="../media/image87.png"/><Relationship Id="rId7"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10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9.png"/><Relationship Id="rId4" Type="http://schemas.openxmlformats.org/officeDocument/2006/relationships/image" Target="../media/image97.jpg"/><Relationship Id="rId9"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3.jpg"/><Relationship Id="rId7" Type="http://schemas.openxmlformats.org/officeDocument/2006/relationships/image" Target="../media/image98.png"/><Relationship Id="rId8" Type="http://schemas.openxmlformats.org/officeDocument/2006/relationships/image" Target="../media/image10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9.jpg"/><Relationship Id="rId4" Type="http://schemas.openxmlformats.org/officeDocument/2006/relationships/image" Target="../media/image96.jpg"/><Relationship Id="rId5" Type="http://schemas.openxmlformats.org/officeDocument/2006/relationships/image" Target="../media/image100.jpg"/><Relationship Id="rId6" Type="http://schemas.openxmlformats.org/officeDocument/2006/relationships/image" Target="../media/image110.jpg"/><Relationship Id="rId7" Type="http://schemas.openxmlformats.org/officeDocument/2006/relationships/image" Target="../media/image10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4.jpg"/><Relationship Id="rId4" Type="http://schemas.openxmlformats.org/officeDocument/2006/relationships/image" Target="../media/image108.jpg"/><Relationship Id="rId5" Type="http://schemas.openxmlformats.org/officeDocument/2006/relationships/image" Target="../media/image10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101.jpg"/><Relationship Id="rId4" Type="http://schemas.openxmlformats.org/officeDocument/2006/relationships/image" Target="../media/image107.png"/><Relationship Id="rId5"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37.jpg"/><Relationship Id="rId6" Type="http://schemas.openxmlformats.org/officeDocument/2006/relationships/image" Target="../media/image17.jpg"/><Relationship Id="rId7" Type="http://schemas.openxmlformats.org/officeDocument/2006/relationships/image" Target="../media/image26.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pic>
        <p:nvPicPr>
          <p:cNvPr id="138" name="Google Shape;138;p1"/>
          <p:cNvPicPr preferRelativeResize="0"/>
          <p:nvPr/>
        </p:nvPicPr>
        <p:blipFill rotWithShape="1">
          <a:blip r:embed="rId4">
            <a:alphaModFix/>
          </a:blip>
          <a:srcRect b="11822" l="63860" r="0" t="0"/>
          <a:stretch/>
        </p:blipFill>
        <p:spPr>
          <a:xfrm>
            <a:off x="5124551" y="402394"/>
            <a:ext cx="1942898" cy="2667377"/>
          </a:xfrm>
          <a:prstGeom prst="rect">
            <a:avLst/>
          </a:prstGeom>
          <a:noFill/>
          <a:ln>
            <a:noFill/>
          </a:ln>
        </p:spPr>
      </p:pic>
      <p:sp>
        <p:nvSpPr>
          <p:cNvPr id="139" name="Google Shape;139;p1"/>
          <p:cNvSpPr txBox="1"/>
          <p:nvPr/>
        </p:nvSpPr>
        <p:spPr>
          <a:xfrm>
            <a:off x="0" y="3265483"/>
            <a:ext cx="121920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500"/>
              <a:buFont typeface="Times New Roman"/>
              <a:buNone/>
            </a:pPr>
            <a:r>
              <a:rPr b="1" lang="tr-TR" sz="4500">
                <a:solidFill>
                  <a:srgbClr val="FFFFFF"/>
                </a:solidFill>
                <a:latin typeface="Times New Roman"/>
                <a:ea typeface="Times New Roman"/>
                <a:cs typeface="Times New Roman"/>
                <a:sym typeface="Times New Roman"/>
              </a:rPr>
              <a:t>İSTANBUL TEKNİK ÜNİVERSİTESİ</a:t>
            </a:r>
            <a:endParaRPr/>
          </a:p>
        </p:txBody>
      </p:sp>
      <p:sp>
        <p:nvSpPr>
          <p:cNvPr id="140" name="Google Shape;140;p1"/>
          <p:cNvSpPr txBox="1"/>
          <p:nvPr/>
        </p:nvSpPr>
        <p:spPr>
          <a:xfrm>
            <a:off x="0" y="4835143"/>
            <a:ext cx="121920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500"/>
              <a:buFont typeface="Times New Roman"/>
              <a:buNone/>
            </a:pPr>
            <a:r>
              <a:rPr lang="tr-TR" sz="3500">
                <a:solidFill>
                  <a:srgbClr val="FFFFFF"/>
                </a:solidFill>
                <a:latin typeface="Times New Roman"/>
                <a:ea typeface="Times New Roman"/>
                <a:cs typeface="Times New Roman"/>
                <a:sym typeface="Times New Roman"/>
              </a:rPr>
              <a:t>İklim Bilimi ve Meteoroloji Mühendisliği Bölümü</a:t>
            </a:r>
            <a:endParaRPr/>
          </a:p>
        </p:txBody>
      </p:sp>
      <p:sp>
        <p:nvSpPr>
          <p:cNvPr id="141" name="Google Shape;141;p1"/>
          <p:cNvSpPr txBox="1"/>
          <p:nvPr/>
        </p:nvSpPr>
        <p:spPr>
          <a:xfrm>
            <a:off x="0" y="4050313"/>
            <a:ext cx="12191999"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Arial"/>
              <a:buNone/>
            </a:pPr>
            <a:r>
              <a:rPr lang="tr-TR" sz="3500">
                <a:solidFill>
                  <a:srgbClr val="FFFFFF"/>
                </a:solidFill>
                <a:latin typeface="Times New Roman"/>
                <a:ea typeface="Times New Roman"/>
                <a:cs typeface="Times New Roman"/>
                <a:sym typeface="Times New Roman"/>
              </a:rPr>
              <a:t>Uçak ve Uzay Bilimleri Fakültesi</a:t>
            </a:r>
            <a:endParaRPr b="0" i="0" sz="3500" u="none" cap="none" strike="noStrike">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0"/>
          <p:cNvPicPr preferRelativeResize="0"/>
          <p:nvPr/>
        </p:nvPicPr>
        <p:blipFill rotWithShape="1">
          <a:blip r:embed="rId3">
            <a:alphaModFix/>
          </a:blip>
          <a:srcRect b="0" l="0" r="0" t="0"/>
          <a:stretch/>
        </p:blipFill>
        <p:spPr>
          <a:xfrm>
            <a:off x="568919" y="1469057"/>
            <a:ext cx="4231536" cy="2012697"/>
          </a:xfrm>
          <a:prstGeom prst="rect">
            <a:avLst/>
          </a:prstGeom>
          <a:noFill/>
          <a:ln>
            <a:noFill/>
          </a:ln>
        </p:spPr>
      </p:pic>
      <p:pic>
        <p:nvPicPr>
          <p:cNvPr id="244" name="Google Shape;244;p10"/>
          <p:cNvPicPr preferRelativeResize="0"/>
          <p:nvPr/>
        </p:nvPicPr>
        <p:blipFill rotWithShape="1">
          <a:blip r:embed="rId4">
            <a:alphaModFix/>
          </a:blip>
          <a:srcRect b="0" l="0" r="0" t="0"/>
          <a:stretch/>
        </p:blipFill>
        <p:spPr>
          <a:xfrm>
            <a:off x="568919" y="3666058"/>
            <a:ext cx="4240497" cy="2180827"/>
          </a:xfrm>
          <a:prstGeom prst="rect">
            <a:avLst/>
          </a:prstGeom>
          <a:noFill/>
          <a:ln>
            <a:noFill/>
          </a:ln>
        </p:spPr>
      </p:pic>
      <p:sp>
        <p:nvSpPr>
          <p:cNvPr id="245" name="Google Shape;245;p10"/>
          <p:cNvSpPr txBox="1"/>
          <p:nvPr/>
        </p:nvSpPr>
        <p:spPr>
          <a:xfrm>
            <a:off x="5029200" y="2696924"/>
            <a:ext cx="2338754" cy="156966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Spor Salonu</a:t>
            </a:r>
            <a:endParaRPr/>
          </a:p>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Yemekhane</a:t>
            </a:r>
            <a:endParaRPr/>
          </a:p>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Dinlenme odası</a:t>
            </a:r>
            <a:endParaRPr/>
          </a:p>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Masa tenisi kortu</a:t>
            </a:r>
            <a:endParaRPr/>
          </a:p>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Çalışma odası</a:t>
            </a:r>
            <a:endParaRPr/>
          </a:p>
          <a:p>
            <a:pPr indent="-285750" lvl="0" marL="285750" marR="0" rtl="0" algn="l">
              <a:lnSpc>
                <a:spcPct val="100000"/>
              </a:lnSpc>
              <a:spcBef>
                <a:spcPts val="0"/>
              </a:spcBef>
              <a:spcAft>
                <a:spcPts val="0"/>
              </a:spcAft>
              <a:buClr>
                <a:srgbClr val="000000"/>
              </a:buClr>
              <a:buSzPts val="1600"/>
              <a:buFont typeface="Arial"/>
              <a:buChar char="•"/>
            </a:pPr>
            <a:r>
              <a:rPr b="0" i="0" lang="tr-TR" sz="1600" u="none" cap="none" strike="noStrike">
                <a:solidFill>
                  <a:srgbClr val="000000"/>
                </a:solidFill>
                <a:latin typeface="Arial"/>
                <a:ea typeface="Arial"/>
                <a:cs typeface="Arial"/>
                <a:sym typeface="Arial"/>
              </a:rPr>
              <a:t>Ortak mutfak</a:t>
            </a:r>
            <a:endParaRPr/>
          </a:p>
        </p:txBody>
      </p:sp>
      <p:pic>
        <p:nvPicPr>
          <p:cNvPr id="246" name="Google Shape;246;p10"/>
          <p:cNvPicPr preferRelativeResize="0"/>
          <p:nvPr/>
        </p:nvPicPr>
        <p:blipFill rotWithShape="1">
          <a:blip r:embed="rId5">
            <a:alphaModFix/>
          </a:blip>
          <a:srcRect b="0" l="0" r="0" t="0"/>
          <a:stretch/>
        </p:blipFill>
        <p:spPr>
          <a:xfrm>
            <a:off x="7056237" y="1469057"/>
            <a:ext cx="4115105" cy="2126997"/>
          </a:xfrm>
          <a:prstGeom prst="rect">
            <a:avLst/>
          </a:prstGeom>
          <a:noFill/>
          <a:ln>
            <a:noFill/>
          </a:ln>
        </p:spPr>
      </p:pic>
      <p:pic>
        <p:nvPicPr>
          <p:cNvPr id="247" name="Google Shape;247;p10"/>
          <p:cNvPicPr preferRelativeResize="0"/>
          <p:nvPr/>
        </p:nvPicPr>
        <p:blipFill rotWithShape="1">
          <a:blip r:embed="rId6">
            <a:alphaModFix/>
          </a:blip>
          <a:srcRect b="0" l="0" r="0" t="0"/>
          <a:stretch/>
        </p:blipFill>
        <p:spPr>
          <a:xfrm>
            <a:off x="7056237" y="3773408"/>
            <a:ext cx="4134182" cy="2073477"/>
          </a:xfrm>
          <a:prstGeom prst="rect">
            <a:avLst/>
          </a:prstGeom>
          <a:noFill/>
          <a:ln>
            <a:noFill/>
          </a:ln>
        </p:spPr>
      </p:pic>
      <p:sp>
        <p:nvSpPr>
          <p:cNvPr id="248" name="Google Shape;248;p10"/>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YURT TESİSLERİ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aphicFrame>
        <p:nvGraphicFramePr>
          <p:cNvPr id="253" name="Google Shape;253;p11"/>
          <p:cNvGraphicFramePr/>
          <p:nvPr/>
        </p:nvGraphicFramePr>
        <p:xfrm>
          <a:off x="3619922" y="1366500"/>
          <a:ext cx="3000000" cy="3000000"/>
        </p:xfrm>
        <a:graphic>
          <a:graphicData uri="http://schemas.openxmlformats.org/drawingml/2006/table">
            <a:tbl>
              <a:tblPr>
                <a:noFill/>
                <a:tableStyleId>{8E89DA7C-4A23-484E-B710-350AD7BD9E8C}</a:tableStyleId>
              </a:tblPr>
              <a:tblGrid>
                <a:gridCol w="2535650"/>
                <a:gridCol w="2536550"/>
              </a:tblGrid>
              <a:tr h="326450">
                <a:tc>
                  <a:txBody>
                    <a:bodyPr/>
                    <a:lstStyle/>
                    <a:p>
                      <a:pPr indent="0" lvl="0" marL="0" marR="0" rtl="0" algn="ctr">
                        <a:lnSpc>
                          <a:spcPct val="100000"/>
                        </a:lnSpc>
                        <a:spcBef>
                          <a:spcPts val="0"/>
                        </a:spcBef>
                        <a:spcAft>
                          <a:spcPts val="0"/>
                        </a:spcAft>
                        <a:buNone/>
                      </a:pPr>
                      <a:r>
                        <a:rPr lang="tr-TR" sz="1600" u="none" cap="none" strike="noStrike">
                          <a:latin typeface="Arial"/>
                          <a:ea typeface="Arial"/>
                          <a:cs typeface="Arial"/>
                          <a:sym typeface="Arial"/>
                        </a:rPr>
                        <a:t>9 Kız Öğrenci Yurdu</a:t>
                      </a:r>
                      <a:endParaRPr/>
                    </a:p>
                  </a:txBody>
                  <a:tcPr marT="45725" marB="45725" marR="91450" marL="91450"/>
                </a:tc>
                <a:tc rowSpan="2">
                  <a:txBody>
                    <a:bodyPr/>
                    <a:lstStyle/>
                    <a:p>
                      <a:pPr indent="0" lvl="0" marL="0" marR="0" rtl="0" algn="ctr">
                        <a:lnSpc>
                          <a:spcPct val="100000"/>
                        </a:lnSpc>
                        <a:spcBef>
                          <a:spcPts val="0"/>
                        </a:spcBef>
                        <a:spcAft>
                          <a:spcPts val="0"/>
                        </a:spcAft>
                        <a:buNone/>
                      </a:pPr>
                      <a:r>
                        <a:rPr lang="tr-TR" sz="1600" u="none" cap="none" strike="noStrike">
                          <a:latin typeface="Arial"/>
                          <a:ea typeface="Arial"/>
                          <a:cs typeface="Arial"/>
                          <a:sym typeface="Arial"/>
                        </a:rPr>
                        <a:t>5300 Öğrenci</a:t>
                      </a:r>
                      <a:endParaRPr/>
                    </a:p>
                  </a:txBody>
                  <a:tcPr marT="45725" marB="45725" marR="91450" marL="91450" anchor="ctr"/>
                </a:tc>
              </a:tr>
              <a:tr h="326450">
                <a:tc>
                  <a:txBody>
                    <a:bodyPr/>
                    <a:lstStyle/>
                    <a:p>
                      <a:pPr indent="0" lvl="0" marL="0" marR="0" rtl="0" algn="ctr">
                        <a:lnSpc>
                          <a:spcPct val="100000"/>
                        </a:lnSpc>
                        <a:spcBef>
                          <a:spcPts val="0"/>
                        </a:spcBef>
                        <a:spcAft>
                          <a:spcPts val="0"/>
                        </a:spcAft>
                        <a:buNone/>
                      </a:pPr>
                      <a:r>
                        <a:rPr lang="tr-TR" sz="1600" u="none" cap="none" strike="noStrike">
                          <a:latin typeface="Arial"/>
                          <a:ea typeface="Arial"/>
                          <a:cs typeface="Arial"/>
                          <a:sym typeface="Arial"/>
                        </a:rPr>
                        <a:t>6 Erkek Yurdu</a:t>
                      </a:r>
                      <a:endParaRPr/>
                    </a:p>
                  </a:txBody>
                  <a:tcPr marT="45725" marB="45725" marR="91450" marL="91450"/>
                </a:tc>
                <a:tc vMerge="1"/>
              </a:tr>
            </a:tbl>
          </a:graphicData>
        </a:graphic>
      </p:graphicFrame>
      <p:grpSp>
        <p:nvGrpSpPr>
          <p:cNvPr id="254" name="Google Shape;254;p11"/>
          <p:cNvGrpSpPr/>
          <p:nvPr/>
        </p:nvGrpSpPr>
        <p:grpSpPr>
          <a:xfrm>
            <a:off x="6280184" y="2258492"/>
            <a:ext cx="5510301" cy="3850658"/>
            <a:chOff x="6836931" y="2192166"/>
            <a:chExt cx="5510301" cy="3850658"/>
          </a:xfrm>
        </p:grpSpPr>
        <p:pic>
          <p:nvPicPr>
            <p:cNvPr descr="KONUM2" id="255" name="Google Shape;255;p11"/>
            <p:cNvPicPr preferRelativeResize="0"/>
            <p:nvPr/>
          </p:nvPicPr>
          <p:blipFill rotWithShape="1">
            <a:blip r:embed="rId3">
              <a:alphaModFix/>
            </a:blip>
            <a:srcRect b="0" l="0" r="0" t="0"/>
            <a:stretch/>
          </p:blipFill>
          <p:spPr>
            <a:xfrm>
              <a:off x="7036390" y="2192166"/>
              <a:ext cx="4619794" cy="3092011"/>
            </a:xfrm>
            <a:prstGeom prst="rect">
              <a:avLst/>
            </a:prstGeom>
            <a:noFill/>
            <a:ln>
              <a:noFill/>
            </a:ln>
          </p:spPr>
        </p:pic>
        <p:sp>
          <p:nvSpPr>
            <p:cNvPr id="256" name="Google Shape;256;p11"/>
            <p:cNvSpPr txBox="1"/>
            <p:nvPr/>
          </p:nvSpPr>
          <p:spPr>
            <a:xfrm>
              <a:off x="6836931" y="5396493"/>
              <a:ext cx="551030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Kırmızı noktalar Ayazağa Kampüsü yurtlarını temsil etmektedir</a:t>
              </a:r>
              <a:endParaRPr/>
            </a:p>
          </p:txBody>
        </p:sp>
      </p:grpSp>
      <p:grpSp>
        <p:nvGrpSpPr>
          <p:cNvPr id="257" name="Google Shape;257;p11"/>
          <p:cNvGrpSpPr/>
          <p:nvPr/>
        </p:nvGrpSpPr>
        <p:grpSpPr>
          <a:xfrm>
            <a:off x="295678" y="2345716"/>
            <a:ext cx="5860336" cy="3763434"/>
            <a:chOff x="417372" y="2258492"/>
            <a:chExt cx="5860336" cy="3763434"/>
          </a:xfrm>
        </p:grpSpPr>
        <p:pic>
          <p:nvPicPr>
            <p:cNvPr descr="KONUM1" id="258" name="Google Shape;258;p11"/>
            <p:cNvPicPr preferRelativeResize="0"/>
            <p:nvPr/>
          </p:nvPicPr>
          <p:blipFill rotWithShape="1">
            <a:blip r:embed="rId4">
              <a:alphaModFix/>
            </a:blip>
            <a:srcRect b="2290" l="10319" r="9074" t="27290"/>
            <a:stretch/>
          </p:blipFill>
          <p:spPr>
            <a:xfrm>
              <a:off x="1132892" y="2258492"/>
              <a:ext cx="3945717" cy="3103685"/>
            </a:xfrm>
            <a:prstGeom prst="rect">
              <a:avLst/>
            </a:prstGeom>
            <a:noFill/>
            <a:ln>
              <a:noFill/>
            </a:ln>
          </p:spPr>
        </p:pic>
        <p:sp>
          <p:nvSpPr>
            <p:cNvPr id="259" name="Google Shape;259;p11"/>
            <p:cNvSpPr txBox="1"/>
            <p:nvPr/>
          </p:nvSpPr>
          <p:spPr>
            <a:xfrm>
              <a:off x="417372" y="5375595"/>
              <a:ext cx="58603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Kırmızı noktalar Gümüşsuyu Kampüsü yurtlarını temsil etmektedir</a:t>
              </a:r>
              <a:endParaRPr/>
            </a:p>
          </p:txBody>
        </p:sp>
      </p:grpSp>
      <p:sp>
        <p:nvSpPr>
          <p:cNvPr id="260" name="Google Shape;260;p11"/>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YURT TESİSLERİ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nvSpPr>
        <p:spPr>
          <a:xfrm>
            <a:off x="430458" y="1616528"/>
            <a:ext cx="4441371" cy="48013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tr-TR" sz="1800" u="none" cap="none" strike="noStrike">
                <a:solidFill>
                  <a:schemeClr val="dk1"/>
                </a:solidFill>
                <a:latin typeface="Arial"/>
                <a:ea typeface="Arial"/>
                <a:cs typeface="Arial"/>
                <a:sym typeface="Arial"/>
              </a:rPr>
              <a:t>🎯 Başarı Bursu (YKS Sonucuna Göre)</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Türkiye 1-100:</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tr-TR" sz="1800">
                <a:solidFill>
                  <a:schemeClr val="dk1"/>
                </a:solidFill>
                <a:latin typeface="Arial"/>
                <a:ea typeface="Arial"/>
                <a:cs typeface="Arial"/>
                <a:sym typeface="Arial"/>
              </a:rPr>
              <a:t>Ayda 7.500₺ (5 yıl)</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Yurt dışında hazırlık</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Ücretsiz tek kişilik yurt</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Yemek + Teknopark ayrıcalığı</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Türkiye 101-500:</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tr-TR" sz="1800">
                <a:solidFill>
                  <a:schemeClr val="dk1"/>
                </a:solidFill>
                <a:latin typeface="Arial"/>
                <a:ea typeface="Arial"/>
                <a:cs typeface="Arial"/>
                <a:sym typeface="Arial"/>
              </a:rPr>
              <a:t>Ayda 6.250₺ (5 yıl)</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Ücretsiz standart yurt</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Yemek + Teknopark ayrıcalığı</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Türkiye 501-1000 (İTÜ 1. tercih):</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tr-TR" sz="1800">
                <a:solidFill>
                  <a:schemeClr val="dk1"/>
                </a:solidFill>
                <a:latin typeface="Arial"/>
                <a:ea typeface="Arial"/>
                <a:cs typeface="Arial"/>
                <a:sym typeface="Arial"/>
              </a:rPr>
              <a:t>Ayda 5.000₺ (5 yıl)</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%50 indirimli yurt</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Yemek + Teknopark ayrıcalığı</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 </a:t>
            </a:r>
            <a:r>
              <a:rPr i="1" lang="tr-TR" sz="1800">
                <a:solidFill>
                  <a:schemeClr val="dk1"/>
                </a:solidFill>
                <a:latin typeface="Arial"/>
                <a:ea typeface="Arial"/>
                <a:cs typeface="Arial"/>
                <a:sym typeface="Arial"/>
              </a:rPr>
              <a:t>Tüm başarı bursları için başarı şartı: GPA ≥ 2.50 / 4.00</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6" name="Google Shape;266;p12"/>
          <p:cNvSpPr txBox="1"/>
          <p:nvPr/>
        </p:nvSpPr>
        <p:spPr>
          <a:xfrm>
            <a:off x="6482444" y="1632857"/>
            <a:ext cx="5339443"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800">
                <a:solidFill>
                  <a:schemeClr val="dk1"/>
                </a:solidFill>
                <a:latin typeface="Arial"/>
                <a:ea typeface="Arial"/>
                <a:cs typeface="Arial"/>
                <a:sym typeface="Arial"/>
              </a:rPr>
              <a:t>✅ İTÜ Tercih Bursu</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İTÜ'yü 1. sıraya yazıp o bölüme yerleşene: </a:t>
            </a:r>
            <a:r>
              <a:rPr b="1" lang="tr-TR" sz="1800">
                <a:solidFill>
                  <a:schemeClr val="dk1"/>
                </a:solidFill>
                <a:latin typeface="Arial"/>
                <a:ea typeface="Arial"/>
                <a:cs typeface="Arial"/>
                <a:sym typeface="Arial"/>
              </a:rPr>
              <a:t>ayda 2.500₺</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 Sporcu Bursu</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Ayda 1.500₺ (9 ay)</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1 öğün yemek</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İTÜ takımlarında aktif olma şartı</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 Yemek Bursu</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Günde 1 öğün (öğle yemeği) ücretsiz</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 İhtiyaç Bursu</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Nakdi destek</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İTÜ Vakıfları, Mezunlar, Dernekler ve bağışçılar tarafından sağlanır</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7" name="Google Shape;267;p12"/>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BURS OLANAKLARI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3"/>
          <p:cNvSpPr txBox="1"/>
          <p:nvPr/>
        </p:nvSpPr>
        <p:spPr>
          <a:xfrm>
            <a:off x="326570" y="152027"/>
            <a:ext cx="5396643" cy="1067650"/>
          </a:xfrm>
          <a:prstGeom prst="rect">
            <a:avLst/>
          </a:prstGeom>
          <a:noFill/>
          <a:ln>
            <a:noFill/>
          </a:ln>
        </p:spPr>
        <p:txBody>
          <a:bodyPr anchorCtr="0" anchor="ctr" bIns="25500" lIns="51000" spcFirstLastPara="1" rIns="51000" wrap="square" tIns="25500">
            <a:normAutofit/>
          </a:bodyPr>
          <a:lstStyle/>
          <a:p>
            <a:pPr indent="0" lvl="0" marL="0" marR="0" rtl="0" algn="l">
              <a:lnSpc>
                <a:spcPct val="90000"/>
              </a:lnSpc>
              <a:spcBef>
                <a:spcPts val="0"/>
              </a:spcBef>
              <a:spcAft>
                <a:spcPts val="0"/>
              </a:spcAft>
              <a:buClr>
                <a:schemeClr val="lt1"/>
              </a:buClr>
              <a:buSzPts val="2600"/>
              <a:buFont typeface="Calibri"/>
              <a:buNone/>
            </a:pPr>
            <a:r>
              <a:rPr b="1" lang="tr-TR" sz="2600">
                <a:solidFill>
                  <a:schemeClr val="lt1"/>
                </a:solidFill>
                <a:latin typeface="Calibri"/>
                <a:ea typeface="Calibri"/>
                <a:cs typeface="Calibri"/>
                <a:sym typeface="Calibri"/>
              </a:rPr>
              <a:t> İTÜ'YE NASIL KAYIT OLUNUR?</a:t>
            </a:r>
            <a:endParaRPr/>
          </a:p>
        </p:txBody>
      </p:sp>
      <p:sp>
        <p:nvSpPr>
          <p:cNvPr id="273" name="Google Shape;273;p13"/>
          <p:cNvSpPr txBox="1"/>
          <p:nvPr>
            <p:ph idx="1" type="body"/>
          </p:nvPr>
        </p:nvSpPr>
        <p:spPr>
          <a:xfrm>
            <a:off x="326570" y="1471749"/>
            <a:ext cx="11369040" cy="475923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1"/>
              </a:buClr>
              <a:buSzPts val="1800"/>
              <a:buChar char="•"/>
            </a:pPr>
            <a:r>
              <a:rPr lang="tr-TR">
                <a:latin typeface="Calibri"/>
                <a:ea typeface="Calibri"/>
                <a:cs typeface="Calibri"/>
                <a:sym typeface="Calibri"/>
              </a:rPr>
              <a:t>YKS sınavında sayısal puan türünde ön sıralarda yer al</a:t>
            </a:r>
            <a:endParaRPr/>
          </a:p>
          <a:p>
            <a:pPr indent="-342900" lvl="0" marL="457200" rtl="0" algn="l">
              <a:lnSpc>
                <a:spcPct val="100000"/>
              </a:lnSpc>
              <a:spcBef>
                <a:spcPts val="360"/>
              </a:spcBef>
              <a:spcAft>
                <a:spcPts val="0"/>
              </a:spcAft>
              <a:buClr>
                <a:schemeClr val="dk1"/>
              </a:buClr>
              <a:buSzPts val="1800"/>
              <a:buChar char="•"/>
            </a:pPr>
            <a:r>
              <a:rPr lang="tr-TR">
                <a:latin typeface="Calibri"/>
                <a:ea typeface="Calibri"/>
                <a:cs typeface="Calibri"/>
                <a:sym typeface="Calibri"/>
              </a:rPr>
              <a:t>İTÜ Tanıtım Günleri ve tercih danışmanlığı etkinliklerini takip et</a:t>
            </a:r>
            <a:endParaRPr/>
          </a:p>
          <a:p>
            <a:pPr indent="-342900" lvl="0" marL="457200" rtl="0" algn="l">
              <a:lnSpc>
                <a:spcPct val="100000"/>
              </a:lnSpc>
              <a:spcBef>
                <a:spcPts val="360"/>
              </a:spcBef>
              <a:spcAft>
                <a:spcPts val="0"/>
              </a:spcAft>
              <a:buClr>
                <a:schemeClr val="dk1"/>
              </a:buClr>
              <a:buSzPts val="1800"/>
              <a:buChar char="•"/>
            </a:pPr>
            <a:r>
              <a:rPr lang="tr-TR">
                <a:latin typeface="Calibri"/>
                <a:ea typeface="Calibri"/>
                <a:cs typeface="Calibri"/>
                <a:sym typeface="Calibri"/>
              </a:rPr>
              <a:t>İklim Bilimi ve Meteoroloji Mühendisliği bölüm tercihini yap</a:t>
            </a:r>
            <a:endParaRPr/>
          </a:p>
          <a:p>
            <a:pPr indent="-228600" lvl="0" marL="457200" rtl="0" algn="l">
              <a:lnSpc>
                <a:spcPct val="100000"/>
              </a:lnSpc>
              <a:spcBef>
                <a:spcPts val="360"/>
              </a:spcBef>
              <a:spcAft>
                <a:spcPts val="0"/>
              </a:spcAft>
              <a:buClr>
                <a:schemeClr val="dk1"/>
              </a:buClr>
              <a:buSzPts val="1800"/>
              <a:buNone/>
            </a:pPr>
            <a:r>
              <a:t/>
            </a:r>
            <a:endParaRPr/>
          </a:p>
        </p:txBody>
      </p:sp>
      <p:pic>
        <p:nvPicPr>
          <p:cNvPr id="274" name="Google Shape;274;p13"/>
          <p:cNvPicPr preferRelativeResize="0"/>
          <p:nvPr/>
        </p:nvPicPr>
        <p:blipFill rotWithShape="1">
          <a:blip r:embed="rId3">
            <a:alphaModFix/>
          </a:blip>
          <a:srcRect b="0" l="0" r="0" t="0"/>
          <a:stretch/>
        </p:blipFill>
        <p:spPr>
          <a:xfrm>
            <a:off x="686344" y="3213463"/>
            <a:ext cx="5187042" cy="3458028"/>
          </a:xfrm>
          <a:prstGeom prst="rect">
            <a:avLst/>
          </a:prstGeom>
          <a:noFill/>
          <a:ln>
            <a:noFill/>
          </a:ln>
        </p:spPr>
      </p:pic>
      <p:pic>
        <p:nvPicPr>
          <p:cNvPr id="275" name="Google Shape;275;p13"/>
          <p:cNvPicPr preferRelativeResize="0"/>
          <p:nvPr/>
        </p:nvPicPr>
        <p:blipFill rotWithShape="1">
          <a:blip r:embed="rId4">
            <a:alphaModFix/>
          </a:blip>
          <a:srcRect b="0" l="0" r="0" t="0"/>
          <a:stretch/>
        </p:blipFill>
        <p:spPr>
          <a:xfrm>
            <a:off x="6233159" y="3213463"/>
            <a:ext cx="5187042" cy="34580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4"/>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lang="tr-TR" sz="2600">
                <a:solidFill>
                  <a:srgbClr val="FFFFFF"/>
                </a:solidFill>
                <a:latin typeface="Calibri"/>
                <a:ea typeface="Calibri"/>
                <a:cs typeface="Calibri"/>
                <a:sym typeface="Calibri"/>
              </a:rPr>
              <a:t>İTÜ HAZIRLIK PROGRAMI</a:t>
            </a:r>
            <a:endParaRPr b="1" i="0" sz="2600" u="none" cap="none" strike="noStrike">
              <a:solidFill>
                <a:srgbClr val="FFFFFF"/>
              </a:solidFill>
              <a:latin typeface="Calibri"/>
              <a:ea typeface="Calibri"/>
              <a:cs typeface="Calibri"/>
              <a:sym typeface="Calibri"/>
            </a:endParaRPr>
          </a:p>
        </p:txBody>
      </p:sp>
      <p:pic>
        <p:nvPicPr>
          <p:cNvPr descr="ingilizce-hazirlik" id="281" name="Google Shape;281;p14"/>
          <p:cNvPicPr preferRelativeResize="0"/>
          <p:nvPr/>
        </p:nvPicPr>
        <p:blipFill rotWithShape="1">
          <a:blip r:embed="rId3">
            <a:alphaModFix/>
          </a:blip>
          <a:srcRect b="0" l="0" r="0" t="0"/>
          <a:stretch/>
        </p:blipFill>
        <p:spPr>
          <a:xfrm>
            <a:off x="273085" y="1693011"/>
            <a:ext cx="7094767" cy="3103960"/>
          </a:xfrm>
          <a:prstGeom prst="rect">
            <a:avLst/>
          </a:prstGeom>
          <a:noFill/>
          <a:ln>
            <a:noFill/>
          </a:ln>
        </p:spPr>
      </p:pic>
      <p:sp>
        <p:nvSpPr>
          <p:cNvPr id="282" name="Google Shape;282;p14"/>
          <p:cNvSpPr txBox="1"/>
          <p:nvPr/>
        </p:nvSpPr>
        <p:spPr>
          <a:xfrm>
            <a:off x="7548771" y="1582340"/>
            <a:ext cx="4212771"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800">
                <a:solidFill>
                  <a:schemeClr val="dk1"/>
                </a:solidFill>
                <a:latin typeface="Arial"/>
                <a:ea typeface="Arial"/>
                <a:cs typeface="Arial"/>
                <a:sym typeface="Arial"/>
              </a:rPr>
              <a:t>🎓 Lisans Hazırlık Programı</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Öğrenciler, lisans öncesi İngilizce yeterliliklerine göre </a:t>
            </a:r>
            <a:r>
              <a:rPr b="1" lang="tr-TR" sz="1800">
                <a:solidFill>
                  <a:schemeClr val="dk1"/>
                </a:solidFill>
                <a:latin typeface="Arial"/>
                <a:ea typeface="Arial"/>
                <a:cs typeface="Arial"/>
                <a:sym typeface="Arial"/>
              </a:rPr>
              <a:t>1 veya 2 dönem hazırlık eğitimi</a:t>
            </a:r>
            <a:r>
              <a:rPr lang="tr-TR" sz="1800">
                <a:solidFill>
                  <a:schemeClr val="dk1"/>
                </a:solidFill>
                <a:latin typeface="Arial"/>
                <a:ea typeface="Arial"/>
                <a:cs typeface="Arial"/>
                <a:sym typeface="Arial"/>
              </a:rPr>
              <a:t> alır.</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Eğitim, İTÜ Yabancı Diller Yüksekokulu tarafından verilir.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 İngilizce Eğitim Seçenekleri</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Programlar %30 veya %100 İngilizce olarak sunulur.</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Hazırlık eğitimi, dersleri anlamada ve akademik dil kullanımında güçlü bir temel oluşturur.</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14"/>
          <p:cNvSpPr txBox="1"/>
          <p:nvPr/>
        </p:nvSpPr>
        <p:spPr>
          <a:xfrm>
            <a:off x="273085" y="5275659"/>
            <a:ext cx="743400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800">
                <a:solidFill>
                  <a:schemeClr val="dk1"/>
                </a:solidFill>
                <a:latin typeface="Arial"/>
                <a:ea typeface="Arial"/>
                <a:cs typeface="Arial"/>
                <a:sym typeface="Arial"/>
              </a:rPr>
              <a:t>🧠 Lisans Süresince Destekleyici Dersler</a:t>
            </a:r>
            <a:endParaRPr/>
          </a:p>
          <a:p>
            <a:pPr indent="0" lvl="0" marL="0" marR="0" rtl="0" algn="l">
              <a:spcBef>
                <a:spcPts val="0"/>
              </a:spcBef>
              <a:spcAft>
                <a:spcPts val="0"/>
              </a:spcAft>
              <a:buNone/>
            </a:pPr>
            <a:r>
              <a:rPr lang="tr-TR" sz="1800">
                <a:solidFill>
                  <a:schemeClr val="dk1"/>
                </a:solidFill>
                <a:latin typeface="Arial"/>
                <a:ea typeface="Arial"/>
                <a:cs typeface="Arial"/>
                <a:sym typeface="Arial"/>
              </a:rPr>
              <a:t>Tüm mühendislik programlarında:</a:t>
            </a:r>
            <a:endParaRPr/>
          </a:p>
          <a:p>
            <a:pPr indent="0" lvl="1" marL="457200" marR="0" rtl="0" algn="l">
              <a:spcBef>
                <a:spcPts val="0"/>
              </a:spcBef>
              <a:spcAft>
                <a:spcPts val="0"/>
              </a:spcAft>
              <a:buNone/>
            </a:pPr>
            <a:r>
              <a:rPr b="1" i="0" lang="tr-TR" sz="1800" u="none" cap="none" strike="noStrike">
                <a:solidFill>
                  <a:schemeClr val="dk1"/>
                </a:solidFill>
                <a:latin typeface="Arial"/>
                <a:ea typeface="Arial"/>
                <a:cs typeface="Arial"/>
                <a:sym typeface="Arial"/>
              </a:rPr>
              <a:t>İleri İngilizce</a:t>
            </a:r>
            <a:endParaRPr b="0" i="0" sz="1800" u="none" cap="none" strike="noStrike">
              <a:solidFill>
                <a:schemeClr val="dk1"/>
              </a:solidFill>
              <a:latin typeface="Arial"/>
              <a:ea typeface="Arial"/>
              <a:cs typeface="Arial"/>
              <a:sym typeface="Arial"/>
            </a:endParaRPr>
          </a:p>
          <a:p>
            <a:pPr indent="0" lvl="1" marL="457200" marR="0" rtl="0" algn="l">
              <a:spcBef>
                <a:spcPts val="0"/>
              </a:spcBef>
              <a:spcAft>
                <a:spcPts val="0"/>
              </a:spcAft>
              <a:buNone/>
            </a:pPr>
            <a:r>
              <a:rPr b="1" i="0" lang="tr-TR" sz="1800" u="none" cap="none" strike="noStrike">
                <a:solidFill>
                  <a:schemeClr val="dk1"/>
                </a:solidFill>
                <a:latin typeface="Arial"/>
                <a:ea typeface="Arial"/>
                <a:cs typeface="Arial"/>
                <a:sym typeface="Arial"/>
              </a:rPr>
              <a:t>Akademik Makale Yazımı</a:t>
            </a:r>
            <a:r>
              <a:rPr b="0" i="0" lang="tr-TR" sz="1800" u="none" cap="none" strike="noStrike">
                <a:solidFill>
                  <a:schemeClr val="dk1"/>
                </a:solidFill>
                <a:latin typeface="Arial"/>
                <a:ea typeface="Arial"/>
                <a:cs typeface="Arial"/>
                <a:sym typeface="Arial"/>
              </a:rPr>
              <a:t> gibi derslerle dil gelişimi desteklenir.</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600">
                <a:solidFill>
                  <a:schemeClr val="lt1"/>
                </a:solidFill>
                <a:latin typeface="Calibri"/>
                <a:ea typeface="Calibri"/>
                <a:cs typeface="Calibri"/>
                <a:sym typeface="Calibri"/>
              </a:rPr>
              <a:t>UÇAK VE UZAY BİLİMLERİ FAKÜLTESİ(UUBF)</a:t>
            </a:r>
            <a:endParaRPr b="1" sz="2600">
              <a:solidFill>
                <a:schemeClr val="lt1"/>
              </a:solidFill>
              <a:latin typeface="Calibri"/>
              <a:ea typeface="Calibri"/>
              <a:cs typeface="Calibri"/>
              <a:sym typeface="Calibri"/>
            </a:endParaRPr>
          </a:p>
        </p:txBody>
      </p:sp>
      <p:pic>
        <p:nvPicPr>
          <p:cNvPr id="289" name="Google Shape;289;p15"/>
          <p:cNvPicPr preferRelativeResize="0"/>
          <p:nvPr/>
        </p:nvPicPr>
        <p:blipFill rotWithShape="1">
          <a:blip r:embed="rId3">
            <a:alphaModFix/>
          </a:blip>
          <a:srcRect b="0" l="0" r="0" t="0"/>
          <a:stretch/>
        </p:blipFill>
        <p:spPr>
          <a:xfrm>
            <a:off x="7248128" y="2146974"/>
            <a:ext cx="4726586" cy="3496798"/>
          </a:xfrm>
          <a:prstGeom prst="rect">
            <a:avLst/>
          </a:prstGeom>
          <a:noFill/>
          <a:ln>
            <a:noFill/>
          </a:ln>
        </p:spPr>
      </p:pic>
      <p:grpSp>
        <p:nvGrpSpPr>
          <p:cNvPr id="290" name="Google Shape;290;p15"/>
          <p:cNvGrpSpPr/>
          <p:nvPr/>
        </p:nvGrpSpPr>
        <p:grpSpPr>
          <a:xfrm>
            <a:off x="713657" y="1404631"/>
            <a:ext cx="6318447" cy="4981484"/>
            <a:chOff x="1" y="210628"/>
            <a:chExt cx="6318447" cy="4981485"/>
          </a:xfrm>
        </p:grpSpPr>
        <p:sp>
          <p:nvSpPr>
            <p:cNvPr id="291" name="Google Shape;291;p15"/>
            <p:cNvSpPr/>
            <p:nvPr/>
          </p:nvSpPr>
          <p:spPr>
            <a:xfrm rot="5400000">
              <a:off x="-157733" y="604489"/>
              <a:ext cx="1051556" cy="736089"/>
            </a:xfrm>
            <a:prstGeom prst="chevron">
              <a:avLst>
                <a:gd fmla="val 50000" name="adj"/>
              </a:avLst>
            </a:prstGeom>
            <a:solidFill>
              <a:srgbClr val="0070C0"/>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txBox="1"/>
            <p:nvPr/>
          </p:nvSpPr>
          <p:spPr>
            <a:xfrm>
              <a:off x="1" y="814801"/>
              <a:ext cx="736089" cy="315467"/>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lt1"/>
                </a:buClr>
                <a:buSzPts val="2000"/>
                <a:buFont typeface="Arial"/>
                <a:buNone/>
              </a:pPr>
              <a:r>
                <a:rPr lang="tr-TR" sz="2000">
                  <a:solidFill>
                    <a:schemeClr val="lt1"/>
                  </a:solidFill>
                  <a:latin typeface="Arial"/>
                  <a:ea typeface="Arial"/>
                  <a:cs typeface="Arial"/>
                  <a:sym typeface="Arial"/>
                </a:rPr>
                <a:t>1941</a:t>
              </a:r>
              <a:endParaRPr/>
            </a:p>
          </p:txBody>
        </p:sp>
        <p:sp>
          <p:nvSpPr>
            <p:cNvPr id="293" name="Google Shape;293;p15"/>
            <p:cNvSpPr/>
            <p:nvPr/>
          </p:nvSpPr>
          <p:spPr>
            <a:xfrm rot="5400000">
              <a:off x="2949383" y="-2002666"/>
              <a:ext cx="1155770" cy="5582358"/>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txBox="1"/>
            <p:nvPr/>
          </p:nvSpPr>
          <p:spPr>
            <a:xfrm>
              <a:off x="736089" y="267048"/>
              <a:ext cx="5525938" cy="1042930"/>
            </a:xfrm>
            <a:prstGeom prst="rect">
              <a:avLst/>
            </a:prstGeom>
            <a:noFill/>
            <a:ln>
              <a:noFill/>
            </a:ln>
          </p:spPr>
          <p:txBody>
            <a:bodyPr anchorCtr="0" anchor="ctr" bIns="13950" lIns="156450" spcFirstLastPara="1" rIns="13950" wrap="square" tIns="13950">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Uçak Mühendisliği Bölümü                               Makine Mühendisliği Bölümü'ne bağlı bir uzmanlık dalı olarak kurulmuştur</a:t>
              </a:r>
              <a:endParaRPr b="0" i="0" sz="2200" u="none" cap="none" strike="noStrike">
                <a:solidFill>
                  <a:schemeClr val="dk1"/>
                </a:solidFill>
                <a:latin typeface="Arial"/>
                <a:ea typeface="Arial"/>
                <a:cs typeface="Arial"/>
                <a:sym typeface="Arial"/>
              </a:endParaRPr>
            </a:p>
          </p:txBody>
        </p:sp>
        <p:sp>
          <p:nvSpPr>
            <p:cNvPr id="295" name="Google Shape;295;p15"/>
            <p:cNvSpPr/>
            <p:nvPr/>
          </p:nvSpPr>
          <p:spPr>
            <a:xfrm rot="5400000">
              <a:off x="-157733" y="1691624"/>
              <a:ext cx="1051556" cy="736089"/>
            </a:xfrm>
            <a:prstGeom prst="chevron">
              <a:avLst>
                <a:gd fmla="val 50000" name="adj"/>
              </a:avLst>
            </a:prstGeom>
            <a:solidFill>
              <a:srgbClr val="0070C0"/>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txBox="1"/>
            <p:nvPr/>
          </p:nvSpPr>
          <p:spPr>
            <a:xfrm>
              <a:off x="1" y="1901936"/>
              <a:ext cx="736089" cy="315467"/>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lt1"/>
                </a:buClr>
                <a:buSzPts val="2000"/>
                <a:buFont typeface="Arial"/>
                <a:buNone/>
              </a:pPr>
              <a:r>
                <a:rPr lang="tr-TR" sz="2000">
                  <a:solidFill>
                    <a:schemeClr val="lt1"/>
                  </a:solidFill>
                  <a:latin typeface="Arial"/>
                  <a:ea typeface="Arial"/>
                  <a:cs typeface="Arial"/>
                  <a:sym typeface="Arial"/>
                </a:rPr>
                <a:t>1944</a:t>
              </a:r>
              <a:endParaRPr/>
            </a:p>
          </p:txBody>
        </p:sp>
        <p:sp>
          <p:nvSpPr>
            <p:cNvPr id="297" name="Google Shape;297;p15"/>
            <p:cNvSpPr/>
            <p:nvPr/>
          </p:nvSpPr>
          <p:spPr>
            <a:xfrm rot="5400000">
              <a:off x="3028758" y="-841884"/>
              <a:ext cx="963191" cy="5552436"/>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txBox="1"/>
            <p:nvPr/>
          </p:nvSpPr>
          <p:spPr>
            <a:xfrm>
              <a:off x="734136" y="1499757"/>
              <a:ext cx="5505417" cy="869153"/>
            </a:xfrm>
            <a:prstGeom prst="rect">
              <a:avLst/>
            </a:prstGeom>
            <a:noFill/>
            <a:ln>
              <a:noFill/>
            </a:ln>
          </p:spPr>
          <p:txBody>
            <a:bodyPr anchorCtr="0" anchor="ctr" bIns="13950" lIns="156450" spcFirstLastPara="1" rIns="13950" wrap="square" tIns="13950">
              <a:noAutofit/>
            </a:bodyPr>
            <a:lstStyle/>
            <a:p>
              <a:pPr indent="-88900" lvl="1" marL="228600" marR="0" rtl="0" algn="l">
                <a:lnSpc>
                  <a:spcPct val="90000"/>
                </a:lnSpc>
                <a:spcBef>
                  <a:spcPts val="0"/>
                </a:spcBef>
                <a:spcAft>
                  <a:spcPts val="0"/>
                </a:spcAft>
                <a:buClr>
                  <a:schemeClr val="dk1"/>
                </a:buClr>
                <a:buSzPts val="2200"/>
                <a:buFont typeface="Arial"/>
                <a:buNone/>
              </a:pPr>
              <a:r>
                <a:t/>
              </a:r>
              <a:endParaRPr b="0" i="0" sz="2200" u="none" cap="none" strike="noStrike">
                <a:solidFill>
                  <a:schemeClr val="dk1"/>
                </a:solidFill>
                <a:latin typeface="Arial"/>
                <a:ea typeface="Arial"/>
                <a:cs typeface="Arial"/>
                <a:sym typeface="Arial"/>
              </a:endParaRPr>
            </a:p>
            <a:p>
              <a:pPr indent="-228600" lvl="1" marL="228600" marR="0" rtl="0" algn="l">
                <a:lnSpc>
                  <a:spcPct val="90000"/>
                </a:lnSpc>
                <a:spcBef>
                  <a:spcPts val="33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Uçak Mühendisliği Bölümü                     Makine Mühendisliği Fakültesi'nde ayrı bir mühendislik bölümü haline geldi</a:t>
              </a:r>
              <a:endParaRPr b="0" i="0" sz="2200" u="none" cap="none" strike="noStrike">
                <a:solidFill>
                  <a:schemeClr val="dk1"/>
                </a:solidFill>
                <a:latin typeface="Arial"/>
                <a:ea typeface="Arial"/>
                <a:cs typeface="Arial"/>
                <a:sym typeface="Arial"/>
              </a:endParaRPr>
            </a:p>
            <a:p>
              <a:pPr indent="-88900" lvl="1" marL="228600" marR="0" rtl="0" algn="l">
                <a:lnSpc>
                  <a:spcPct val="90000"/>
                </a:lnSpc>
                <a:spcBef>
                  <a:spcPts val="33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299" name="Google Shape;299;p15"/>
            <p:cNvSpPr/>
            <p:nvPr/>
          </p:nvSpPr>
          <p:spPr>
            <a:xfrm rot="5400000">
              <a:off x="-157733" y="2638919"/>
              <a:ext cx="1051556" cy="736089"/>
            </a:xfrm>
            <a:prstGeom prst="chevron">
              <a:avLst>
                <a:gd fmla="val 50000" name="adj"/>
              </a:avLst>
            </a:prstGeom>
            <a:solidFill>
              <a:srgbClr val="0070C0"/>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txBox="1"/>
            <p:nvPr/>
          </p:nvSpPr>
          <p:spPr>
            <a:xfrm>
              <a:off x="1" y="2849231"/>
              <a:ext cx="736089" cy="315467"/>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lt1"/>
                </a:buClr>
                <a:buSzPts val="2000"/>
                <a:buFont typeface="Calibri"/>
                <a:buNone/>
              </a:pPr>
              <a:r>
                <a:rPr lang="tr-TR" sz="2000">
                  <a:solidFill>
                    <a:schemeClr val="lt1"/>
                  </a:solidFill>
                  <a:latin typeface="Calibri"/>
                  <a:ea typeface="Calibri"/>
                  <a:cs typeface="Calibri"/>
                  <a:sym typeface="Calibri"/>
                </a:rPr>
                <a:t>1953 </a:t>
              </a:r>
              <a:endParaRPr sz="2000">
                <a:solidFill>
                  <a:schemeClr val="lt1"/>
                </a:solidFill>
                <a:latin typeface="Arial"/>
                <a:ea typeface="Arial"/>
                <a:cs typeface="Arial"/>
                <a:sym typeface="Arial"/>
              </a:endParaRPr>
            </a:p>
          </p:txBody>
        </p:sp>
        <p:sp>
          <p:nvSpPr>
            <p:cNvPr id="301" name="Google Shape;301;p15"/>
            <p:cNvSpPr/>
            <p:nvPr/>
          </p:nvSpPr>
          <p:spPr>
            <a:xfrm rot="5400000">
              <a:off x="3185512" y="85077"/>
              <a:ext cx="683511" cy="5582358"/>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txBox="1"/>
            <p:nvPr/>
          </p:nvSpPr>
          <p:spPr>
            <a:xfrm>
              <a:off x="736089" y="2567866"/>
              <a:ext cx="5548992" cy="616779"/>
            </a:xfrm>
            <a:prstGeom prst="rect">
              <a:avLst/>
            </a:prstGeom>
            <a:noFill/>
            <a:ln>
              <a:noFill/>
            </a:ln>
          </p:spPr>
          <p:txBody>
            <a:bodyPr anchorCtr="0" anchor="ctr" bIns="13950" lIns="156450" spcFirstLastPara="1" rIns="13950" wrap="square" tIns="13950">
              <a:noAutofit/>
            </a:bodyPr>
            <a:lstStyle/>
            <a:p>
              <a:pPr indent="-228600" lvl="1" marL="228600" marR="0" rtl="0" algn="l">
                <a:lnSpc>
                  <a:spcPct val="90000"/>
                </a:lnSpc>
                <a:spcBef>
                  <a:spcPts val="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Meteoroloji Mühendisliği Bölümü        Elektrik Fakültesi bünyesinde kuruldu</a:t>
              </a:r>
              <a:endParaRPr b="0" i="0" sz="2200" u="none" cap="none" strike="noStrike">
                <a:solidFill>
                  <a:schemeClr val="dk1"/>
                </a:solidFill>
                <a:latin typeface="Arial"/>
                <a:ea typeface="Arial"/>
                <a:cs typeface="Arial"/>
                <a:sym typeface="Arial"/>
              </a:endParaRPr>
            </a:p>
          </p:txBody>
        </p:sp>
        <p:sp>
          <p:nvSpPr>
            <p:cNvPr id="303" name="Google Shape;303;p15"/>
            <p:cNvSpPr/>
            <p:nvPr/>
          </p:nvSpPr>
          <p:spPr>
            <a:xfrm rot="5400000">
              <a:off x="-157733" y="4126274"/>
              <a:ext cx="1051556" cy="736089"/>
            </a:xfrm>
            <a:prstGeom prst="chevron">
              <a:avLst>
                <a:gd fmla="val 50000" name="adj"/>
              </a:avLst>
            </a:prstGeom>
            <a:solidFill>
              <a:srgbClr val="0070C0"/>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txBox="1"/>
            <p:nvPr/>
          </p:nvSpPr>
          <p:spPr>
            <a:xfrm>
              <a:off x="1" y="4336586"/>
              <a:ext cx="736089" cy="315467"/>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lt1"/>
                </a:buClr>
                <a:buSzPts val="2000"/>
                <a:buFont typeface="Arial"/>
                <a:buNone/>
              </a:pPr>
              <a:r>
                <a:rPr lang="tr-TR" sz="2000">
                  <a:solidFill>
                    <a:schemeClr val="lt1"/>
                  </a:solidFill>
                  <a:latin typeface="Arial"/>
                  <a:ea typeface="Arial"/>
                  <a:cs typeface="Arial"/>
                  <a:sym typeface="Arial"/>
                </a:rPr>
                <a:t>1983</a:t>
              </a:r>
              <a:endParaRPr/>
            </a:p>
          </p:txBody>
        </p:sp>
        <p:sp>
          <p:nvSpPr>
            <p:cNvPr id="305" name="Google Shape;305;p15"/>
            <p:cNvSpPr/>
            <p:nvPr/>
          </p:nvSpPr>
          <p:spPr>
            <a:xfrm rot="5400000">
              <a:off x="2645453" y="1519118"/>
              <a:ext cx="1763631" cy="5582358"/>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736090" y="3514575"/>
              <a:ext cx="5496265" cy="1591445"/>
            </a:xfrm>
            <a:prstGeom prst="rect">
              <a:avLst/>
            </a:prstGeom>
            <a:noFill/>
            <a:ln>
              <a:noFill/>
            </a:ln>
          </p:spPr>
          <p:txBody>
            <a:bodyPr anchorCtr="0" anchor="ctr" bIns="13950" lIns="156450" spcFirstLastPara="1" rIns="13950" wrap="square" tIns="13950">
              <a:noAutofit/>
            </a:bodyPr>
            <a:lstStyle/>
            <a:p>
              <a:pPr indent="-88900" lvl="1" marL="228600" marR="0" rtl="0" algn="l">
                <a:lnSpc>
                  <a:spcPct val="90000"/>
                </a:lnSpc>
                <a:spcBef>
                  <a:spcPts val="0"/>
                </a:spcBef>
                <a:spcAft>
                  <a:spcPts val="0"/>
                </a:spcAft>
                <a:buClr>
                  <a:schemeClr val="dk1"/>
                </a:buClr>
                <a:buSzPts val="2200"/>
                <a:buFont typeface="Arial"/>
                <a:buNone/>
              </a:pPr>
              <a:r>
                <a:t/>
              </a:r>
              <a:endParaRPr b="0" i="0" sz="2200" u="none" cap="none" strike="noStrike">
                <a:solidFill>
                  <a:schemeClr val="dk1"/>
                </a:solidFill>
                <a:latin typeface="Arial"/>
                <a:ea typeface="Arial"/>
                <a:cs typeface="Arial"/>
                <a:sym typeface="Arial"/>
              </a:endParaRPr>
            </a:p>
            <a:p>
              <a:pPr indent="-228600" lvl="1" marL="228600" marR="0" rtl="0" algn="l">
                <a:lnSpc>
                  <a:spcPct val="90000"/>
                </a:lnSpc>
                <a:spcBef>
                  <a:spcPts val="330"/>
                </a:spcBef>
                <a:spcAft>
                  <a:spcPts val="0"/>
                </a:spcAft>
                <a:buClr>
                  <a:schemeClr val="dk1"/>
                </a:buClr>
                <a:buSzPts val="2200"/>
                <a:buFont typeface="Calibri"/>
                <a:buChar char="•"/>
              </a:pPr>
              <a:r>
                <a:rPr b="1" i="0" lang="tr-TR" sz="2200" u="none" cap="none" strike="noStrike">
                  <a:solidFill>
                    <a:schemeClr val="dk1"/>
                  </a:solidFill>
                  <a:latin typeface="Calibri"/>
                  <a:ea typeface="Calibri"/>
                  <a:cs typeface="Calibri"/>
                  <a:sym typeface="Calibri"/>
                </a:rPr>
                <a:t>Uçak ve Uzay Bilimleri Fakültesi</a:t>
              </a:r>
              <a:endParaRPr b="1" i="0" sz="2200" u="none" cap="none" strike="noStrike">
                <a:solidFill>
                  <a:schemeClr val="dk1"/>
                </a:solidFill>
                <a:latin typeface="Arial"/>
                <a:ea typeface="Arial"/>
                <a:cs typeface="Arial"/>
                <a:sym typeface="Arial"/>
              </a:endParaRPr>
            </a:p>
            <a:p>
              <a:pPr indent="-228600" lvl="2" marL="457200" marR="0" rtl="0" algn="l">
                <a:lnSpc>
                  <a:spcPct val="90000"/>
                </a:lnSpc>
                <a:spcBef>
                  <a:spcPts val="33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Uçak Mühendisliği</a:t>
              </a:r>
              <a:endParaRPr/>
            </a:p>
            <a:p>
              <a:pPr indent="-228600" lvl="2" marL="457200" marR="0" rtl="0" algn="l">
                <a:lnSpc>
                  <a:spcPct val="90000"/>
                </a:lnSpc>
                <a:spcBef>
                  <a:spcPts val="33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Meteoroloji Mühendisliği</a:t>
              </a:r>
              <a:endParaRPr/>
            </a:p>
            <a:p>
              <a:pPr indent="-228600" lvl="2" marL="457200" marR="0" rtl="0" algn="l">
                <a:lnSpc>
                  <a:spcPct val="90000"/>
                </a:lnSpc>
                <a:spcBef>
                  <a:spcPts val="330"/>
                </a:spcBef>
                <a:spcAft>
                  <a:spcPts val="0"/>
                </a:spcAft>
                <a:buClr>
                  <a:schemeClr val="dk1"/>
                </a:buClr>
                <a:buSzPts val="2200"/>
                <a:buFont typeface="Calibri"/>
                <a:buChar char="•"/>
              </a:pPr>
              <a:r>
                <a:rPr b="0" i="0" lang="tr-TR" sz="2200" u="none" cap="none" strike="noStrike">
                  <a:solidFill>
                    <a:schemeClr val="dk1"/>
                  </a:solidFill>
                  <a:latin typeface="Calibri"/>
                  <a:ea typeface="Calibri"/>
                  <a:cs typeface="Calibri"/>
                  <a:sym typeface="Calibri"/>
                </a:rPr>
                <a:t>Uzay Mühendisliği</a:t>
              </a:r>
              <a:endParaRPr/>
            </a:p>
            <a:p>
              <a:pPr indent="-88900" lvl="1" marL="228600" marR="0" rtl="0" algn="l">
                <a:lnSpc>
                  <a:spcPct val="90000"/>
                </a:lnSpc>
                <a:spcBef>
                  <a:spcPts val="33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6"/>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METEOROLOJİ MÜHENDİSİ KİMDİR?</a:t>
            </a:r>
            <a:endParaRPr b="0" i="0" sz="2600" u="none" cap="none" strike="noStrike">
              <a:solidFill>
                <a:srgbClr val="FFFFFF"/>
              </a:solidFill>
              <a:latin typeface="Calibri"/>
              <a:ea typeface="Calibri"/>
              <a:cs typeface="Calibri"/>
              <a:sym typeface="Calibri"/>
            </a:endParaRPr>
          </a:p>
        </p:txBody>
      </p:sp>
      <p:sp>
        <p:nvSpPr>
          <p:cNvPr id="312" name="Google Shape;312;p16"/>
          <p:cNvSpPr txBox="1"/>
          <p:nvPr/>
        </p:nvSpPr>
        <p:spPr>
          <a:xfrm>
            <a:off x="5338500" y="1214325"/>
            <a:ext cx="6763500" cy="56337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tr-TR" sz="1800">
                <a:solidFill>
                  <a:srgbClr val="000000"/>
                </a:solidFill>
                <a:latin typeface="Verdana"/>
                <a:ea typeface="Verdana"/>
                <a:cs typeface="Verdana"/>
                <a:sym typeface="Verdana"/>
              </a:rPr>
              <a:t>İstanbul Teknik Üniversitesi (İTÜ):  </a:t>
            </a:r>
            <a:endParaRPr/>
          </a:p>
          <a:p>
            <a:pPr indent="0" lvl="0" marL="0" marR="0" rtl="0" algn="just">
              <a:spcBef>
                <a:spcPts val="0"/>
              </a:spcBef>
              <a:spcAft>
                <a:spcPts val="0"/>
              </a:spcAft>
              <a:buNone/>
            </a:pPr>
            <a:r>
              <a:rPr lang="tr-TR" sz="1800">
                <a:solidFill>
                  <a:srgbClr val="000000"/>
                </a:solidFill>
                <a:latin typeface="Verdana"/>
                <a:ea typeface="Verdana"/>
                <a:cs typeface="Verdana"/>
                <a:sym typeface="Verdana"/>
              </a:rPr>
              <a:t>1773 yılında kurulan, dünyanın en eski teknik üniversitelerinden biridir.</a:t>
            </a:r>
            <a:r>
              <a:rPr lang="tr-TR" sz="1800">
                <a:latin typeface="Verdana"/>
                <a:ea typeface="Verdana"/>
                <a:cs typeface="Verdana"/>
                <a:sym typeface="Verdana"/>
              </a:rPr>
              <a:t> </a:t>
            </a:r>
            <a:r>
              <a:rPr lang="tr-TR" sz="1800">
                <a:solidFill>
                  <a:srgbClr val="000000"/>
                </a:solidFill>
                <a:latin typeface="Verdana"/>
                <a:ea typeface="Verdana"/>
                <a:cs typeface="Verdana"/>
                <a:sym typeface="Verdana"/>
              </a:rPr>
              <a:t>Mühendislik, mimarlık ve uygulamalı bilimler alanlarında tanınmaktadır.  </a:t>
            </a:r>
            <a:endParaRPr/>
          </a:p>
          <a:p>
            <a:pPr indent="0" lvl="0" marL="0" marR="0" rtl="0" algn="just">
              <a:spcBef>
                <a:spcPts val="0"/>
              </a:spcBef>
              <a:spcAft>
                <a:spcPts val="0"/>
              </a:spcAft>
              <a:buNone/>
            </a:pPr>
            <a:r>
              <a:t/>
            </a:r>
            <a:endParaRPr sz="1800">
              <a:solidFill>
                <a:srgbClr val="000000"/>
              </a:solidFill>
              <a:latin typeface="Verdana"/>
              <a:ea typeface="Verdana"/>
              <a:cs typeface="Verdana"/>
              <a:sym typeface="Verdana"/>
            </a:endParaRPr>
          </a:p>
          <a:p>
            <a:pPr indent="0" lvl="0" marL="0" marR="0" rtl="0" algn="just">
              <a:spcBef>
                <a:spcPts val="0"/>
              </a:spcBef>
              <a:spcAft>
                <a:spcPts val="0"/>
              </a:spcAft>
              <a:buNone/>
            </a:pPr>
            <a:r>
              <a:rPr lang="tr-TR" sz="1800">
                <a:solidFill>
                  <a:srgbClr val="000000"/>
                </a:solidFill>
                <a:latin typeface="Verdana"/>
                <a:ea typeface="Verdana"/>
                <a:cs typeface="Verdana"/>
                <a:sym typeface="Verdana"/>
              </a:rPr>
              <a:t>İklim Bilimi ve Meteoroloji Mühendisliği Bölümü:  </a:t>
            </a:r>
            <a:endParaRPr/>
          </a:p>
          <a:p>
            <a:pPr indent="0" lvl="0" marL="0" marR="0" rtl="0" algn="just">
              <a:spcBef>
                <a:spcPts val="0"/>
              </a:spcBef>
              <a:spcAft>
                <a:spcPts val="0"/>
              </a:spcAft>
              <a:buNone/>
            </a:pPr>
            <a:r>
              <a:rPr lang="tr-TR" sz="1800">
                <a:solidFill>
                  <a:srgbClr val="000000"/>
                </a:solidFill>
                <a:latin typeface="Verdana"/>
                <a:ea typeface="Verdana"/>
                <a:cs typeface="Verdana"/>
                <a:sym typeface="Verdana"/>
              </a:rPr>
              <a:t>1953 yılında kurulan, Türkiye'nin ilk ve lider iklim bilimi ve meteoroloji mühendisliği programıdır.  Lisans, yüksek lisans ve doktora programları sunmaktadır.  </a:t>
            </a:r>
            <a:endParaRPr/>
          </a:p>
          <a:p>
            <a:pPr indent="0" lvl="0" marL="0" marR="0" rtl="0" algn="just">
              <a:spcBef>
                <a:spcPts val="0"/>
              </a:spcBef>
              <a:spcAft>
                <a:spcPts val="0"/>
              </a:spcAft>
              <a:buNone/>
            </a:pPr>
            <a:r>
              <a:t/>
            </a:r>
            <a:endParaRPr sz="1800">
              <a:solidFill>
                <a:srgbClr val="000000"/>
              </a:solidFill>
              <a:latin typeface="Verdana"/>
              <a:ea typeface="Verdana"/>
              <a:cs typeface="Verdana"/>
              <a:sym typeface="Verdana"/>
            </a:endParaRPr>
          </a:p>
          <a:p>
            <a:pPr indent="0" lvl="0" marL="0" marR="0" rtl="0" algn="just">
              <a:spcBef>
                <a:spcPts val="0"/>
              </a:spcBef>
              <a:spcAft>
                <a:spcPts val="0"/>
              </a:spcAft>
              <a:buNone/>
            </a:pPr>
            <a:r>
              <a:rPr lang="tr-TR" sz="1800">
                <a:latin typeface="Verdana"/>
                <a:ea typeface="Verdana"/>
                <a:cs typeface="Verdana"/>
                <a:sym typeface="Verdana"/>
              </a:rPr>
              <a:t>İklim Bilimi ve </a:t>
            </a:r>
            <a:r>
              <a:rPr lang="tr-TR" sz="1800">
                <a:solidFill>
                  <a:srgbClr val="000000"/>
                </a:solidFill>
                <a:latin typeface="Verdana"/>
                <a:ea typeface="Verdana"/>
                <a:cs typeface="Verdana"/>
                <a:sym typeface="Verdana"/>
              </a:rPr>
              <a:t>Meteoroloji </a:t>
            </a:r>
            <a:r>
              <a:rPr lang="tr-TR" sz="1800">
                <a:latin typeface="Verdana"/>
                <a:ea typeface="Verdana"/>
                <a:cs typeface="Verdana"/>
                <a:sym typeface="Verdana"/>
              </a:rPr>
              <a:t>M</a:t>
            </a:r>
            <a:r>
              <a:rPr lang="tr-TR" sz="1800">
                <a:solidFill>
                  <a:srgbClr val="000000"/>
                </a:solidFill>
                <a:latin typeface="Verdana"/>
                <a:ea typeface="Verdana"/>
                <a:cs typeface="Verdana"/>
                <a:sym typeface="Verdana"/>
              </a:rPr>
              <a:t>ühendisliği mezunları; iklim ve meteoroloji </a:t>
            </a:r>
            <a:r>
              <a:rPr lang="tr-TR" sz="1800">
                <a:latin typeface="Verdana"/>
                <a:ea typeface="Verdana"/>
                <a:cs typeface="Verdana"/>
                <a:sym typeface="Verdana"/>
              </a:rPr>
              <a:t>b</a:t>
            </a:r>
            <a:r>
              <a:rPr lang="tr-TR" sz="1800">
                <a:solidFill>
                  <a:srgbClr val="000000"/>
                </a:solidFill>
                <a:latin typeface="Verdana"/>
                <a:ea typeface="Verdana"/>
                <a:cs typeface="Verdana"/>
                <a:sym typeface="Verdana"/>
              </a:rPr>
              <a:t>ilimlerini mühendislik perspektifiyle birleştirerek karmaşık ve kaotik sistemleri analiz eder, sayısal </a:t>
            </a:r>
            <a:r>
              <a:rPr lang="tr-TR" sz="1800">
                <a:latin typeface="Verdana"/>
                <a:ea typeface="Verdana"/>
                <a:cs typeface="Verdana"/>
                <a:sym typeface="Verdana"/>
              </a:rPr>
              <a:t>modelleme ile simülasyonunu </a:t>
            </a:r>
            <a:r>
              <a:rPr lang="tr-TR" sz="1800">
                <a:solidFill>
                  <a:srgbClr val="000000"/>
                </a:solidFill>
                <a:latin typeface="Verdana"/>
                <a:ea typeface="Verdana"/>
                <a:cs typeface="Verdana"/>
                <a:sym typeface="Verdana"/>
              </a:rPr>
              <a:t>yapar ve tasarlar. Hava analizi ve sayısal</a:t>
            </a:r>
            <a:r>
              <a:rPr lang="tr-TR" sz="1800">
                <a:latin typeface="Verdana"/>
                <a:ea typeface="Verdana"/>
                <a:cs typeface="Verdana"/>
                <a:sym typeface="Verdana"/>
              </a:rPr>
              <a:t> tahmini</a:t>
            </a:r>
            <a:r>
              <a:rPr lang="tr-TR" sz="1800">
                <a:solidFill>
                  <a:srgbClr val="000000"/>
                </a:solidFill>
                <a:latin typeface="Verdana"/>
                <a:ea typeface="Verdana"/>
                <a:cs typeface="Verdana"/>
                <a:sym typeface="Verdana"/>
              </a:rPr>
              <a:t>, küresel ısınma ve iklim değişimi, hidroloji, hidro-meteo</a:t>
            </a:r>
            <a:r>
              <a:rPr lang="tr-TR" sz="1800">
                <a:latin typeface="Verdana"/>
                <a:ea typeface="Verdana"/>
                <a:cs typeface="Verdana"/>
                <a:sym typeface="Verdana"/>
              </a:rPr>
              <a:t>roloji, tarımsal meteoroloji, </a:t>
            </a:r>
            <a:r>
              <a:rPr lang="tr-TR" sz="1800">
                <a:solidFill>
                  <a:srgbClr val="000000"/>
                </a:solidFill>
                <a:latin typeface="Verdana"/>
                <a:ea typeface="Verdana"/>
                <a:cs typeface="Verdana"/>
                <a:sym typeface="Verdana"/>
              </a:rPr>
              <a:t>hava kirliliği, havacılık meteorolojisi, ulaşım, </a:t>
            </a:r>
            <a:r>
              <a:rPr lang="tr-TR" sz="1800">
                <a:latin typeface="Verdana"/>
                <a:ea typeface="Verdana"/>
                <a:cs typeface="Verdana"/>
                <a:sym typeface="Verdana"/>
              </a:rPr>
              <a:t>manyetosfer</a:t>
            </a:r>
            <a:r>
              <a:rPr lang="tr-TR" sz="1800">
                <a:latin typeface="Verdana"/>
                <a:ea typeface="Verdana"/>
                <a:cs typeface="Verdana"/>
                <a:sym typeface="Verdana"/>
              </a:rPr>
              <a:t>, rüzgar, güneş, hidrolik enerji, iyonosfer</a:t>
            </a:r>
            <a:r>
              <a:rPr lang="tr-TR" sz="1800">
                <a:solidFill>
                  <a:srgbClr val="000000"/>
                </a:solidFill>
                <a:latin typeface="Verdana"/>
                <a:ea typeface="Verdana"/>
                <a:cs typeface="Verdana"/>
                <a:sym typeface="Verdana"/>
              </a:rPr>
              <a:t> ve uzay havası gibi çeşitli alanlarda çalışarak, potansiyel gelecek senaryolarını tahmin ederler.</a:t>
            </a:r>
            <a:endParaRPr/>
          </a:p>
        </p:txBody>
      </p:sp>
      <p:graphicFrame>
        <p:nvGraphicFramePr>
          <p:cNvPr id="313" name="Google Shape;313;p16"/>
          <p:cNvGraphicFramePr/>
          <p:nvPr/>
        </p:nvGraphicFramePr>
        <p:xfrm>
          <a:off x="201175" y="4782050"/>
          <a:ext cx="3000000" cy="3000000"/>
        </p:xfrm>
        <a:graphic>
          <a:graphicData uri="http://schemas.openxmlformats.org/drawingml/2006/table">
            <a:tbl>
              <a:tblPr>
                <a:noFill/>
                <a:tableStyleId>{8E89DA7C-4A23-484E-B710-350AD7BD9E8C}</a:tableStyleId>
              </a:tblPr>
              <a:tblGrid>
                <a:gridCol w="1154800"/>
                <a:gridCol w="956825"/>
                <a:gridCol w="956825"/>
                <a:gridCol w="956825"/>
                <a:gridCol w="956825"/>
              </a:tblGrid>
              <a:tr h="388050">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Yıl</a:t>
                      </a:r>
                      <a:endParaRPr sz="1200">
                        <a:latin typeface="Calibri"/>
                        <a:ea typeface="Calibri"/>
                        <a:cs typeface="Calibri"/>
                        <a:sym typeface="Calibri"/>
                      </a:endParaRPr>
                    </a:p>
                  </a:txBody>
                  <a:tcPr marT="9525" marB="91425" marR="9525" marL="9525" anchor="ctr">
                    <a:lnL cap="flat" cmpd="sng" w="6350">
                      <a:solidFill>
                        <a:srgbClr val="8EA9DB"/>
                      </a:solidFill>
                      <a:prstDash val="solid"/>
                      <a:round/>
                      <a:headEnd len="sm" w="sm" type="none"/>
                      <a:tailEnd len="sm" w="sm" type="none"/>
                    </a:lnL>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2017</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2018</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2019</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2020</a:t>
                      </a:r>
                      <a:endParaRPr sz="1200">
                        <a:latin typeface="Calibri"/>
                        <a:ea typeface="Calibri"/>
                        <a:cs typeface="Calibri"/>
                        <a:sym typeface="Calibri"/>
                      </a:endParaRPr>
                    </a:p>
                  </a:txBody>
                  <a:tcPr marT="9525" marB="91425" marR="9525" marL="9525" anchor="ctr">
                    <a:lnR cap="flat" cmpd="sng" w="6350">
                      <a:solidFill>
                        <a:srgbClr val="8EA9DB"/>
                      </a:solidFill>
                      <a:prstDash val="solid"/>
                      <a:round/>
                      <a:headEnd len="sm" w="sm" type="none"/>
                      <a:tailEnd len="sm" w="sm" type="none"/>
                    </a:ln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r>
              <a:tr h="649925">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Taban Başarı Sırası (SAY)</a:t>
                      </a:r>
                      <a:endParaRPr sz="1200">
                        <a:latin typeface="Calibri"/>
                        <a:ea typeface="Calibri"/>
                        <a:cs typeface="Calibri"/>
                        <a:sym typeface="Calibri"/>
                      </a:endParaRPr>
                    </a:p>
                  </a:txBody>
                  <a:tcPr marT="9525" marB="91425" marR="9525" marL="9525" anchor="ctr">
                    <a:lnL cap="flat" cmpd="sng" w="6350">
                      <a:solidFill>
                        <a:srgbClr val="8EA9DB"/>
                      </a:solidFill>
                      <a:prstDash val="solid"/>
                      <a:round/>
                      <a:headEnd len="sm" w="sm" type="none"/>
                      <a:tailEnd len="sm" w="sm" type="none"/>
                    </a:lnL>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74027</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90325</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95644</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93851</a:t>
                      </a:r>
                      <a:endParaRPr sz="1200">
                        <a:latin typeface="Calibri"/>
                        <a:ea typeface="Calibri"/>
                        <a:cs typeface="Calibri"/>
                        <a:sym typeface="Calibri"/>
                      </a:endParaRPr>
                    </a:p>
                  </a:txBody>
                  <a:tcPr marT="9525" marB="91425" marR="9525" marL="9525" anchor="ctr">
                    <a:lnR cap="flat" cmpd="sng" w="6350">
                      <a:solidFill>
                        <a:srgbClr val="8EA9DB"/>
                      </a:solidFill>
                      <a:prstDash val="solid"/>
                      <a:round/>
                      <a:headEnd len="sm" w="sm" type="none"/>
                      <a:tailEnd len="sm" w="sm" type="none"/>
                    </a:ln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r>
              <a:tr h="388050">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Yıl</a:t>
                      </a:r>
                      <a:endParaRPr sz="1200">
                        <a:latin typeface="Calibri"/>
                        <a:ea typeface="Calibri"/>
                        <a:cs typeface="Calibri"/>
                        <a:sym typeface="Calibri"/>
                      </a:endParaRPr>
                    </a:p>
                  </a:txBody>
                  <a:tcPr marT="9525" marB="91425" marR="9525" marL="9525" anchor="ctr">
                    <a:lnL cap="flat" cmpd="sng" w="6350">
                      <a:solidFill>
                        <a:srgbClr val="8EA9DB"/>
                      </a:solidFill>
                      <a:prstDash val="solid"/>
                      <a:round/>
                      <a:headEnd len="sm" w="sm" type="none"/>
                      <a:tailEnd len="sm" w="sm" type="none"/>
                    </a:lnL>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2021</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2022</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2023</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2024</a:t>
                      </a:r>
                      <a:endParaRPr sz="1200">
                        <a:latin typeface="Calibri"/>
                        <a:ea typeface="Calibri"/>
                        <a:cs typeface="Calibri"/>
                        <a:sym typeface="Calibri"/>
                      </a:endParaRPr>
                    </a:p>
                  </a:txBody>
                  <a:tcPr marT="9525" marB="91425" marR="9525" marL="9525" anchor="ctr">
                    <a:lnR cap="flat" cmpd="sng" w="6350">
                      <a:solidFill>
                        <a:srgbClr val="8EA9DB"/>
                      </a:solidFill>
                      <a:prstDash val="solid"/>
                      <a:round/>
                      <a:headEnd len="sm" w="sm" type="none"/>
                      <a:tailEnd len="sm" w="sm" type="none"/>
                    </a:ln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solidFill>
                      <a:srgbClr val="D9E1F2"/>
                    </a:solidFill>
                  </a:tcPr>
                </a:tc>
              </a:tr>
              <a:tr h="649925">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Taban Başarı Sırası (SAY)</a:t>
                      </a:r>
                      <a:endParaRPr sz="1200">
                        <a:latin typeface="Calibri"/>
                        <a:ea typeface="Calibri"/>
                        <a:cs typeface="Calibri"/>
                        <a:sym typeface="Calibri"/>
                      </a:endParaRPr>
                    </a:p>
                  </a:txBody>
                  <a:tcPr marT="9525" marB="91425" marR="9525" marL="9525" anchor="ctr">
                    <a:lnL cap="flat" cmpd="sng" w="6350">
                      <a:solidFill>
                        <a:srgbClr val="8EA9DB"/>
                      </a:solidFill>
                      <a:prstDash val="solid"/>
                      <a:round/>
                      <a:headEnd len="sm" w="sm" type="none"/>
                      <a:tailEnd len="sm" w="sm" type="none"/>
                    </a:lnL>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96225</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86223</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74276</a:t>
                      </a:r>
                      <a:endParaRPr sz="1200">
                        <a:latin typeface="Calibri"/>
                        <a:ea typeface="Calibri"/>
                        <a:cs typeface="Calibri"/>
                        <a:sym typeface="Calibri"/>
                      </a:endParaRPr>
                    </a:p>
                  </a:txBody>
                  <a:tcPr marT="9525" marB="91425" marR="9525" marL="9525" anchor="ct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tr-TR" sz="1200">
                          <a:latin typeface="Calibri"/>
                          <a:ea typeface="Calibri"/>
                          <a:cs typeface="Calibri"/>
                          <a:sym typeface="Calibri"/>
                        </a:rPr>
                        <a:t>64918</a:t>
                      </a:r>
                      <a:endParaRPr sz="1200">
                        <a:latin typeface="Calibri"/>
                        <a:ea typeface="Calibri"/>
                        <a:cs typeface="Calibri"/>
                        <a:sym typeface="Calibri"/>
                      </a:endParaRPr>
                    </a:p>
                  </a:txBody>
                  <a:tcPr marT="9525" marB="91425" marR="9525" marL="9525" anchor="ctr">
                    <a:lnR cap="flat" cmpd="sng" w="6350">
                      <a:solidFill>
                        <a:srgbClr val="8EA9DB"/>
                      </a:solidFill>
                      <a:prstDash val="solid"/>
                      <a:round/>
                      <a:headEnd len="sm" w="sm" type="none"/>
                      <a:tailEnd len="sm" w="sm" type="none"/>
                    </a:lnR>
                    <a:lnT cap="flat" cmpd="sng" w="6350">
                      <a:solidFill>
                        <a:srgbClr val="8EA9DB"/>
                      </a:solidFill>
                      <a:prstDash val="solid"/>
                      <a:round/>
                      <a:headEnd len="sm" w="sm" type="none"/>
                      <a:tailEnd len="sm" w="sm" type="none"/>
                    </a:lnT>
                    <a:lnB cap="flat" cmpd="sng" w="6350">
                      <a:solidFill>
                        <a:srgbClr val="8EA9DB"/>
                      </a:solidFill>
                      <a:prstDash val="solid"/>
                      <a:round/>
                      <a:headEnd len="sm" w="sm" type="none"/>
                      <a:tailEnd len="sm" w="sm" type="none"/>
                    </a:lnB>
                  </a:tcPr>
                </a:tc>
              </a:tr>
            </a:tbl>
          </a:graphicData>
        </a:graphic>
      </p:graphicFrame>
      <p:pic>
        <p:nvPicPr>
          <p:cNvPr id="314" name="Google Shape;314;p16"/>
          <p:cNvPicPr preferRelativeResize="0"/>
          <p:nvPr/>
        </p:nvPicPr>
        <p:blipFill>
          <a:blip r:embed="rId3">
            <a:alphaModFix/>
          </a:blip>
          <a:stretch>
            <a:fillRect/>
          </a:stretch>
        </p:blipFill>
        <p:spPr>
          <a:xfrm>
            <a:off x="654975" y="1214323"/>
            <a:ext cx="3875852" cy="32629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712bb01208_6_11"/>
          <p:cNvSpPr txBox="1"/>
          <p:nvPr/>
        </p:nvSpPr>
        <p:spPr>
          <a:xfrm>
            <a:off x="479376" y="260648"/>
            <a:ext cx="9793200" cy="646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tr-TR" sz="2600" u="none" cap="none" strike="noStrike">
                <a:solidFill>
                  <a:srgbClr val="FFFFFF"/>
                </a:solidFill>
                <a:latin typeface="Calibri"/>
                <a:ea typeface="Calibri"/>
                <a:cs typeface="Calibri"/>
                <a:sym typeface="Calibri"/>
              </a:rPr>
              <a:t>EĞİTİM-ÖĞRETİM </a:t>
            </a:r>
            <a:endParaRPr i="0" sz="2600" u="none" cap="none" strike="noStrike">
              <a:solidFill>
                <a:srgbClr val="FFFFFF"/>
              </a:solidFill>
              <a:latin typeface="Calibri"/>
              <a:ea typeface="Calibri"/>
              <a:cs typeface="Calibri"/>
              <a:sym typeface="Calibri"/>
            </a:endParaRPr>
          </a:p>
        </p:txBody>
      </p:sp>
      <p:sp>
        <p:nvSpPr>
          <p:cNvPr id="321" name="Google Shape;321;g3712bb01208_6_11"/>
          <p:cNvSpPr txBox="1"/>
          <p:nvPr/>
        </p:nvSpPr>
        <p:spPr>
          <a:xfrm>
            <a:off x="233213" y="801648"/>
            <a:ext cx="11732700" cy="1067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tr-TR" sz="2455">
                <a:solidFill>
                  <a:srgbClr val="262672"/>
                </a:solidFill>
                <a:latin typeface="Calibri"/>
                <a:ea typeface="Calibri"/>
                <a:cs typeface="Calibri"/>
                <a:sym typeface="Calibri"/>
              </a:rPr>
              <a:t>Yıllara Göre Öğrenci Giriş Sıralamaları</a:t>
            </a:r>
            <a:endParaRPr sz="2455">
              <a:solidFill>
                <a:srgbClr val="262672"/>
              </a:solidFill>
              <a:latin typeface="Calibri"/>
              <a:ea typeface="Calibri"/>
              <a:cs typeface="Calibri"/>
              <a:sym typeface="Calibri"/>
            </a:endParaRPr>
          </a:p>
        </p:txBody>
      </p:sp>
      <p:pic>
        <p:nvPicPr>
          <p:cNvPr id="322" name="Google Shape;322;g3712bb01208_6_11"/>
          <p:cNvPicPr preferRelativeResize="0"/>
          <p:nvPr/>
        </p:nvPicPr>
        <p:blipFill>
          <a:blip r:embed="rId3">
            <a:alphaModFix/>
          </a:blip>
          <a:stretch>
            <a:fillRect/>
          </a:stretch>
        </p:blipFill>
        <p:spPr>
          <a:xfrm>
            <a:off x="2298625" y="1869350"/>
            <a:ext cx="7050909" cy="4226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7"/>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BÖLÜMÜ KAZANAN ÖĞRENCİLERİ NASIL BİR EĞİTİM BEKLİYOR? </a:t>
            </a:r>
            <a:endParaRPr b="0" i="0" sz="2600" u="none" cap="none" strike="noStrike">
              <a:solidFill>
                <a:srgbClr val="FFFFFF"/>
              </a:solidFill>
              <a:latin typeface="Calibri"/>
              <a:ea typeface="Calibri"/>
              <a:cs typeface="Calibri"/>
              <a:sym typeface="Calibri"/>
            </a:endParaRPr>
          </a:p>
        </p:txBody>
      </p:sp>
      <p:grpSp>
        <p:nvGrpSpPr>
          <p:cNvPr id="328" name="Google Shape;328;p17"/>
          <p:cNvGrpSpPr/>
          <p:nvPr/>
        </p:nvGrpSpPr>
        <p:grpSpPr>
          <a:xfrm>
            <a:off x="430458" y="1329522"/>
            <a:ext cx="11465885" cy="5078313"/>
            <a:chOff x="430458" y="1329522"/>
            <a:chExt cx="11465885" cy="5078313"/>
          </a:xfrm>
        </p:grpSpPr>
        <p:sp>
          <p:nvSpPr>
            <p:cNvPr id="329" name="Google Shape;329;p17"/>
            <p:cNvSpPr txBox="1"/>
            <p:nvPr/>
          </p:nvSpPr>
          <p:spPr>
            <a:xfrm>
              <a:off x="430458" y="1329522"/>
              <a:ext cx="8008405" cy="507831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Verdana"/>
                <a:buNone/>
              </a:pPr>
              <a:r>
                <a:rPr b="0" i="0" lang="tr-TR" sz="1800" u="none" cap="none" strike="noStrike">
                  <a:solidFill>
                    <a:srgbClr val="000000"/>
                  </a:solidFill>
                  <a:latin typeface="Verdana"/>
                  <a:ea typeface="Verdana"/>
                  <a:cs typeface="Verdana"/>
                  <a:sym typeface="Verdana"/>
                </a:rPr>
                <a:t>Meteoroloji Mühendisliği programında;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atmosfer termodinamiği,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atmosfer fiziği,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hava analizi ve öngörüsü,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iklim,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hava kirliliği,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güneş ve rüzgar enerjisi,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hidroloji, </a:t>
              </a:r>
              <a:endParaRPr/>
            </a:p>
            <a:p>
              <a:pPr indent="-285750" lvl="0" marL="285750" marR="0" rtl="0" algn="just">
                <a:lnSpc>
                  <a:spcPct val="100000"/>
                </a:lnSpc>
                <a:spcBef>
                  <a:spcPts val="0"/>
                </a:spcBef>
                <a:spcAft>
                  <a:spcPts val="0"/>
                </a:spcAft>
                <a:buClr>
                  <a:srgbClr val="000000"/>
                </a:buClr>
                <a:buSzPts val="1800"/>
                <a:buFont typeface="Noto Sans Symbols"/>
                <a:buChar char="❖"/>
              </a:pPr>
              <a:r>
                <a:rPr b="0" i="0" lang="tr-TR" sz="1800" u="none" cap="none" strike="noStrike">
                  <a:solidFill>
                    <a:srgbClr val="000000"/>
                  </a:solidFill>
                  <a:latin typeface="Verdana"/>
                  <a:ea typeface="Verdana"/>
                  <a:cs typeface="Verdana"/>
                  <a:sym typeface="Verdana"/>
                </a:rPr>
                <a:t>tarımsal meteoroloji vb. </a:t>
              </a:r>
              <a:endParaRPr/>
            </a:p>
            <a:p>
              <a:pPr indent="0" lvl="0" marL="0" marR="0" rtl="0" algn="just">
                <a:lnSpc>
                  <a:spcPct val="100000"/>
                </a:lnSpc>
                <a:spcBef>
                  <a:spcPts val="0"/>
                </a:spcBef>
                <a:spcAft>
                  <a:spcPts val="0"/>
                </a:spcAft>
                <a:buClr>
                  <a:srgbClr val="000000"/>
                </a:buClr>
                <a:buSzPts val="1800"/>
                <a:buFont typeface="Verdana"/>
                <a:buNone/>
              </a:pPr>
              <a:r>
                <a:rPr b="0" i="0" lang="tr-TR" sz="1800" u="none" cap="none" strike="noStrike">
                  <a:solidFill>
                    <a:srgbClr val="000000"/>
                  </a:solidFill>
                  <a:latin typeface="Verdana"/>
                  <a:ea typeface="Verdana"/>
                  <a:cs typeface="Verdana"/>
                  <a:sym typeface="Verdana"/>
                </a:rPr>
                <a:t>atmosfer bilimleri dersleri ile;</a:t>
              </a:r>
              <a:endParaRPr/>
            </a:p>
            <a:p>
              <a:pPr indent="0" lvl="0" marL="0" marR="0" rtl="0" algn="just">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akışkanlar mekaniği, </a:t>
              </a:r>
              <a:endParaRPr/>
            </a:p>
            <a:p>
              <a:pPr indent="-285750" lvl="0" marL="285750" marR="0" rtl="0" algn="just">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statik, </a:t>
              </a:r>
              <a:endParaRPr/>
            </a:p>
            <a:p>
              <a:pPr indent="-285750" lvl="0" marL="285750" marR="0" rtl="0" algn="just">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mukavemet, </a:t>
              </a:r>
              <a:endParaRPr/>
            </a:p>
            <a:p>
              <a:pPr indent="-285750" lvl="0" marL="285750" marR="0" rtl="0" algn="just">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akışkanlar dinamiği, </a:t>
              </a:r>
              <a:endParaRPr/>
            </a:p>
            <a:p>
              <a:pPr indent="-285750" lvl="0" marL="285750" marR="0" rtl="0" algn="just">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tasarım gibi temel mühendislik dersleri birleştirilerek, gelecekte neler olabileceği ve bizleri nasıl etkileyebileceği ile ilgili tasarımlar ve öngörüler yapılmaktadır.. </a:t>
              </a:r>
              <a:endParaRPr/>
            </a:p>
          </p:txBody>
        </p:sp>
        <p:pic>
          <p:nvPicPr>
            <p:cNvPr id="330" name="Google Shape;330;p17"/>
            <p:cNvPicPr preferRelativeResize="0"/>
            <p:nvPr/>
          </p:nvPicPr>
          <p:blipFill rotWithShape="1">
            <a:blip r:embed="rId3">
              <a:alphaModFix/>
            </a:blip>
            <a:srcRect b="0" l="29669" r="0" t="764"/>
            <a:stretch/>
          </p:blipFill>
          <p:spPr>
            <a:xfrm>
              <a:off x="8829657" y="3641331"/>
              <a:ext cx="3066686" cy="2155068"/>
            </a:xfrm>
            <a:prstGeom prst="rect">
              <a:avLst/>
            </a:prstGeom>
            <a:noFill/>
            <a:ln cap="flat" cmpd="sng" w="9525">
              <a:solidFill>
                <a:srgbClr val="000000"/>
              </a:solidFill>
              <a:prstDash val="solid"/>
              <a:round/>
              <a:headEnd len="sm" w="sm" type="none"/>
              <a:tailEnd len="sm" w="sm" type="none"/>
            </a:ln>
          </p:spPr>
        </p:pic>
        <p:pic>
          <p:nvPicPr>
            <p:cNvPr id="331" name="Google Shape;331;p17"/>
            <p:cNvPicPr preferRelativeResize="0"/>
            <p:nvPr/>
          </p:nvPicPr>
          <p:blipFill rotWithShape="1">
            <a:blip r:embed="rId4">
              <a:alphaModFix/>
            </a:blip>
            <a:srcRect b="0" l="0" r="0" t="0"/>
            <a:stretch/>
          </p:blipFill>
          <p:spPr>
            <a:xfrm>
              <a:off x="8829655" y="1357437"/>
              <a:ext cx="3066687" cy="2055711"/>
            </a:xfrm>
            <a:prstGeom prst="rect">
              <a:avLst/>
            </a:prstGeom>
            <a:noFill/>
            <a:ln cap="flat" cmpd="sng" w="9525">
              <a:solidFill>
                <a:srgbClr val="000000"/>
              </a:solidFill>
              <a:prstDash val="solid"/>
              <a:round/>
              <a:headEnd len="sm" w="sm" type="none"/>
              <a:tailEnd len="sm" w="sm" type="none"/>
            </a:ln>
          </p:spPr>
        </p:pic>
        <p:pic>
          <p:nvPicPr>
            <p:cNvPr descr="Picture2" id="332" name="Google Shape;332;p17"/>
            <p:cNvPicPr preferRelativeResize="0"/>
            <p:nvPr/>
          </p:nvPicPr>
          <p:blipFill rotWithShape="1">
            <a:blip r:embed="rId5">
              <a:alphaModFix/>
            </a:blip>
            <a:srcRect b="21869" l="15818" r="63545" t="59496"/>
            <a:stretch/>
          </p:blipFill>
          <p:spPr>
            <a:xfrm>
              <a:off x="6922230" y="1357437"/>
              <a:ext cx="1707541" cy="4040907"/>
            </a:xfrm>
            <a:prstGeom prst="rect">
              <a:avLst/>
            </a:prstGeom>
            <a:noFill/>
            <a:ln cap="flat" cmpd="sng" w="9525">
              <a:solidFill>
                <a:srgbClr val="000000"/>
              </a:solidFill>
              <a:prstDash val="solid"/>
              <a:miter lim="800000"/>
              <a:headEnd len="sm" w="sm" type="none"/>
              <a:tailEnd len="sm" w="sm" type="none"/>
            </a:ln>
          </p:spPr>
        </p:pic>
        <p:pic>
          <p:nvPicPr>
            <p:cNvPr id="333" name="Google Shape;333;p17"/>
            <p:cNvPicPr preferRelativeResize="0"/>
            <p:nvPr/>
          </p:nvPicPr>
          <p:blipFill rotWithShape="1">
            <a:blip r:embed="rId6">
              <a:alphaModFix/>
            </a:blip>
            <a:srcRect b="5937" l="43172" r="36345" t="71321"/>
            <a:stretch/>
          </p:blipFill>
          <p:spPr>
            <a:xfrm>
              <a:off x="5269465" y="1905054"/>
              <a:ext cx="1413838" cy="1508094"/>
            </a:xfrm>
            <a:prstGeom prst="rect">
              <a:avLst/>
            </a:prstGeom>
            <a:noFill/>
            <a:ln cap="flat" cmpd="sng" w="9525">
              <a:solidFill>
                <a:srgbClr val="000000"/>
              </a:solidFill>
              <a:prstDash val="solid"/>
              <a:round/>
              <a:headEnd len="sm" w="sm" type="none"/>
              <a:tailEnd len="sm" w="sm" type="none"/>
            </a:ln>
          </p:spPr>
        </p:pic>
        <p:pic>
          <p:nvPicPr>
            <p:cNvPr descr="Picture2" id="334" name="Google Shape;334;p17"/>
            <p:cNvPicPr preferRelativeResize="0"/>
            <p:nvPr/>
          </p:nvPicPr>
          <p:blipFill rotWithShape="1">
            <a:blip r:embed="rId5">
              <a:alphaModFix/>
            </a:blip>
            <a:srcRect b="68456" l="64989" r="14522" t="11579"/>
            <a:stretch/>
          </p:blipFill>
          <p:spPr>
            <a:xfrm>
              <a:off x="5269465" y="3723627"/>
              <a:ext cx="1413838" cy="1323861"/>
            </a:xfrm>
            <a:prstGeom prst="rect">
              <a:avLst/>
            </a:prstGeom>
            <a:noFill/>
            <a:ln cap="flat" cmpd="sng" w="9525">
              <a:solidFill>
                <a:srgbClr val="212120"/>
              </a:solidFill>
              <a:prstDash val="solid"/>
              <a:miter lim="800000"/>
              <a:headEnd len="sm" w="sm" type="none"/>
              <a:tailEnd len="sm" w="sm" type="none"/>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8"/>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BÖLÜMÜ KAZANAN ÖĞRENCİLERİ NASIL BİR EĞİTİM BEKLİYOR? </a:t>
            </a:r>
            <a:endParaRPr b="0" i="0" sz="2600" u="none" cap="none" strike="noStrike">
              <a:solidFill>
                <a:srgbClr val="FFFFFF"/>
              </a:solidFill>
              <a:latin typeface="Calibri"/>
              <a:ea typeface="Calibri"/>
              <a:cs typeface="Calibri"/>
              <a:sym typeface="Calibri"/>
            </a:endParaRPr>
          </a:p>
        </p:txBody>
      </p:sp>
      <p:grpSp>
        <p:nvGrpSpPr>
          <p:cNvPr id="340" name="Google Shape;340;p18"/>
          <p:cNvGrpSpPr/>
          <p:nvPr/>
        </p:nvGrpSpPr>
        <p:grpSpPr>
          <a:xfrm>
            <a:off x="266907" y="1247231"/>
            <a:ext cx="11523588" cy="5170646"/>
            <a:chOff x="266907" y="1247231"/>
            <a:chExt cx="11523588" cy="5170646"/>
          </a:xfrm>
        </p:grpSpPr>
        <p:sp>
          <p:nvSpPr>
            <p:cNvPr id="341" name="Google Shape;341;p18"/>
            <p:cNvSpPr txBox="1"/>
            <p:nvPr/>
          </p:nvSpPr>
          <p:spPr>
            <a:xfrm>
              <a:off x="4517826" y="1247231"/>
              <a:ext cx="7272669" cy="5170646"/>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Atmosferi bir bütün olarak ele alarak, ortaya çıkan meteorolojik olayların neden-sonuç ilişkilerini anlama;</a:t>
              </a:r>
              <a:endParaRPr/>
            </a:p>
            <a:p>
              <a:pPr indent="-342900" lvl="0" marL="342900" marR="0" rtl="0" algn="just">
                <a:lnSpc>
                  <a:spcPct val="15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Tasarım dersleri ile teori ve teknoloji birleştirilmekte, yaşadığımız ortam için en uygun tasarımların ortaya konması;</a:t>
              </a:r>
              <a:endParaRPr/>
            </a:p>
            <a:p>
              <a:pPr indent="-342900" lvl="0" marL="342900" marR="0" rtl="0" algn="just">
                <a:lnSpc>
                  <a:spcPct val="15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Deneysel derslerle teknik deneyim kazanma;</a:t>
              </a:r>
              <a:endParaRPr/>
            </a:p>
            <a:p>
              <a:pPr indent="-342900" lvl="0" marL="342900" marR="0" rtl="0" algn="just">
                <a:lnSpc>
                  <a:spcPct val="15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Temel matematik ve fizik derslerinin yanı sıra güncel bilgisayar programlama dersleri ile meteorolojik modellere yönelik algoritma geliştirme kabiliyeti elde etme.</a:t>
              </a:r>
              <a:endParaRPr/>
            </a:p>
          </p:txBody>
        </p:sp>
        <p:pic>
          <p:nvPicPr>
            <p:cNvPr id="342" name="Google Shape;342;p18"/>
            <p:cNvPicPr preferRelativeResize="0"/>
            <p:nvPr/>
          </p:nvPicPr>
          <p:blipFill rotWithShape="1">
            <a:blip r:embed="rId3">
              <a:alphaModFix/>
            </a:blip>
            <a:srcRect b="0" l="0" r="0" t="0"/>
            <a:stretch/>
          </p:blipFill>
          <p:spPr>
            <a:xfrm>
              <a:off x="2191768" y="4915961"/>
              <a:ext cx="2271194" cy="1368152"/>
            </a:xfrm>
            <a:prstGeom prst="rect">
              <a:avLst/>
            </a:prstGeom>
            <a:noFill/>
            <a:ln cap="flat" cmpd="sng" w="9525">
              <a:solidFill>
                <a:srgbClr val="000000"/>
              </a:solidFill>
              <a:prstDash val="solid"/>
              <a:round/>
              <a:headEnd len="sm" w="sm" type="none"/>
              <a:tailEnd len="sm" w="sm" type="none"/>
            </a:ln>
          </p:spPr>
        </p:pic>
        <p:pic>
          <p:nvPicPr>
            <p:cNvPr descr="http://t2.gstatic.com/images?q=tbn:ANd9GcTxBR35zlYzlzmvsSxG3vSL7Dsl3bHZ05mpZEFK3OF7YUoszccR" id="343" name="Google Shape;343;p18"/>
            <p:cNvPicPr preferRelativeResize="0"/>
            <p:nvPr/>
          </p:nvPicPr>
          <p:blipFill rotWithShape="1">
            <a:blip r:embed="rId4">
              <a:alphaModFix/>
            </a:blip>
            <a:srcRect b="0" l="0" r="0" t="0"/>
            <a:stretch/>
          </p:blipFill>
          <p:spPr>
            <a:xfrm>
              <a:off x="266907" y="1341024"/>
              <a:ext cx="2612399" cy="1720814"/>
            </a:xfrm>
            <a:prstGeom prst="rect">
              <a:avLst/>
            </a:prstGeom>
            <a:noFill/>
            <a:ln cap="flat" cmpd="sng" w="9525">
              <a:solidFill>
                <a:srgbClr val="000000"/>
              </a:solidFill>
              <a:prstDash val="solid"/>
              <a:miter lim="800000"/>
              <a:headEnd len="sm" w="sm" type="none"/>
              <a:tailEnd len="sm" w="sm" type="none"/>
            </a:ln>
          </p:spPr>
        </p:pic>
        <p:pic>
          <p:nvPicPr>
            <p:cNvPr descr="http://t0.gstatic.com/images?q=tbn:ANd9GcQWKUrOHomYhRpPmaqU5O_aeLb6-_njyFYrxRjmKBANhm_nABGh6w" id="344" name="Google Shape;344;p18"/>
            <p:cNvPicPr preferRelativeResize="0"/>
            <p:nvPr/>
          </p:nvPicPr>
          <p:blipFill rotWithShape="1">
            <a:blip r:embed="rId5">
              <a:alphaModFix/>
            </a:blip>
            <a:srcRect b="0" l="0" r="0" t="0"/>
            <a:stretch/>
          </p:blipFill>
          <p:spPr>
            <a:xfrm>
              <a:off x="1184018" y="3279262"/>
              <a:ext cx="2656462" cy="1445138"/>
            </a:xfrm>
            <a:prstGeom prst="rect">
              <a:avLst/>
            </a:prstGeom>
            <a:noFill/>
            <a:ln cap="flat" cmpd="sng" w="9525">
              <a:solidFill>
                <a:srgbClr val="000000"/>
              </a:solidFill>
              <a:prstDash val="solid"/>
              <a:miter lim="800000"/>
              <a:headEnd len="sm" w="sm" type="none"/>
              <a:tailEnd len="sm" w="sm" type="none"/>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
          <p:cNvSpPr txBox="1"/>
          <p:nvPr>
            <p:ph type="title"/>
          </p:nvPr>
        </p:nvSpPr>
        <p:spPr>
          <a:xfrm>
            <a:off x="479376" y="308859"/>
            <a:ext cx="9793088" cy="47391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600">
                <a:solidFill>
                  <a:schemeClr val="lt1"/>
                </a:solidFill>
                <a:latin typeface="Calibri"/>
                <a:ea typeface="Calibri"/>
                <a:cs typeface="Calibri"/>
                <a:sym typeface="Calibri"/>
              </a:rPr>
              <a:t>İTÜ TARİHÇESİ</a:t>
            </a:r>
            <a:endParaRPr b="1" sz="2600">
              <a:solidFill>
                <a:schemeClr val="lt1"/>
              </a:solidFill>
              <a:latin typeface="Calibri"/>
              <a:ea typeface="Calibri"/>
              <a:cs typeface="Calibri"/>
              <a:sym typeface="Calibri"/>
            </a:endParaRPr>
          </a:p>
        </p:txBody>
      </p:sp>
      <p:pic>
        <p:nvPicPr>
          <p:cNvPr id="147" name="Google Shape;147;p2"/>
          <p:cNvPicPr preferRelativeResize="0"/>
          <p:nvPr/>
        </p:nvPicPr>
        <p:blipFill rotWithShape="1">
          <a:blip r:embed="rId3">
            <a:alphaModFix/>
          </a:blip>
          <a:srcRect b="0" l="0" r="0" t="0"/>
          <a:stretch/>
        </p:blipFill>
        <p:spPr>
          <a:xfrm>
            <a:off x="23330" y="1170975"/>
            <a:ext cx="12100938" cy="5230821"/>
          </a:xfrm>
          <a:prstGeom prst="rect">
            <a:avLst/>
          </a:prstGeom>
          <a:noFill/>
          <a:ln>
            <a:noFill/>
          </a:ln>
        </p:spPr>
      </p:pic>
      <p:grpSp>
        <p:nvGrpSpPr>
          <p:cNvPr id="148" name="Google Shape;148;p2"/>
          <p:cNvGrpSpPr/>
          <p:nvPr/>
        </p:nvGrpSpPr>
        <p:grpSpPr>
          <a:xfrm>
            <a:off x="987377" y="3139293"/>
            <a:ext cx="7927268" cy="3409848"/>
            <a:chOff x="323850" y="1399241"/>
            <a:chExt cx="8852024" cy="4758324"/>
          </a:xfrm>
        </p:grpSpPr>
        <p:pic>
          <p:nvPicPr>
            <p:cNvPr id="149" name="Google Shape;149;p2"/>
            <p:cNvPicPr preferRelativeResize="0"/>
            <p:nvPr/>
          </p:nvPicPr>
          <p:blipFill rotWithShape="1">
            <a:blip r:embed="rId4">
              <a:alphaModFix/>
            </a:blip>
            <a:srcRect b="0" l="0" r="0" t="0"/>
            <a:stretch/>
          </p:blipFill>
          <p:spPr>
            <a:xfrm>
              <a:off x="323850" y="2060575"/>
              <a:ext cx="8569325" cy="3057525"/>
            </a:xfrm>
            <a:prstGeom prst="rect">
              <a:avLst/>
            </a:prstGeom>
            <a:noFill/>
            <a:ln>
              <a:noFill/>
            </a:ln>
          </p:spPr>
        </p:pic>
        <p:sp>
          <p:nvSpPr>
            <p:cNvPr id="150" name="Google Shape;150;p2"/>
            <p:cNvSpPr txBox="1"/>
            <p:nvPr/>
          </p:nvSpPr>
          <p:spPr>
            <a:xfrm>
              <a:off x="323851" y="1479101"/>
              <a:ext cx="1511300" cy="9740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1773</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Mühendishane-i Bahr-i Hümayun</a:t>
              </a:r>
              <a:endParaRPr b="0" i="0" sz="1200" u="none" cap="none" strike="noStrike">
                <a:solidFill>
                  <a:srgbClr val="000000"/>
                </a:solidFill>
                <a:latin typeface="Calibri"/>
                <a:ea typeface="Calibri"/>
                <a:cs typeface="Calibri"/>
                <a:sym typeface="Calibri"/>
              </a:endParaRPr>
            </a:p>
          </p:txBody>
        </p:sp>
        <p:sp>
          <p:nvSpPr>
            <p:cNvPr id="151" name="Google Shape;151;p2"/>
            <p:cNvSpPr txBox="1"/>
            <p:nvPr/>
          </p:nvSpPr>
          <p:spPr>
            <a:xfrm>
              <a:off x="1067673" y="4941889"/>
              <a:ext cx="1511300" cy="6778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1795</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Mühendishane-i Berr-i Hümayun</a:t>
              </a:r>
              <a:endParaRPr b="0" i="0" sz="1200" u="none" cap="none" strike="noStrike">
                <a:solidFill>
                  <a:srgbClr val="000000"/>
                </a:solidFill>
                <a:latin typeface="Calibri"/>
                <a:ea typeface="Calibri"/>
                <a:cs typeface="Calibri"/>
                <a:sym typeface="Calibri"/>
              </a:endParaRPr>
            </a:p>
          </p:txBody>
        </p:sp>
        <p:sp>
          <p:nvSpPr>
            <p:cNvPr id="152" name="Google Shape;152;p2"/>
            <p:cNvSpPr txBox="1"/>
            <p:nvPr/>
          </p:nvSpPr>
          <p:spPr>
            <a:xfrm>
              <a:off x="2609228" y="1412875"/>
              <a:ext cx="2086270" cy="9740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1909</a:t>
              </a:r>
              <a:endParaRPr/>
            </a:p>
            <a:p>
              <a:pPr indent="0" lvl="0" marL="0" marR="0" rtl="0" algn="l">
                <a:lnSpc>
                  <a:spcPct val="100000"/>
                </a:lnSpc>
                <a:spcBef>
                  <a:spcPts val="0"/>
                </a:spcBef>
                <a:spcAft>
                  <a:spcPts val="0"/>
                </a:spcAft>
                <a:buClr>
                  <a:srgbClr val="000000"/>
                </a:buClr>
                <a:buSzPts val="1200"/>
                <a:buFont typeface="Arial"/>
                <a:buNone/>
              </a:pPr>
              <a:r>
                <a:rPr b="0" i="1" lang="tr-TR" sz="1200" u="none" cap="none" strike="noStrike">
                  <a:solidFill>
                    <a:srgbClr val="000000"/>
                  </a:solidFill>
                  <a:latin typeface="Calibri"/>
                  <a:ea typeface="Calibri"/>
                  <a:cs typeface="Calibri"/>
                  <a:sym typeface="Calibri"/>
                </a:rPr>
                <a:t>Mühendis ve Mimarlar Mekteb-i Alisi</a:t>
              </a:r>
              <a:endParaRPr b="0" i="0" sz="1200" u="none" cap="none" strike="noStrike">
                <a:solidFill>
                  <a:srgbClr val="000000"/>
                </a:solidFill>
                <a:latin typeface="Calibri"/>
                <a:ea typeface="Calibri"/>
                <a:cs typeface="Calibri"/>
                <a:sym typeface="Calibri"/>
              </a:endParaRPr>
            </a:p>
          </p:txBody>
        </p:sp>
        <p:sp>
          <p:nvSpPr>
            <p:cNvPr id="153" name="Google Shape;153;p2"/>
            <p:cNvSpPr txBox="1"/>
            <p:nvPr/>
          </p:nvSpPr>
          <p:spPr>
            <a:xfrm>
              <a:off x="3443086" y="4941889"/>
              <a:ext cx="1465103" cy="9740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1914</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İlk Mühendis mezunlar</a:t>
              </a:r>
              <a:endParaRPr b="0" i="0" sz="1200" u="none" cap="none" strike="noStrike">
                <a:solidFill>
                  <a:srgbClr val="000000"/>
                </a:solidFill>
                <a:latin typeface="Calibri"/>
                <a:ea typeface="Calibri"/>
                <a:cs typeface="Calibri"/>
                <a:sym typeface="Calibri"/>
              </a:endParaRPr>
            </a:p>
          </p:txBody>
        </p:sp>
        <p:sp>
          <p:nvSpPr>
            <p:cNvPr id="154" name="Google Shape;154;p2"/>
            <p:cNvSpPr txBox="1"/>
            <p:nvPr/>
          </p:nvSpPr>
          <p:spPr>
            <a:xfrm>
              <a:off x="4908190" y="4917909"/>
              <a:ext cx="1223962" cy="123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1970</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Ayazağa Ana Kampüsü</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155" name="Google Shape;155;p2"/>
            <p:cNvSpPr txBox="1"/>
            <p:nvPr/>
          </p:nvSpPr>
          <p:spPr>
            <a:xfrm>
              <a:off x="6352354" y="4874422"/>
              <a:ext cx="1652789" cy="1239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1974</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İki kademeli Lisans ve Yüksek Lisans eğitimine geçiş</a:t>
              </a:r>
              <a:endParaRPr b="0" i="0" sz="1200" u="none" cap="none" strike="noStrike">
                <a:solidFill>
                  <a:srgbClr val="000000"/>
                </a:solidFill>
                <a:latin typeface="Calibri"/>
                <a:ea typeface="Calibri"/>
                <a:cs typeface="Calibri"/>
                <a:sym typeface="Calibri"/>
              </a:endParaRPr>
            </a:p>
          </p:txBody>
        </p:sp>
        <p:sp>
          <p:nvSpPr>
            <p:cNvPr id="156" name="Google Shape;156;p2"/>
            <p:cNvSpPr txBox="1"/>
            <p:nvPr/>
          </p:nvSpPr>
          <p:spPr>
            <a:xfrm>
              <a:off x="8205798" y="4840188"/>
              <a:ext cx="970076" cy="7083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2023</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250. Yılı</a:t>
              </a:r>
              <a:endParaRPr b="0" i="0" sz="1200" u="none" cap="none" strike="noStrike">
                <a:solidFill>
                  <a:srgbClr val="000000"/>
                </a:solidFill>
                <a:latin typeface="Calibri"/>
                <a:ea typeface="Calibri"/>
                <a:cs typeface="Calibri"/>
                <a:sym typeface="Calibri"/>
              </a:endParaRPr>
            </a:p>
          </p:txBody>
        </p:sp>
        <p:sp>
          <p:nvSpPr>
            <p:cNvPr id="157" name="Google Shape;157;p2"/>
            <p:cNvSpPr txBox="1"/>
            <p:nvPr/>
          </p:nvSpPr>
          <p:spPr>
            <a:xfrm>
              <a:off x="4665030" y="1399241"/>
              <a:ext cx="1728787" cy="9740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1944</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000000"/>
                  </a:solidFill>
                  <a:latin typeface="Calibri"/>
                  <a:ea typeface="Calibri"/>
                  <a:cs typeface="Calibri"/>
                  <a:sym typeface="Calibri"/>
                </a:rPr>
                <a:t>Yüksek Mühendis Mektebi</a:t>
              </a:r>
              <a:endParaRPr b="0" i="0" sz="1200" u="none" cap="none" strike="noStrike">
                <a:solidFill>
                  <a:srgbClr val="000000"/>
                </a:solidFill>
                <a:latin typeface="Calibri"/>
                <a:ea typeface="Calibri"/>
                <a:cs typeface="Calibri"/>
                <a:sym typeface="Calibri"/>
              </a:endParaRPr>
            </a:p>
          </p:txBody>
        </p:sp>
        <p:sp>
          <p:nvSpPr>
            <p:cNvPr id="158" name="Google Shape;158;p2"/>
            <p:cNvSpPr txBox="1"/>
            <p:nvPr/>
          </p:nvSpPr>
          <p:spPr>
            <a:xfrm>
              <a:off x="6496352" y="1434733"/>
              <a:ext cx="1807203" cy="9740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Calibri"/>
                  <a:ea typeface="Calibri"/>
                  <a:cs typeface="Calibri"/>
                  <a:sym typeface="Calibri"/>
                </a:rPr>
                <a:t>1988</a:t>
              </a:r>
              <a:endParaRPr/>
            </a:p>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262626"/>
                  </a:solidFill>
                  <a:latin typeface="Calibri"/>
                  <a:ea typeface="Calibri"/>
                  <a:cs typeface="Calibri"/>
                  <a:sym typeface="Calibri"/>
                </a:rPr>
                <a:t>Denizcilik Fakültesi Kampüsü</a:t>
              </a:r>
              <a:endParaRPr b="0" i="0" sz="1200" u="none" cap="none" strike="noStrike">
                <a:solidFill>
                  <a:srgbClr val="000000"/>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9"/>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BÖLÜMÜ KAZANAN ÖĞRENCİLERİ NASIL BİR EĞİTİM BEKLİYOR? </a:t>
            </a:r>
            <a:endParaRPr b="0" i="0" sz="2600" u="none" cap="none" strike="noStrike">
              <a:solidFill>
                <a:srgbClr val="FFFFFF"/>
              </a:solidFill>
              <a:latin typeface="Calibri"/>
              <a:ea typeface="Calibri"/>
              <a:cs typeface="Calibri"/>
              <a:sym typeface="Calibri"/>
            </a:endParaRPr>
          </a:p>
        </p:txBody>
      </p:sp>
      <p:grpSp>
        <p:nvGrpSpPr>
          <p:cNvPr id="350" name="Google Shape;350;p19"/>
          <p:cNvGrpSpPr/>
          <p:nvPr/>
        </p:nvGrpSpPr>
        <p:grpSpPr>
          <a:xfrm>
            <a:off x="430458" y="1293429"/>
            <a:ext cx="11593902" cy="5193481"/>
            <a:chOff x="430458" y="1293429"/>
            <a:chExt cx="11593902" cy="5193481"/>
          </a:xfrm>
        </p:grpSpPr>
        <p:sp>
          <p:nvSpPr>
            <p:cNvPr id="351" name="Google Shape;351;p19"/>
            <p:cNvSpPr txBox="1"/>
            <p:nvPr/>
          </p:nvSpPr>
          <p:spPr>
            <a:xfrm>
              <a:off x="430458" y="1329522"/>
              <a:ext cx="7558997" cy="30162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Verdana"/>
                <a:buNone/>
              </a:pPr>
              <a:r>
                <a:rPr b="0" i="0" lang="tr-TR" sz="2000" u="none" cap="none" strike="noStrike">
                  <a:solidFill>
                    <a:srgbClr val="000000"/>
                  </a:solidFill>
                  <a:latin typeface="Verdana"/>
                  <a:ea typeface="Verdana"/>
                  <a:cs typeface="Verdana"/>
                  <a:sym typeface="Verdana"/>
                </a:rPr>
                <a:t>Tasarım dersleri;</a:t>
              </a:r>
              <a:endParaRPr/>
            </a:p>
            <a:p>
              <a:pPr indent="-342900" lvl="0" marL="342900" marR="0" rtl="0" algn="just">
                <a:lnSpc>
                  <a:spcPct val="100000"/>
                </a:lnSpc>
                <a:spcBef>
                  <a:spcPts val="60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Hidroloji</a:t>
              </a:r>
              <a:endParaRPr/>
            </a:p>
            <a:p>
              <a:pPr indent="-342900" lvl="0" marL="342900" marR="0" rtl="0" algn="just">
                <a:lnSpc>
                  <a:spcPct val="100000"/>
                </a:lnSpc>
                <a:spcBef>
                  <a:spcPts val="60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Yenilenebilir enerji</a:t>
              </a:r>
              <a:endParaRPr/>
            </a:p>
            <a:p>
              <a:pPr indent="-342900" lvl="0" marL="342900" marR="0" rtl="0" algn="just">
                <a:lnSpc>
                  <a:spcPct val="100000"/>
                </a:lnSpc>
                <a:spcBef>
                  <a:spcPts val="60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Hava kirliliği kontrolü</a:t>
              </a:r>
              <a:endParaRPr/>
            </a:p>
            <a:p>
              <a:pPr indent="-342900" lvl="0" marL="342900" marR="0" rtl="0" algn="just">
                <a:lnSpc>
                  <a:spcPct val="100000"/>
                </a:lnSpc>
                <a:spcBef>
                  <a:spcPts val="60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Tarım ve orman meteorolojisi </a:t>
              </a:r>
              <a:endParaRPr/>
            </a:p>
            <a:p>
              <a:pPr indent="0" lvl="0" marL="0" marR="0" rtl="0" algn="just">
                <a:lnSpc>
                  <a:spcPct val="100000"/>
                </a:lnSpc>
                <a:spcBef>
                  <a:spcPts val="600"/>
                </a:spcBef>
                <a:spcAft>
                  <a:spcPts val="0"/>
                </a:spcAft>
                <a:buClr>
                  <a:schemeClr val="dk1"/>
                </a:buClr>
                <a:buSzPts val="2000"/>
                <a:buFont typeface="Arial"/>
                <a:buNone/>
              </a:pPr>
              <a:r>
                <a:t/>
              </a:r>
              <a:endParaRPr b="0" i="0" sz="2000" u="none" cap="none" strike="noStrike">
                <a:solidFill>
                  <a:srgbClr val="000000"/>
                </a:solidFill>
                <a:latin typeface="Verdana"/>
                <a:ea typeface="Verdana"/>
                <a:cs typeface="Verdana"/>
                <a:sym typeface="Verdana"/>
              </a:endParaRPr>
            </a:p>
            <a:p>
              <a:pPr indent="0" lvl="0" marL="0" marR="0" rtl="0" algn="just">
                <a:lnSpc>
                  <a:spcPct val="100000"/>
                </a:lnSpc>
                <a:spcBef>
                  <a:spcPts val="600"/>
                </a:spcBef>
                <a:spcAft>
                  <a:spcPts val="0"/>
                </a:spcAft>
                <a:buClr>
                  <a:srgbClr val="000000"/>
                </a:buClr>
                <a:buSzPts val="2000"/>
                <a:buFont typeface="Verdana"/>
                <a:buNone/>
              </a:pPr>
              <a:r>
                <a:rPr b="0" i="0" lang="tr-TR" sz="2000" u="none" cap="none" strike="noStrike">
                  <a:solidFill>
                    <a:srgbClr val="000000"/>
                  </a:solidFill>
                  <a:latin typeface="Verdana"/>
                  <a:ea typeface="Verdana"/>
                  <a:cs typeface="Verdana"/>
                  <a:sym typeface="Verdana"/>
                </a:rPr>
                <a:t>olarak öğrencilere teorik mühendislik eğitimlerini uygulamaya dönüştürme fırsatı sunmaktadır. </a:t>
              </a:r>
              <a:endParaRPr/>
            </a:p>
          </p:txBody>
        </p:sp>
        <p:pic>
          <p:nvPicPr>
            <p:cNvPr id="352" name="Google Shape;352;p19"/>
            <p:cNvPicPr preferRelativeResize="0"/>
            <p:nvPr/>
          </p:nvPicPr>
          <p:blipFill rotWithShape="1">
            <a:blip r:embed="rId3">
              <a:alphaModFix/>
            </a:blip>
            <a:srcRect b="0" l="0" r="0" t="0"/>
            <a:stretch/>
          </p:blipFill>
          <p:spPr>
            <a:xfrm>
              <a:off x="430458" y="4340211"/>
              <a:ext cx="3639312" cy="2024367"/>
            </a:xfrm>
            <a:prstGeom prst="rect">
              <a:avLst/>
            </a:prstGeom>
            <a:noFill/>
            <a:ln cap="flat" cmpd="sng" w="9525">
              <a:solidFill>
                <a:srgbClr val="000000"/>
              </a:solidFill>
              <a:prstDash val="solid"/>
              <a:round/>
              <a:headEnd len="sm" w="sm" type="none"/>
              <a:tailEnd len="sm" w="sm" type="none"/>
            </a:ln>
          </p:spPr>
        </p:pic>
        <p:pic>
          <p:nvPicPr>
            <p:cNvPr id="353" name="Google Shape;353;p19"/>
            <p:cNvPicPr preferRelativeResize="0"/>
            <p:nvPr/>
          </p:nvPicPr>
          <p:blipFill rotWithShape="1">
            <a:blip r:embed="rId4">
              <a:alphaModFix/>
            </a:blip>
            <a:srcRect b="0" l="3432" r="0" t="42134"/>
            <a:stretch/>
          </p:blipFill>
          <p:spPr>
            <a:xfrm>
              <a:off x="7872984" y="4340210"/>
              <a:ext cx="4151376" cy="2024367"/>
            </a:xfrm>
            <a:prstGeom prst="rect">
              <a:avLst/>
            </a:prstGeom>
            <a:noFill/>
            <a:ln cap="flat" cmpd="sng" w="9525">
              <a:solidFill>
                <a:srgbClr val="000000"/>
              </a:solidFill>
              <a:prstDash val="solid"/>
              <a:round/>
              <a:headEnd len="sm" w="sm" type="none"/>
              <a:tailEnd len="sm" w="sm" type="none"/>
            </a:ln>
          </p:spPr>
        </p:pic>
        <p:pic>
          <p:nvPicPr>
            <p:cNvPr id="354" name="Google Shape;354;p19"/>
            <p:cNvPicPr preferRelativeResize="0"/>
            <p:nvPr/>
          </p:nvPicPr>
          <p:blipFill rotWithShape="1">
            <a:blip r:embed="rId5">
              <a:alphaModFix/>
            </a:blip>
            <a:srcRect b="0" l="0" r="0" t="0"/>
            <a:stretch/>
          </p:blipFill>
          <p:spPr>
            <a:xfrm>
              <a:off x="4209956" y="4217876"/>
              <a:ext cx="3520440" cy="2269034"/>
            </a:xfrm>
            <a:prstGeom prst="rect">
              <a:avLst/>
            </a:prstGeom>
            <a:noFill/>
            <a:ln>
              <a:noFill/>
            </a:ln>
          </p:spPr>
        </p:pic>
        <p:pic>
          <p:nvPicPr>
            <p:cNvPr id="355" name="Google Shape;355;p19"/>
            <p:cNvPicPr preferRelativeResize="0"/>
            <p:nvPr/>
          </p:nvPicPr>
          <p:blipFill rotWithShape="1">
            <a:blip r:embed="rId6">
              <a:alphaModFix/>
            </a:blip>
            <a:srcRect b="0" l="0" r="0" t="0"/>
            <a:stretch/>
          </p:blipFill>
          <p:spPr>
            <a:xfrm>
              <a:off x="5177790" y="1293429"/>
              <a:ext cx="3472434" cy="2318084"/>
            </a:xfrm>
            <a:prstGeom prst="rect">
              <a:avLst/>
            </a:prstGeom>
            <a:noFill/>
            <a:ln cap="flat" cmpd="sng" w="9525">
              <a:solidFill>
                <a:srgbClr val="000000"/>
              </a:solidFill>
              <a:prstDash val="solid"/>
              <a:round/>
              <a:headEnd len="sm" w="sm" type="none"/>
              <a:tailEnd len="sm" w="sm" type="none"/>
            </a:ln>
          </p:spPr>
        </p:pic>
        <p:pic>
          <p:nvPicPr>
            <p:cNvPr id="356" name="Google Shape;356;p19"/>
            <p:cNvPicPr preferRelativeResize="0"/>
            <p:nvPr/>
          </p:nvPicPr>
          <p:blipFill rotWithShape="1">
            <a:blip r:embed="rId7">
              <a:alphaModFix/>
            </a:blip>
            <a:srcRect b="0" l="0" r="0" t="0"/>
            <a:stretch/>
          </p:blipFill>
          <p:spPr>
            <a:xfrm>
              <a:off x="8721150" y="1293429"/>
              <a:ext cx="3303210" cy="2318084"/>
            </a:xfrm>
            <a:prstGeom prst="rect">
              <a:avLst/>
            </a:prstGeom>
            <a:noFill/>
            <a:ln cap="flat" cmpd="sng" w="9525">
              <a:solidFill>
                <a:srgbClr val="000000"/>
              </a:solidFill>
              <a:prstDash val="solid"/>
              <a:round/>
              <a:headEnd len="sm" w="sm" type="none"/>
              <a:tailEnd len="sm" w="sm" type="none"/>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0"/>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METEOROLOJİ MÜHENDİSLİĞİNDE TEMEL ÇALIŞMA ALANLARI</a:t>
            </a:r>
            <a:endParaRPr/>
          </a:p>
        </p:txBody>
      </p:sp>
      <p:sp>
        <p:nvSpPr>
          <p:cNvPr id="362" name="Google Shape;362;p20"/>
          <p:cNvSpPr txBox="1"/>
          <p:nvPr>
            <p:ph idx="1" type="body"/>
          </p:nvPr>
        </p:nvSpPr>
        <p:spPr>
          <a:xfrm>
            <a:off x="133165" y="1278384"/>
            <a:ext cx="6196613" cy="539762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t/>
            </a:r>
            <a:endParaRPr b="1"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Hava Tahmini ve Analizi: </a:t>
            </a:r>
            <a:r>
              <a:rPr lang="tr-TR" sz="1400">
                <a:latin typeface="Verdana"/>
                <a:ea typeface="Verdana"/>
                <a:cs typeface="Verdana"/>
                <a:sym typeface="Verdana"/>
              </a:rPr>
              <a:t>Bu alan, atmosferdeki mevcut durumu gözlemleyerek ve matematiksel modeller kullanarak gelecekteki hava koşullarını tahmin etmeyi içerir. Meteoroloji mühendisleri, hava balonları, radarlar ve uydular gibi araçlardan elde edilen verileri analiz eder, hava haritaları hazırlar ve farklı sektörlere (havacılık, tarım, denizcilik vb.) yönelik tahmin raporları oluşturur.</a:t>
            </a:r>
            <a:endParaRPr/>
          </a:p>
          <a:p>
            <a:pPr indent="0" lvl="0" marL="114300" rtl="0" algn="l">
              <a:lnSpc>
                <a:spcPct val="100000"/>
              </a:lnSpc>
              <a:spcBef>
                <a:spcPts val="360"/>
              </a:spcBef>
              <a:spcAft>
                <a:spcPts val="0"/>
              </a:spcAft>
              <a:buSzPts val="1800"/>
              <a:buNone/>
            </a:pPr>
            <a:r>
              <a:t/>
            </a:r>
            <a:endParaRPr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Klimatoloji ve İklim Değişikliği: </a:t>
            </a:r>
            <a:r>
              <a:rPr lang="tr-TR" sz="1400">
                <a:latin typeface="Verdana"/>
                <a:ea typeface="Verdana"/>
                <a:cs typeface="Verdana"/>
                <a:sym typeface="Verdana"/>
              </a:rPr>
              <a:t>Bu alanda çalışan mühendisler, uzun dönemli iklim verilerini inceler, iklim modelleri geliştirir ve iklim değişikliğinin nedenleri, etkileri ve olası senaryoları üzerine araştırmalar yaparlar. İklim değişikliğiyle mücadele stratejilerinin geliştirilmesine katkıda bulunurlar.</a:t>
            </a:r>
            <a:endParaRPr/>
          </a:p>
          <a:p>
            <a:pPr indent="0" lvl="0" marL="114300" rtl="0" algn="l">
              <a:lnSpc>
                <a:spcPct val="100000"/>
              </a:lnSpc>
              <a:spcBef>
                <a:spcPts val="360"/>
              </a:spcBef>
              <a:spcAft>
                <a:spcPts val="0"/>
              </a:spcAft>
              <a:buSzPts val="1800"/>
              <a:buNone/>
            </a:pPr>
            <a:r>
              <a:t/>
            </a:r>
            <a:endParaRPr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Atmosfer Fiziği ve Kimyası: </a:t>
            </a:r>
            <a:r>
              <a:rPr lang="tr-TR" sz="1400">
                <a:latin typeface="Verdana"/>
                <a:ea typeface="Verdana"/>
                <a:cs typeface="Verdana"/>
                <a:sym typeface="Verdana"/>
              </a:rPr>
              <a:t>Bu uzmanlık alanı, atmosferdeki fiziksel (radyasyon, bulut ve yağış oluşumu, aerodinamik süreçler) ve kimyasal (hava kirliliği, sera gazları, ozon tabakası) olayları inceler. Atmosferdeki süreçlerin anlaşılması ve modellenmesi, hava kalitesi yönetimi ve çevresel sorunların çözümü için kritik öneme sahiptir.</a:t>
            </a:r>
            <a:endParaRPr/>
          </a:p>
          <a:p>
            <a:pPr indent="0" lvl="0" marL="114300" rtl="0" algn="l">
              <a:lnSpc>
                <a:spcPct val="100000"/>
              </a:lnSpc>
              <a:spcBef>
                <a:spcPts val="360"/>
              </a:spcBef>
              <a:spcAft>
                <a:spcPts val="0"/>
              </a:spcAft>
              <a:buSzPts val="1800"/>
              <a:buNone/>
            </a:pPr>
            <a:r>
              <a:t/>
            </a:r>
            <a:endParaRPr sz="1400">
              <a:latin typeface="Verdana"/>
              <a:ea typeface="Verdana"/>
              <a:cs typeface="Verdana"/>
              <a:sym typeface="Verdana"/>
            </a:endParaRPr>
          </a:p>
          <a:p>
            <a:pPr indent="0" lvl="0" marL="114300" rtl="0" algn="l">
              <a:lnSpc>
                <a:spcPct val="100000"/>
              </a:lnSpc>
              <a:spcBef>
                <a:spcPts val="360"/>
              </a:spcBef>
              <a:spcAft>
                <a:spcPts val="0"/>
              </a:spcAft>
              <a:buSzPts val="1800"/>
              <a:buNone/>
            </a:pPr>
            <a:r>
              <a:t/>
            </a:r>
            <a:endParaRPr sz="1400">
              <a:latin typeface="Verdana"/>
              <a:ea typeface="Verdana"/>
              <a:cs typeface="Verdana"/>
              <a:sym typeface="Verdana"/>
            </a:endParaRPr>
          </a:p>
        </p:txBody>
      </p:sp>
      <p:sp>
        <p:nvSpPr>
          <p:cNvPr id="363" name="Google Shape;363;p20"/>
          <p:cNvSpPr txBox="1"/>
          <p:nvPr/>
        </p:nvSpPr>
        <p:spPr>
          <a:xfrm>
            <a:off x="6329778" y="1214323"/>
            <a:ext cx="5862221" cy="5397624"/>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360"/>
              </a:spcBef>
              <a:spcAft>
                <a:spcPts val="0"/>
              </a:spcAft>
              <a:buClr>
                <a:srgbClr val="000000"/>
              </a:buClr>
              <a:buSzPts val="1800"/>
              <a:buFont typeface="Times"/>
              <a:buNone/>
            </a:pPr>
            <a:r>
              <a:t/>
            </a:r>
            <a:endParaRPr b="0" i="0" sz="1400" u="none" cap="none" strike="noStrike">
              <a:solidFill>
                <a:srgbClr val="000000"/>
              </a:solidFill>
              <a:latin typeface="Verdana"/>
              <a:ea typeface="Verdana"/>
              <a:cs typeface="Verdana"/>
              <a:sym typeface="Verdana"/>
            </a:endParaRPr>
          </a:p>
          <a:p>
            <a:pPr indent="0" lvl="0" marL="114300" marR="0" rtl="0" algn="l">
              <a:lnSpc>
                <a:spcPct val="100000"/>
              </a:lnSpc>
              <a:spcBef>
                <a:spcPts val="360"/>
              </a:spcBef>
              <a:spcAft>
                <a:spcPts val="0"/>
              </a:spcAft>
              <a:buClr>
                <a:srgbClr val="000000"/>
              </a:buClr>
              <a:buSzPts val="1800"/>
              <a:buFont typeface="Times"/>
              <a:buNone/>
            </a:pPr>
            <a:r>
              <a:t/>
            </a:r>
            <a:endParaRPr b="0" i="0" sz="1400" u="none" cap="none" strike="noStrike">
              <a:solidFill>
                <a:srgbClr val="000000"/>
              </a:solidFill>
              <a:latin typeface="Verdana"/>
              <a:ea typeface="Verdana"/>
              <a:cs typeface="Verdana"/>
              <a:sym typeface="Verdana"/>
            </a:endParaRPr>
          </a:p>
        </p:txBody>
      </p:sp>
      <p:pic>
        <p:nvPicPr>
          <p:cNvPr id="364" name="Google Shape;364;p20"/>
          <p:cNvPicPr preferRelativeResize="0"/>
          <p:nvPr/>
        </p:nvPicPr>
        <p:blipFill rotWithShape="1">
          <a:blip r:embed="rId3">
            <a:alphaModFix/>
          </a:blip>
          <a:srcRect b="0" l="0" r="0" t="0"/>
          <a:stretch/>
        </p:blipFill>
        <p:spPr>
          <a:xfrm>
            <a:off x="6369581" y="1880240"/>
            <a:ext cx="2681350" cy="1973536"/>
          </a:xfrm>
          <a:prstGeom prst="rect">
            <a:avLst/>
          </a:prstGeom>
          <a:noFill/>
          <a:ln>
            <a:noFill/>
          </a:ln>
        </p:spPr>
      </p:pic>
      <p:pic>
        <p:nvPicPr>
          <p:cNvPr id="365" name="Google Shape;365;p20"/>
          <p:cNvPicPr preferRelativeResize="0"/>
          <p:nvPr/>
        </p:nvPicPr>
        <p:blipFill rotWithShape="1">
          <a:blip r:embed="rId4">
            <a:alphaModFix/>
          </a:blip>
          <a:srcRect b="0" l="0" r="0" t="0"/>
          <a:stretch/>
        </p:blipFill>
        <p:spPr>
          <a:xfrm>
            <a:off x="9090734" y="1880241"/>
            <a:ext cx="2990047" cy="1973535"/>
          </a:xfrm>
          <a:prstGeom prst="rect">
            <a:avLst/>
          </a:prstGeom>
          <a:noFill/>
          <a:ln>
            <a:noFill/>
          </a:ln>
        </p:spPr>
      </p:pic>
      <p:pic>
        <p:nvPicPr>
          <p:cNvPr id="366" name="Google Shape;366;p20"/>
          <p:cNvPicPr preferRelativeResize="0"/>
          <p:nvPr/>
        </p:nvPicPr>
        <p:blipFill rotWithShape="1">
          <a:blip r:embed="rId5">
            <a:alphaModFix/>
          </a:blip>
          <a:srcRect b="0" l="0" r="0" t="0"/>
          <a:stretch/>
        </p:blipFill>
        <p:spPr>
          <a:xfrm>
            <a:off x="8025793" y="4088601"/>
            <a:ext cx="2559964" cy="22479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1"/>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METEOROLOJİ MÜHENDİSLİĞİNDE TEMEL ÇALIŞMA ALANLARI</a:t>
            </a:r>
            <a:endParaRPr/>
          </a:p>
        </p:txBody>
      </p:sp>
      <p:sp>
        <p:nvSpPr>
          <p:cNvPr id="372" name="Google Shape;372;p21"/>
          <p:cNvSpPr txBox="1"/>
          <p:nvPr>
            <p:ph idx="1" type="body"/>
          </p:nvPr>
        </p:nvSpPr>
        <p:spPr>
          <a:xfrm>
            <a:off x="133165" y="1278384"/>
            <a:ext cx="6196613" cy="539762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Hidrometeoroloji: </a:t>
            </a:r>
            <a:r>
              <a:rPr lang="tr-TR" sz="1400">
                <a:latin typeface="Verdana"/>
                <a:ea typeface="Verdana"/>
                <a:cs typeface="Verdana"/>
                <a:sym typeface="Verdana"/>
              </a:rPr>
              <a:t>Meteoroloji mühendisleri, su kaynaklarının yönetimi, sel tahmini ve kuraklık analizi gibi konularda hidrometeorolojik verileri kullanır ve modeller geliştirirler. Yağış, buharlaşma ve yüzey akışı gibi meteorolojik verilerin hidrolojik süreçlerle ilişkisini incelerler.</a:t>
            </a:r>
            <a:endParaRPr/>
          </a:p>
          <a:p>
            <a:pPr indent="0" lvl="0" marL="114300" rtl="0" algn="l">
              <a:lnSpc>
                <a:spcPct val="100000"/>
              </a:lnSpc>
              <a:spcBef>
                <a:spcPts val="360"/>
              </a:spcBef>
              <a:spcAft>
                <a:spcPts val="0"/>
              </a:spcAft>
              <a:buSzPts val="1800"/>
              <a:buNone/>
            </a:pPr>
            <a:r>
              <a:t/>
            </a:r>
            <a:endParaRPr b="1"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Yenilenebilir Enerji (Rüzgar ve Güneş Enerjisi): </a:t>
            </a:r>
            <a:r>
              <a:rPr lang="tr-TR" sz="1400">
                <a:latin typeface="Verdana"/>
                <a:ea typeface="Verdana"/>
                <a:cs typeface="Verdana"/>
                <a:sym typeface="Verdana"/>
              </a:rPr>
              <a:t>Rüzgar ve güneş enerjisi potansiyelinin belirlenmesi, enerji santrallerinin yer seçimi ve verimlilik optimizasyonu gibi konularda meteorolojik verilerin ve modellerin kullanıldığı bir alandır. Rüzgar hızı, güneşlenme süresi gibi faktörler bu alanda büyük önem taşır.</a:t>
            </a:r>
            <a:endParaRPr/>
          </a:p>
          <a:p>
            <a:pPr indent="0" lvl="0" marL="114300" rtl="0" algn="l">
              <a:lnSpc>
                <a:spcPct val="100000"/>
              </a:lnSpc>
              <a:spcBef>
                <a:spcPts val="360"/>
              </a:spcBef>
              <a:spcAft>
                <a:spcPts val="0"/>
              </a:spcAft>
              <a:buSzPts val="1800"/>
              <a:buNone/>
            </a:pPr>
            <a:r>
              <a:t/>
            </a:r>
            <a:endParaRPr b="1"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Uzaktan Algılama ve CBS (Coğrafi Bilgi Sistemleri): </a:t>
            </a:r>
            <a:r>
              <a:rPr lang="tr-TR" sz="1400">
                <a:latin typeface="Verdana"/>
                <a:ea typeface="Verdana"/>
                <a:cs typeface="Verdana"/>
                <a:sym typeface="Verdana"/>
              </a:rPr>
              <a:t>Uydu ve radar verilerinin işlenmesi, yorumlanması ve coğrafi bilgi sistemleri ile entegrasyonu bu alandaki temel çalışmalardandır. Bu sayede atmosferik olaylar ve yüzey özellikleri hakkında detaylı bilgiler elde edilir.</a:t>
            </a:r>
            <a:endParaRPr/>
          </a:p>
          <a:p>
            <a:pPr indent="0" lvl="0" marL="114300" rtl="0" algn="l">
              <a:lnSpc>
                <a:spcPct val="100000"/>
              </a:lnSpc>
              <a:spcBef>
                <a:spcPts val="360"/>
              </a:spcBef>
              <a:spcAft>
                <a:spcPts val="0"/>
              </a:spcAft>
              <a:buSzPts val="1800"/>
              <a:buNone/>
            </a:pPr>
            <a:r>
              <a:t/>
            </a:r>
            <a:endParaRPr b="1" sz="1400">
              <a:latin typeface="Verdana"/>
              <a:ea typeface="Verdana"/>
              <a:cs typeface="Verdana"/>
              <a:sym typeface="Verdana"/>
            </a:endParaRPr>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Afet Meteorolojisi: </a:t>
            </a:r>
            <a:r>
              <a:rPr lang="tr-TR" sz="1400">
                <a:latin typeface="Verdana"/>
                <a:ea typeface="Verdana"/>
                <a:cs typeface="Verdana"/>
                <a:sym typeface="Verdana"/>
              </a:rPr>
              <a:t>Sel, fırtına, kasırga, dolu gibi meteorolojik kökenli doğal afetlerin tahmini, izlenmesi ve bu afetlere karşı erken uyarı sistemlerinin geliştirilmesi üzerine odaklanır.</a:t>
            </a:r>
            <a:endParaRPr/>
          </a:p>
          <a:p>
            <a:pPr indent="0" lvl="0" marL="114300" rtl="0" algn="l">
              <a:lnSpc>
                <a:spcPct val="100000"/>
              </a:lnSpc>
              <a:spcBef>
                <a:spcPts val="360"/>
              </a:spcBef>
              <a:spcAft>
                <a:spcPts val="0"/>
              </a:spcAft>
              <a:buSzPts val="1800"/>
              <a:buNone/>
            </a:pPr>
            <a:r>
              <a:t/>
            </a:r>
            <a:endParaRPr sz="1400">
              <a:latin typeface="Verdana"/>
              <a:ea typeface="Verdana"/>
              <a:cs typeface="Verdana"/>
              <a:sym typeface="Verdana"/>
            </a:endParaRPr>
          </a:p>
        </p:txBody>
      </p:sp>
      <p:sp>
        <p:nvSpPr>
          <p:cNvPr id="373" name="Google Shape;373;p21"/>
          <p:cNvSpPr txBox="1"/>
          <p:nvPr/>
        </p:nvSpPr>
        <p:spPr>
          <a:xfrm>
            <a:off x="6329778" y="1214323"/>
            <a:ext cx="5862221" cy="5397624"/>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360"/>
              </a:spcBef>
              <a:spcAft>
                <a:spcPts val="0"/>
              </a:spcAft>
              <a:buClr>
                <a:srgbClr val="000000"/>
              </a:buClr>
              <a:buSzPts val="1800"/>
              <a:buFont typeface="Times"/>
              <a:buNone/>
            </a:pPr>
            <a:r>
              <a:t/>
            </a:r>
            <a:endParaRPr b="0" i="0" sz="1400" u="none" cap="none" strike="noStrike">
              <a:solidFill>
                <a:srgbClr val="000000"/>
              </a:solidFill>
              <a:latin typeface="Verdana"/>
              <a:ea typeface="Verdana"/>
              <a:cs typeface="Verdana"/>
              <a:sym typeface="Verdana"/>
            </a:endParaRPr>
          </a:p>
          <a:p>
            <a:pPr indent="0" lvl="0" marL="114300" marR="0" rtl="0" algn="l">
              <a:lnSpc>
                <a:spcPct val="100000"/>
              </a:lnSpc>
              <a:spcBef>
                <a:spcPts val="360"/>
              </a:spcBef>
              <a:spcAft>
                <a:spcPts val="0"/>
              </a:spcAft>
              <a:buClr>
                <a:srgbClr val="000000"/>
              </a:buClr>
              <a:buSzPts val="1800"/>
              <a:buFont typeface="Times"/>
              <a:buNone/>
            </a:pPr>
            <a:r>
              <a:t/>
            </a:r>
            <a:endParaRPr b="0" i="0" sz="1400" u="none" cap="none" strike="noStrike">
              <a:solidFill>
                <a:srgbClr val="000000"/>
              </a:solidFill>
              <a:latin typeface="Verdana"/>
              <a:ea typeface="Verdana"/>
              <a:cs typeface="Verdana"/>
              <a:sym typeface="Verdana"/>
            </a:endParaRPr>
          </a:p>
        </p:txBody>
      </p:sp>
      <p:pic>
        <p:nvPicPr>
          <p:cNvPr id="374" name="Google Shape;374;p21"/>
          <p:cNvPicPr preferRelativeResize="0"/>
          <p:nvPr/>
        </p:nvPicPr>
        <p:blipFill rotWithShape="1">
          <a:blip r:embed="rId3">
            <a:alphaModFix/>
          </a:blip>
          <a:srcRect b="0" l="0" r="0" t="0"/>
          <a:stretch/>
        </p:blipFill>
        <p:spPr>
          <a:xfrm>
            <a:off x="6554364" y="1790340"/>
            <a:ext cx="2631380" cy="1973535"/>
          </a:xfrm>
          <a:prstGeom prst="rect">
            <a:avLst/>
          </a:prstGeom>
          <a:noFill/>
          <a:ln>
            <a:noFill/>
          </a:ln>
        </p:spPr>
      </p:pic>
      <p:pic>
        <p:nvPicPr>
          <p:cNvPr id="375" name="Google Shape;375;p21"/>
          <p:cNvPicPr preferRelativeResize="0"/>
          <p:nvPr/>
        </p:nvPicPr>
        <p:blipFill rotWithShape="1">
          <a:blip r:embed="rId4">
            <a:alphaModFix/>
          </a:blip>
          <a:srcRect b="0" l="0" r="0" t="0"/>
          <a:stretch/>
        </p:blipFill>
        <p:spPr>
          <a:xfrm>
            <a:off x="9260888" y="1814966"/>
            <a:ext cx="2787589" cy="1924282"/>
          </a:xfrm>
          <a:prstGeom prst="rect">
            <a:avLst/>
          </a:prstGeom>
          <a:noFill/>
          <a:ln>
            <a:noFill/>
          </a:ln>
        </p:spPr>
      </p:pic>
      <p:pic>
        <p:nvPicPr>
          <p:cNvPr id="376" name="Google Shape;376;p21"/>
          <p:cNvPicPr preferRelativeResize="0"/>
          <p:nvPr/>
        </p:nvPicPr>
        <p:blipFill rotWithShape="1">
          <a:blip r:embed="rId5">
            <a:alphaModFix/>
          </a:blip>
          <a:srcRect b="0" l="0" r="0" t="0"/>
          <a:stretch/>
        </p:blipFill>
        <p:spPr>
          <a:xfrm>
            <a:off x="6554364" y="4225770"/>
            <a:ext cx="2706524" cy="1924282"/>
          </a:xfrm>
          <a:prstGeom prst="rect">
            <a:avLst/>
          </a:prstGeom>
          <a:noFill/>
          <a:ln>
            <a:noFill/>
          </a:ln>
        </p:spPr>
      </p:pic>
      <p:pic>
        <p:nvPicPr>
          <p:cNvPr id="377" name="Google Shape;377;p21"/>
          <p:cNvPicPr preferRelativeResize="0"/>
          <p:nvPr/>
        </p:nvPicPr>
        <p:blipFill rotWithShape="1">
          <a:blip r:embed="rId6">
            <a:alphaModFix/>
          </a:blip>
          <a:srcRect b="0" l="0" r="0" t="0"/>
          <a:stretch/>
        </p:blipFill>
        <p:spPr>
          <a:xfrm>
            <a:off x="9301420" y="4225770"/>
            <a:ext cx="2706523" cy="19476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2"/>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İKLİM BİLİMİ VE METEOROLOJİ MÜHENDİSLİĞİ:</a:t>
            </a:r>
            <a:br>
              <a:rPr b="1" i="0" lang="tr-TR" sz="2600" u="none" cap="none" strike="noStrike">
                <a:solidFill>
                  <a:srgbClr val="FFFFFF"/>
                </a:solidFill>
                <a:latin typeface="Calibri"/>
                <a:ea typeface="Calibri"/>
                <a:cs typeface="Calibri"/>
                <a:sym typeface="Calibri"/>
              </a:rPr>
            </a:br>
            <a:r>
              <a:rPr b="1" i="0" lang="tr-TR" sz="2600" u="none" cap="none" strike="noStrike">
                <a:solidFill>
                  <a:srgbClr val="FFFFFF"/>
                </a:solidFill>
                <a:latin typeface="Calibri"/>
                <a:ea typeface="Calibri"/>
                <a:cs typeface="Calibri"/>
                <a:sym typeface="Calibri"/>
              </a:rPr>
              <a:t>DİSİPLİNLERARASI BİR GÜÇ BİRLİĞİ</a:t>
            </a:r>
            <a:endParaRPr/>
          </a:p>
        </p:txBody>
      </p:sp>
      <p:sp>
        <p:nvSpPr>
          <p:cNvPr id="383" name="Google Shape;383;p22"/>
          <p:cNvSpPr txBox="1"/>
          <p:nvPr/>
        </p:nvSpPr>
        <p:spPr>
          <a:xfrm>
            <a:off x="936514" y="1861746"/>
            <a:ext cx="319143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800">
                <a:solidFill>
                  <a:srgbClr val="000000"/>
                </a:solidFill>
                <a:latin typeface="Verdana"/>
                <a:ea typeface="Verdana"/>
                <a:cs typeface="Verdana"/>
                <a:sym typeface="Verdana"/>
              </a:rPr>
              <a:t>Veri Analizi ve Görselleştirme:</a:t>
            </a:r>
            <a:r>
              <a:rPr lang="tr-TR" sz="1800">
                <a:solidFill>
                  <a:srgbClr val="000000"/>
                </a:solidFill>
                <a:latin typeface="Verdana"/>
                <a:ea typeface="Verdana"/>
                <a:cs typeface="Verdana"/>
                <a:sym typeface="Verdana"/>
              </a:rPr>
              <a:t> Python, MATLAB, R gibi dillerle istatistiksel analizler yapılır. Haritalar, grafikler, zaman serileri oluşturulur.</a:t>
            </a:r>
            <a:endParaRPr/>
          </a:p>
        </p:txBody>
      </p:sp>
      <p:sp>
        <p:nvSpPr>
          <p:cNvPr id="384" name="Google Shape;384;p22"/>
          <p:cNvSpPr txBox="1"/>
          <p:nvPr/>
        </p:nvSpPr>
        <p:spPr>
          <a:xfrm>
            <a:off x="7475969" y="1905546"/>
            <a:ext cx="4213411"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2000">
                <a:solidFill>
                  <a:srgbClr val="000000"/>
                </a:solidFill>
                <a:latin typeface="Verdana"/>
                <a:ea typeface="Verdana"/>
                <a:cs typeface="Verdana"/>
                <a:sym typeface="Verdana"/>
              </a:rPr>
              <a:t>Numerik Modelleme:</a:t>
            </a:r>
            <a:r>
              <a:rPr lang="tr-TR" sz="2000">
                <a:solidFill>
                  <a:srgbClr val="000000"/>
                </a:solidFill>
                <a:latin typeface="Verdana"/>
                <a:ea typeface="Verdana"/>
                <a:cs typeface="Verdana"/>
                <a:sym typeface="Verdana"/>
              </a:rPr>
              <a:t> WRF, AERMOD gibi modeller çalıştırılır. Bu modeller yazılım altyapısına dayanır ve yüksek işlem gücü gerektirir.</a:t>
            </a:r>
            <a:endParaRPr/>
          </a:p>
        </p:txBody>
      </p:sp>
      <p:sp>
        <p:nvSpPr>
          <p:cNvPr id="385" name="Google Shape;385;p22"/>
          <p:cNvSpPr txBox="1"/>
          <p:nvPr/>
        </p:nvSpPr>
        <p:spPr>
          <a:xfrm>
            <a:off x="3944620" y="4162479"/>
            <a:ext cx="4302759"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2000">
                <a:solidFill>
                  <a:srgbClr val="000000"/>
                </a:solidFill>
                <a:latin typeface="Verdana"/>
                <a:ea typeface="Verdana"/>
                <a:cs typeface="Verdana"/>
                <a:sym typeface="Verdana"/>
              </a:rPr>
              <a:t>Yapay Zeka ve Makine Öğrenmesi:</a:t>
            </a:r>
            <a:r>
              <a:rPr lang="tr-TR" sz="2000">
                <a:solidFill>
                  <a:srgbClr val="000000"/>
                </a:solidFill>
                <a:latin typeface="Verdana"/>
                <a:ea typeface="Verdana"/>
                <a:cs typeface="Verdana"/>
                <a:sym typeface="Verdana"/>
              </a:rPr>
              <a:t> Tahminlerin doğruluğunu artırmak, ekstrem hava olaylarını sınıflandırmak veya iklim projeksiyonları oluşturmak için AI algoritmaları kullanılır.</a:t>
            </a:r>
            <a:endParaRPr/>
          </a:p>
        </p:txBody>
      </p:sp>
      <p:pic>
        <p:nvPicPr>
          <p:cNvPr id="386" name="Google Shape;386;p22"/>
          <p:cNvPicPr preferRelativeResize="0"/>
          <p:nvPr/>
        </p:nvPicPr>
        <p:blipFill rotWithShape="1">
          <a:blip r:embed="rId3">
            <a:alphaModFix/>
          </a:blip>
          <a:srcRect b="46861" l="47882" r="7058" t="19786"/>
          <a:stretch/>
        </p:blipFill>
        <p:spPr>
          <a:xfrm>
            <a:off x="663390" y="4347522"/>
            <a:ext cx="3191436" cy="1963270"/>
          </a:xfrm>
          <a:prstGeom prst="rect">
            <a:avLst/>
          </a:prstGeom>
          <a:noFill/>
          <a:ln>
            <a:noFill/>
          </a:ln>
        </p:spPr>
      </p:pic>
      <p:pic>
        <p:nvPicPr>
          <p:cNvPr id="387" name="Google Shape;387;p22"/>
          <p:cNvPicPr preferRelativeResize="0"/>
          <p:nvPr/>
        </p:nvPicPr>
        <p:blipFill rotWithShape="1">
          <a:blip r:embed="rId3">
            <a:alphaModFix/>
          </a:blip>
          <a:srcRect b="798" l="3176" r="54941" t="62778"/>
          <a:stretch/>
        </p:blipFill>
        <p:spPr>
          <a:xfrm>
            <a:off x="4249272" y="1755522"/>
            <a:ext cx="2984051" cy="1931264"/>
          </a:xfrm>
          <a:prstGeom prst="rect">
            <a:avLst/>
          </a:prstGeom>
          <a:noFill/>
          <a:ln>
            <a:noFill/>
          </a:ln>
        </p:spPr>
      </p:pic>
      <p:pic>
        <p:nvPicPr>
          <p:cNvPr id="388" name="Google Shape;388;p22"/>
          <p:cNvPicPr preferRelativeResize="0"/>
          <p:nvPr/>
        </p:nvPicPr>
        <p:blipFill rotWithShape="1">
          <a:blip r:embed="rId4">
            <a:alphaModFix/>
          </a:blip>
          <a:srcRect b="15653" l="10447" r="0" t="12974"/>
          <a:stretch/>
        </p:blipFill>
        <p:spPr>
          <a:xfrm>
            <a:off x="8436985" y="4162479"/>
            <a:ext cx="2984052" cy="2044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3"/>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ZORUNLU STAJLAR</a:t>
            </a:r>
            <a:endParaRPr/>
          </a:p>
        </p:txBody>
      </p:sp>
      <p:sp>
        <p:nvSpPr>
          <p:cNvPr id="394" name="Google Shape;394;p23"/>
          <p:cNvSpPr txBox="1"/>
          <p:nvPr>
            <p:ph idx="1" type="body"/>
          </p:nvPr>
        </p:nvSpPr>
        <p:spPr>
          <a:xfrm>
            <a:off x="133165" y="1278384"/>
            <a:ext cx="11851689" cy="539762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Arial"/>
              <a:buChar char="•"/>
            </a:pPr>
            <a:r>
              <a:rPr lang="tr-TR" sz="1400">
                <a:latin typeface="Verdana"/>
                <a:ea typeface="Verdana"/>
                <a:cs typeface="Verdana"/>
                <a:sym typeface="Verdana"/>
              </a:rPr>
              <a:t>2 adet zorunlu staj bulunmaktadır.</a:t>
            </a:r>
            <a:endParaRPr/>
          </a:p>
          <a:p>
            <a:pPr indent="-342900" lvl="0" marL="457200" rtl="0" algn="l">
              <a:lnSpc>
                <a:spcPct val="100000"/>
              </a:lnSpc>
              <a:spcBef>
                <a:spcPts val="360"/>
              </a:spcBef>
              <a:spcAft>
                <a:spcPts val="0"/>
              </a:spcAft>
              <a:buSzPts val="1800"/>
              <a:buFont typeface="Arial"/>
              <a:buChar char="•"/>
            </a:pPr>
            <a:r>
              <a:rPr lang="tr-TR" sz="1400">
                <a:latin typeface="Verdana"/>
                <a:ea typeface="Verdana"/>
                <a:cs typeface="Verdana"/>
                <a:sym typeface="Verdana"/>
              </a:rPr>
              <a:t>Her iki grup stajı 20’şer gün olup toplam 40 gün.</a:t>
            </a:r>
            <a:endParaRPr/>
          </a:p>
          <a:p>
            <a:pPr indent="-342900" lvl="0" marL="457200" rtl="0" algn="l">
              <a:lnSpc>
                <a:spcPct val="100000"/>
              </a:lnSpc>
              <a:spcBef>
                <a:spcPts val="360"/>
              </a:spcBef>
              <a:spcAft>
                <a:spcPts val="0"/>
              </a:spcAft>
              <a:buSzPts val="1800"/>
              <a:buFont typeface="Arial"/>
              <a:buChar char="•"/>
            </a:pPr>
            <a:r>
              <a:rPr lang="tr-TR" sz="1400">
                <a:latin typeface="Verdana"/>
                <a:ea typeface="Verdana"/>
                <a:cs typeface="Verdana"/>
                <a:sym typeface="Verdana"/>
              </a:rPr>
              <a:t>Öğrenci staj yapacağı yeri kendi bulur.</a:t>
            </a:r>
            <a:endParaRPr/>
          </a:p>
          <a:p>
            <a:pPr indent="0" lvl="0" marL="114300" rtl="0" algn="l">
              <a:lnSpc>
                <a:spcPct val="100000"/>
              </a:lnSpc>
              <a:spcBef>
                <a:spcPts val="360"/>
              </a:spcBef>
              <a:spcAft>
                <a:spcPts val="0"/>
              </a:spcAft>
              <a:buSzPts val="1800"/>
              <a:buNone/>
            </a:pPr>
            <a:r>
              <a:t/>
            </a:r>
            <a:endParaRPr sz="1400"/>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1. UYGULAMALI METEOROLOJİ STAJI</a:t>
            </a:r>
            <a:endParaRPr/>
          </a:p>
          <a:p>
            <a:pPr indent="0" lvl="0" marL="114300" rtl="0" algn="l">
              <a:lnSpc>
                <a:spcPct val="100000"/>
              </a:lnSpc>
              <a:spcBef>
                <a:spcPts val="360"/>
              </a:spcBef>
              <a:spcAft>
                <a:spcPts val="0"/>
              </a:spcAft>
              <a:buSzPts val="1800"/>
              <a:buNone/>
            </a:pPr>
            <a:r>
              <a:t/>
            </a:r>
            <a:endParaRPr sz="1400"/>
          </a:p>
          <a:p>
            <a:pPr indent="0" lvl="0" marL="114300" rtl="0" algn="just">
              <a:lnSpc>
                <a:spcPct val="100000"/>
              </a:lnSpc>
              <a:spcBef>
                <a:spcPts val="360"/>
              </a:spcBef>
              <a:spcAft>
                <a:spcPts val="0"/>
              </a:spcAft>
              <a:buSzPts val="1800"/>
              <a:buNone/>
            </a:pPr>
            <a:r>
              <a:rPr lang="tr-TR" sz="1300">
                <a:latin typeface="Verdana"/>
                <a:ea typeface="Verdana"/>
                <a:cs typeface="Verdana"/>
                <a:sym typeface="Verdana"/>
              </a:rPr>
              <a:t>Hava analizi ve öngörüsü, enerji meteorolojisi, havacılık</a:t>
            </a:r>
            <a:endParaRPr/>
          </a:p>
          <a:p>
            <a:pPr indent="0" lvl="0" marL="114300" rtl="0" algn="just">
              <a:lnSpc>
                <a:spcPct val="100000"/>
              </a:lnSpc>
              <a:spcBef>
                <a:spcPts val="360"/>
              </a:spcBef>
              <a:spcAft>
                <a:spcPts val="0"/>
              </a:spcAft>
              <a:buSzPts val="1800"/>
              <a:buNone/>
            </a:pPr>
            <a:r>
              <a:rPr lang="tr-TR" sz="1300">
                <a:latin typeface="Verdana"/>
                <a:ea typeface="Verdana"/>
                <a:cs typeface="Verdana"/>
                <a:sym typeface="Verdana"/>
              </a:rPr>
              <a:t>meteorolojisi, deniz meteorolojisi, hava kalitesi, rüzgâr ve güneş</a:t>
            </a:r>
            <a:endParaRPr/>
          </a:p>
          <a:p>
            <a:pPr indent="0" lvl="0" marL="114300" rtl="0" algn="just">
              <a:lnSpc>
                <a:spcPct val="100000"/>
              </a:lnSpc>
              <a:spcBef>
                <a:spcPts val="360"/>
              </a:spcBef>
              <a:spcAft>
                <a:spcPts val="0"/>
              </a:spcAft>
              <a:buSzPts val="1800"/>
              <a:buNone/>
            </a:pPr>
            <a:r>
              <a:rPr lang="tr-TR" sz="1300">
                <a:latin typeface="Verdana"/>
                <a:ea typeface="Verdana"/>
                <a:cs typeface="Verdana"/>
                <a:sym typeface="Verdana"/>
              </a:rPr>
              <a:t>enerjisi, meteorolojik ölçüm ve gözlem aletleri, iklimlendirme,</a:t>
            </a:r>
            <a:endParaRPr/>
          </a:p>
          <a:p>
            <a:pPr indent="0" lvl="0" marL="114300" rtl="0" algn="just">
              <a:lnSpc>
                <a:spcPct val="100000"/>
              </a:lnSpc>
              <a:spcBef>
                <a:spcPts val="360"/>
              </a:spcBef>
              <a:spcAft>
                <a:spcPts val="0"/>
              </a:spcAft>
              <a:buSzPts val="1800"/>
              <a:buNone/>
            </a:pPr>
            <a:r>
              <a:rPr lang="tr-TR" sz="1300">
                <a:latin typeface="Verdana"/>
                <a:ea typeface="Verdana"/>
                <a:cs typeface="Verdana"/>
                <a:sym typeface="Verdana"/>
              </a:rPr>
              <a:t>uzaktan algılama, meteorolojik afetler ve meteorolojinin diğer</a:t>
            </a:r>
            <a:endParaRPr/>
          </a:p>
          <a:p>
            <a:pPr indent="0" lvl="0" marL="114300" rtl="0" algn="just">
              <a:lnSpc>
                <a:spcPct val="100000"/>
              </a:lnSpc>
              <a:spcBef>
                <a:spcPts val="360"/>
              </a:spcBef>
              <a:spcAft>
                <a:spcPts val="0"/>
              </a:spcAft>
              <a:buSzPts val="1800"/>
              <a:buNone/>
            </a:pPr>
            <a:r>
              <a:rPr lang="tr-TR" sz="1300">
                <a:latin typeface="Verdana"/>
                <a:ea typeface="Verdana"/>
                <a:cs typeface="Verdana"/>
                <a:sym typeface="Verdana"/>
              </a:rPr>
              <a:t>tüm uygulama alanları.</a:t>
            </a:r>
            <a:endParaRPr/>
          </a:p>
          <a:p>
            <a:pPr indent="0" lvl="0" marL="114300" rtl="0" algn="l">
              <a:lnSpc>
                <a:spcPct val="100000"/>
              </a:lnSpc>
              <a:spcBef>
                <a:spcPts val="360"/>
              </a:spcBef>
              <a:spcAft>
                <a:spcPts val="0"/>
              </a:spcAft>
              <a:buSzPts val="1800"/>
              <a:buNone/>
            </a:pPr>
            <a:r>
              <a:t/>
            </a:r>
            <a:endParaRPr sz="1400"/>
          </a:p>
          <a:p>
            <a:pPr indent="0" lvl="0" marL="114300" rtl="0" algn="l">
              <a:lnSpc>
                <a:spcPct val="100000"/>
              </a:lnSpc>
              <a:spcBef>
                <a:spcPts val="360"/>
              </a:spcBef>
              <a:spcAft>
                <a:spcPts val="0"/>
              </a:spcAft>
              <a:buSzPts val="1800"/>
              <a:buNone/>
            </a:pPr>
            <a:r>
              <a:rPr b="1" lang="tr-TR" sz="1400">
                <a:latin typeface="Verdana"/>
                <a:ea typeface="Verdana"/>
                <a:cs typeface="Verdana"/>
                <a:sym typeface="Verdana"/>
              </a:rPr>
              <a:t>2. HİDROLOJİ STAJI     </a:t>
            </a:r>
            <a:endParaRPr b="1" sz="1400">
              <a:latin typeface="Verdana"/>
              <a:ea typeface="Verdana"/>
              <a:cs typeface="Verdana"/>
              <a:sym typeface="Verdana"/>
            </a:endParaRPr>
          </a:p>
          <a:p>
            <a:pPr indent="0" lvl="0" marL="114300" rtl="0" algn="l">
              <a:lnSpc>
                <a:spcPct val="100000"/>
              </a:lnSpc>
              <a:spcBef>
                <a:spcPts val="360"/>
              </a:spcBef>
              <a:spcAft>
                <a:spcPts val="0"/>
              </a:spcAft>
              <a:buSzPts val="1800"/>
              <a:buNone/>
            </a:pPr>
            <a:r>
              <a:t/>
            </a:r>
            <a:endParaRPr sz="1400"/>
          </a:p>
          <a:p>
            <a:pPr indent="0" lvl="0" marL="114300" rtl="0" algn="l">
              <a:lnSpc>
                <a:spcPct val="100000"/>
              </a:lnSpc>
              <a:spcBef>
                <a:spcPts val="360"/>
              </a:spcBef>
              <a:spcAft>
                <a:spcPts val="0"/>
              </a:spcAft>
              <a:buSzPts val="1800"/>
              <a:buNone/>
            </a:pPr>
            <a:r>
              <a:rPr lang="tr-TR" sz="1300">
                <a:latin typeface="Verdana"/>
                <a:ea typeface="Verdana"/>
                <a:cs typeface="Verdana"/>
                <a:sym typeface="Verdana"/>
              </a:rPr>
              <a:t>Debi ölçümleri, hidrometrik değerlendirme, kar rasatları,</a:t>
            </a:r>
            <a:endParaRPr/>
          </a:p>
          <a:p>
            <a:pPr indent="0" lvl="0" marL="114300" rtl="0" algn="l">
              <a:lnSpc>
                <a:spcPct val="100000"/>
              </a:lnSpc>
              <a:spcBef>
                <a:spcPts val="360"/>
              </a:spcBef>
              <a:spcAft>
                <a:spcPts val="0"/>
              </a:spcAft>
              <a:buSzPts val="1800"/>
              <a:buNone/>
            </a:pPr>
            <a:r>
              <a:rPr lang="tr-TR" sz="1300">
                <a:latin typeface="Verdana"/>
                <a:ea typeface="Verdana"/>
                <a:cs typeface="Verdana"/>
                <a:sym typeface="Verdana"/>
              </a:rPr>
              <a:t>hidrometri arazi tatbikatı, proje hidrolojisi, işletme çalışmaları,</a:t>
            </a:r>
            <a:endParaRPr/>
          </a:p>
          <a:p>
            <a:pPr indent="0" lvl="0" marL="114300" rtl="0" algn="l">
              <a:lnSpc>
                <a:spcPct val="100000"/>
              </a:lnSpc>
              <a:spcBef>
                <a:spcPts val="360"/>
              </a:spcBef>
              <a:spcAft>
                <a:spcPts val="0"/>
              </a:spcAft>
              <a:buSzPts val="1800"/>
              <a:buNone/>
            </a:pPr>
            <a:r>
              <a:rPr lang="tr-TR" sz="1300">
                <a:latin typeface="Verdana"/>
                <a:ea typeface="Verdana"/>
                <a:cs typeface="Verdana"/>
                <a:sym typeface="Verdana"/>
              </a:rPr>
              <a:t>taşkın hesabı, su temini çalışmaları alanında çalışan</a:t>
            </a:r>
            <a:endParaRPr/>
          </a:p>
          <a:p>
            <a:pPr indent="0" lvl="0" marL="114300" rtl="0" algn="l">
              <a:lnSpc>
                <a:spcPct val="100000"/>
              </a:lnSpc>
              <a:spcBef>
                <a:spcPts val="360"/>
              </a:spcBef>
              <a:spcAft>
                <a:spcPts val="0"/>
              </a:spcAft>
              <a:buSzPts val="1800"/>
              <a:buNone/>
            </a:pPr>
            <a:r>
              <a:rPr lang="tr-TR" sz="1300">
                <a:latin typeface="Verdana"/>
                <a:ea typeface="Verdana"/>
                <a:cs typeface="Verdana"/>
                <a:sym typeface="Verdana"/>
              </a:rPr>
              <a:t>bir firmada ya da üniversitede yapılabilir.</a:t>
            </a:r>
            <a:endParaRPr/>
          </a:p>
        </p:txBody>
      </p:sp>
      <p:pic>
        <p:nvPicPr>
          <p:cNvPr id="395" name="Google Shape;395;p23"/>
          <p:cNvPicPr preferRelativeResize="0"/>
          <p:nvPr/>
        </p:nvPicPr>
        <p:blipFill rotWithShape="1">
          <a:blip r:embed="rId3">
            <a:alphaModFix/>
          </a:blip>
          <a:srcRect b="0" l="0" r="0" t="0"/>
          <a:stretch/>
        </p:blipFill>
        <p:spPr>
          <a:xfrm>
            <a:off x="6045692" y="1997475"/>
            <a:ext cx="5939162" cy="39594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4"/>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ERASMUS İMKANLARI</a:t>
            </a:r>
            <a:endParaRPr b="0" i="0" sz="2600" u="none" cap="none" strike="noStrike">
              <a:solidFill>
                <a:srgbClr val="FFFFFF"/>
              </a:solidFill>
              <a:latin typeface="Calibri"/>
              <a:ea typeface="Calibri"/>
              <a:cs typeface="Calibri"/>
              <a:sym typeface="Calibri"/>
            </a:endParaRPr>
          </a:p>
        </p:txBody>
      </p:sp>
      <p:sp>
        <p:nvSpPr>
          <p:cNvPr id="401" name="Google Shape;401;p24"/>
          <p:cNvSpPr txBox="1"/>
          <p:nvPr/>
        </p:nvSpPr>
        <p:spPr>
          <a:xfrm>
            <a:off x="381000" y="1830457"/>
            <a:ext cx="5829796" cy="378565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ITALY - UNIVERSITA DEGLI STUDI DELLA TUSCIA</a:t>
            </a:r>
            <a:endParaRPr/>
          </a:p>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GERMANY - RHEINISCHE FRIEDRICH-WILHELMS-UNIVERSITAT BONN</a:t>
            </a:r>
            <a:endParaRPr/>
          </a:p>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GERMANY - KARLSRUHER INSTITUT FUER TECHNOLOGIE </a:t>
            </a:r>
            <a:endParaRPr/>
          </a:p>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FINLAND - HELSINGIN YLIOPISTO</a:t>
            </a:r>
            <a:endParaRPr/>
          </a:p>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NETHERLANDS - WAGENINGEN UNIVERSITY</a:t>
            </a:r>
            <a:endParaRPr/>
          </a:p>
          <a:p>
            <a:pPr indent="-285750" lvl="0" marL="285750" marR="0" rtl="0" algn="l">
              <a:spcBef>
                <a:spcPts val="0"/>
              </a:spcBef>
              <a:spcAft>
                <a:spcPts val="0"/>
              </a:spcAft>
              <a:buClr>
                <a:srgbClr val="000000"/>
              </a:buClr>
              <a:buSzPts val="2400"/>
              <a:buFont typeface="Noto Sans Symbols"/>
              <a:buChar char="❖"/>
            </a:pPr>
            <a:r>
              <a:rPr lang="tr-TR" sz="2400">
                <a:solidFill>
                  <a:srgbClr val="000000"/>
                </a:solidFill>
                <a:latin typeface="Calibri"/>
                <a:ea typeface="Calibri"/>
                <a:cs typeface="Calibri"/>
                <a:sym typeface="Calibri"/>
              </a:rPr>
              <a:t>SPAIN - UNIVERSITAT DE LES ILLES BALEARS</a:t>
            </a:r>
            <a:endParaRPr/>
          </a:p>
        </p:txBody>
      </p:sp>
      <p:pic>
        <p:nvPicPr>
          <p:cNvPr id="402" name="Google Shape;402;p24"/>
          <p:cNvPicPr preferRelativeResize="0"/>
          <p:nvPr/>
        </p:nvPicPr>
        <p:blipFill rotWithShape="1">
          <a:blip r:embed="rId3">
            <a:alphaModFix/>
          </a:blip>
          <a:srcRect b="0" l="0" r="0" t="0"/>
          <a:stretch/>
        </p:blipFill>
        <p:spPr>
          <a:xfrm>
            <a:off x="6550371" y="2187110"/>
            <a:ext cx="5138928" cy="3428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5"/>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AR-GE/TASARIM OLANAKLARI NELERDİR?</a:t>
            </a:r>
            <a:endParaRPr b="0" i="0" sz="2600" u="none" cap="none" strike="noStrike">
              <a:solidFill>
                <a:srgbClr val="FFFFFF"/>
              </a:solidFill>
              <a:latin typeface="Calibri"/>
              <a:ea typeface="Calibri"/>
              <a:cs typeface="Calibri"/>
              <a:sym typeface="Calibri"/>
            </a:endParaRPr>
          </a:p>
        </p:txBody>
      </p:sp>
      <p:grpSp>
        <p:nvGrpSpPr>
          <p:cNvPr id="408" name="Google Shape;408;p25"/>
          <p:cNvGrpSpPr/>
          <p:nvPr/>
        </p:nvGrpSpPr>
        <p:grpSpPr>
          <a:xfrm>
            <a:off x="547450" y="1352165"/>
            <a:ext cx="10964862" cy="4732163"/>
            <a:chOff x="547450" y="1352165"/>
            <a:chExt cx="10964862" cy="4732163"/>
          </a:xfrm>
        </p:grpSpPr>
        <p:sp>
          <p:nvSpPr>
            <p:cNvPr id="409" name="Google Shape;409;p25"/>
            <p:cNvSpPr txBox="1"/>
            <p:nvPr/>
          </p:nvSpPr>
          <p:spPr>
            <a:xfrm>
              <a:off x="4366502" y="1352165"/>
              <a:ext cx="714581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Verdana"/>
                <a:buNone/>
              </a:pPr>
              <a:r>
                <a:rPr b="0" i="0" lang="tr-TR" sz="2000" u="none" cap="none" strike="noStrike">
                  <a:solidFill>
                    <a:srgbClr val="000000"/>
                  </a:solidFill>
                  <a:latin typeface="Verdana"/>
                  <a:ea typeface="Verdana"/>
                  <a:cs typeface="Verdana"/>
                  <a:sym typeface="Verdana"/>
                </a:rPr>
                <a:t>İlgili derslerde aktif olarak kullanılan;</a:t>
              </a:r>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Verdana"/>
                <a:ea typeface="Verdana"/>
                <a:cs typeface="Verdana"/>
                <a:sym typeface="Verdana"/>
              </a:endParaRPr>
            </a:p>
          </p:txBody>
        </p:sp>
        <p:sp>
          <p:nvSpPr>
            <p:cNvPr id="410" name="Google Shape;410;p25"/>
            <p:cNvSpPr/>
            <p:nvPr/>
          </p:nvSpPr>
          <p:spPr>
            <a:xfrm>
              <a:off x="547450" y="5160998"/>
              <a:ext cx="6909816" cy="92333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800"/>
                <a:buFont typeface="Verdana"/>
                <a:buNone/>
              </a:pPr>
              <a:r>
                <a:rPr b="0" i="0" lang="tr-TR" sz="1800" u="none" cap="none" strike="noStrike">
                  <a:solidFill>
                    <a:srgbClr val="000000"/>
                  </a:solidFill>
                  <a:latin typeface="Verdana"/>
                  <a:ea typeface="Verdana"/>
                  <a:cs typeface="Verdana"/>
                  <a:sym typeface="Verdana"/>
                </a:rPr>
                <a:t>uygulamalar, tasarım ve deneysel çalışmalar gerçekleştirilmektedir. </a:t>
              </a:r>
              <a:endParaRPr/>
            </a:p>
          </p:txBody>
        </p:sp>
        <p:sp>
          <p:nvSpPr>
            <p:cNvPr id="411" name="Google Shape;411;p25"/>
            <p:cNvSpPr/>
            <p:nvPr/>
          </p:nvSpPr>
          <p:spPr>
            <a:xfrm>
              <a:off x="4444831" y="1729861"/>
              <a:ext cx="3346924" cy="39703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açık hava meteoroloji gözlem parkı, </a:t>
              </a:r>
              <a:endParaRPr/>
            </a:p>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meteoroloji aletleri ve gözlem usulleri laboratuvarı, </a:t>
              </a:r>
              <a:endParaRPr/>
            </a:p>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atmosferik modelleme ve analiz laboratuvarı, </a:t>
              </a:r>
              <a:endParaRPr/>
            </a:p>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yukarı atmosfer fiziği laboratuvarı, </a:t>
              </a:r>
              <a:endParaRPr/>
            </a:p>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hava analizi ve brifing laboratuvarında,</a:t>
              </a:r>
              <a:endParaRPr/>
            </a:p>
            <a:p>
              <a:pPr indent="-285750" lvl="0" marL="285750" marR="0" rtl="0" algn="l">
                <a:lnSpc>
                  <a:spcPct val="100000"/>
                </a:lnSpc>
                <a:spcBef>
                  <a:spcPts val="0"/>
                </a:spcBef>
                <a:spcAft>
                  <a:spcPts val="0"/>
                </a:spcAft>
                <a:buClr>
                  <a:srgbClr val="000000"/>
                </a:buClr>
                <a:buSzPts val="1800"/>
                <a:buFont typeface="Courier New"/>
                <a:buChar char="o"/>
              </a:pPr>
              <a:r>
                <a:rPr b="0" i="0" lang="tr-TR" sz="1800" u="none" cap="none" strike="noStrike">
                  <a:solidFill>
                    <a:srgbClr val="000000"/>
                  </a:solidFill>
                  <a:latin typeface="Verdana"/>
                  <a:ea typeface="Verdana"/>
                  <a:cs typeface="Verdana"/>
                  <a:sym typeface="Verdana"/>
                </a:rPr>
                <a:t>enerji ve iklim sistemleri laboratuvarında,</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Verdana"/>
                <a:ea typeface="Verdana"/>
                <a:cs typeface="Verdana"/>
                <a:sym typeface="Verdana"/>
              </a:endParaRPr>
            </a:p>
          </p:txBody>
        </p:sp>
      </p:grpSp>
      <p:pic>
        <p:nvPicPr>
          <p:cNvPr id="412" name="Google Shape;412;p25"/>
          <p:cNvPicPr preferRelativeResize="0"/>
          <p:nvPr/>
        </p:nvPicPr>
        <p:blipFill rotWithShape="1">
          <a:blip r:embed="rId3">
            <a:alphaModFix/>
          </a:blip>
          <a:srcRect b="0" l="0" r="0" t="0"/>
          <a:stretch/>
        </p:blipFill>
        <p:spPr>
          <a:xfrm>
            <a:off x="425395" y="3447386"/>
            <a:ext cx="1455795" cy="1618722"/>
          </a:xfrm>
          <a:prstGeom prst="rect">
            <a:avLst/>
          </a:prstGeom>
          <a:noFill/>
          <a:ln>
            <a:noFill/>
          </a:ln>
          <a:effectLst>
            <a:outerShdw blurRad="292100" rotWithShape="0" algn="tl" dir="2700000" dist="139700">
              <a:srgbClr val="333333">
                <a:alpha val="64705"/>
              </a:srgbClr>
            </a:outerShdw>
          </a:effectLst>
        </p:spPr>
      </p:pic>
      <p:pic>
        <p:nvPicPr>
          <p:cNvPr id="413" name="Google Shape;413;p25"/>
          <p:cNvPicPr preferRelativeResize="0"/>
          <p:nvPr/>
        </p:nvPicPr>
        <p:blipFill rotWithShape="1">
          <a:blip r:embed="rId4">
            <a:alphaModFix/>
          </a:blip>
          <a:srcRect b="0" l="0" r="0" t="0"/>
          <a:stretch/>
        </p:blipFill>
        <p:spPr>
          <a:xfrm>
            <a:off x="406208" y="1781390"/>
            <a:ext cx="1804429" cy="1562313"/>
          </a:xfrm>
          <a:prstGeom prst="rect">
            <a:avLst/>
          </a:prstGeom>
          <a:noFill/>
          <a:ln>
            <a:noFill/>
          </a:ln>
          <a:effectLst>
            <a:outerShdw blurRad="292100" rotWithShape="0" algn="tl" dir="2700000" dist="139700">
              <a:srgbClr val="333333">
                <a:alpha val="64705"/>
              </a:srgbClr>
            </a:outerShdw>
          </a:effectLst>
        </p:spPr>
      </p:pic>
      <p:pic>
        <p:nvPicPr>
          <p:cNvPr id="414" name="Google Shape;414;p25"/>
          <p:cNvPicPr preferRelativeResize="0"/>
          <p:nvPr/>
        </p:nvPicPr>
        <p:blipFill rotWithShape="1">
          <a:blip r:embed="rId5">
            <a:alphaModFix/>
          </a:blip>
          <a:srcRect b="0" l="0" r="0" t="0"/>
          <a:stretch/>
        </p:blipFill>
        <p:spPr>
          <a:xfrm>
            <a:off x="2373928" y="1781390"/>
            <a:ext cx="1803619" cy="1540702"/>
          </a:xfrm>
          <a:prstGeom prst="rect">
            <a:avLst/>
          </a:prstGeom>
          <a:noFill/>
          <a:ln>
            <a:noFill/>
          </a:ln>
          <a:effectLst>
            <a:outerShdw blurRad="292100" rotWithShape="0" algn="tl" dir="2700000" dist="139700">
              <a:srgbClr val="333333">
                <a:alpha val="64705"/>
              </a:srgbClr>
            </a:outerShdw>
          </a:effectLst>
        </p:spPr>
      </p:pic>
      <p:pic>
        <p:nvPicPr>
          <p:cNvPr id="415" name="Google Shape;415;p25"/>
          <p:cNvPicPr preferRelativeResize="0"/>
          <p:nvPr/>
        </p:nvPicPr>
        <p:blipFill rotWithShape="1">
          <a:blip r:embed="rId6">
            <a:alphaModFix/>
          </a:blip>
          <a:srcRect b="0" l="0" r="0" t="0"/>
          <a:stretch/>
        </p:blipFill>
        <p:spPr>
          <a:xfrm>
            <a:off x="2040718" y="3447386"/>
            <a:ext cx="2166397" cy="1618722"/>
          </a:xfrm>
          <a:prstGeom prst="rect">
            <a:avLst/>
          </a:prstGeom>
          <a:noFill/>
          <a:ln>
            <a:noFill/>
          </a:ln>
          <a:effectLst>
            <a:outerShdw blurRad="292100" rotWithShape="0" algn="tl" dir="2700000" dist="139700">
              <a:srgbClr val="333333">
                <a:alpha val="64705"/>
              </a:srgbClr>
            </a:outerShdw>
          </a:effectLst>
        </p:spPr>
      </p:pic>
      <p:pic>
        <p:nvPicPr>
          <p:cNvPr id="416" name="Google Shape;416;p25"/>
          <p:cNvPicPr preferRelativeResize="0"/>
          <p:nvPr/>
        </p:nvPicPr>
        <p:blipFill rotWithShape="1">
          <a:blip r:embed="rId7">
            <a:alphaModFix/>
          </a:blip>
          <a:srcRect b="0" l="0" r="0" t="0"/>
          <a:stretch/>
        </p:blipFill>
        <p:spPr>
          <a:xfrm>
            <a:off x="8018639" y="2154613"/>
            <a:ext cx="2559991" cy="1686598"/>
          </a:xfrm>
          <a:prstGeom prst="rect">
            <a:avLst/>
          </a:prstGeom>
          <a:noFill/>
          <a:ln>
            <a:noFill/>
          </a:ln>
          <a:effectLst>
            <a:outerShdw blurRad="292100" rotWithShape="0" algn="tl" dir="2700000" dist="139700">
              <a:srgbClr val="333333">
                <a:alpha val="64705"/>
              </a:srgbClr>
            </a:outerShdw>
          </a:effectLst>
        </p:spPr>
      </p:pic>
      <p:pic>
        <p:nvPicPr>
          <p:cNvPr id="417" name="Google Shape;417;p25"/>
          <p:cNvPicPr preferRelativeResize="0"/>
          <p:nvPr/>
        </p:nvPicPr>
        <p:blipFill rotWithShape="1">
          <a:blip r:embed="rId8">
            <a:alphaModFix/>
          </a:blip>
          <a:srcRect b="0" l="0" r="0" t="0"/>
          <a:stretch/>
        </p:blipFill>
        <p:spPr>
          <a:xfrm>
            <a:off x="10783419" y="2126328"/>
            <a:ext cx="1279167" cy="1714883"/>
          </a:xfrm>
          <a:prstGeom prst="rect">
            <a:avLst/>
          </a:prstGeom>
          <a:noFill/>
          <a:ln>
            <a:noFill/>
          </a:ln>
          <a:effectLst>
            <a:outerShdw blurRad="292100" rotWithShape="0" algn="tl" dir="2700000" dist="139700">
              <a:srgbClr val="333333">
                <a:alpha val="64705"/>
              </a:srgbClr>
            </a:outerShdw>
          </a:effectLst>
        </p:spPr>
      </p:pic>
      <p:pic>
        <p:nvPicPr>
          <p:cNvPr id="418" name="Google Shape;418;p25"/>
          <p:cNvPicPr preferRelativeResize="0"/>
          <p:nvPr/>
        </p:nvPicPr>
        <p:blipFill rotWithShape="1">
          <a:blip r:embed="rId9">
            <a:alphaModFix/>
          </a:blip>
          <a:srcRect b="0" l="0" r="0" t="2623"/>
          <a:stretch/>
        </p:blipFill>
        <p:spPr>
          <a:xfrm>
            <a:off x="9436081" y="4037579"/>
            <a:ext cx="2687688" cy="1760392"/>
          </a:xfrm>
          <a:prstGeom prst="rect">
            <a:avLst/>
          </a:prstGeom>
          <a:noFill/>
          <a:ln>
            <a:noFill/>
          </a:ln>
          <a:effectLst>
            <a:outerShdw blurRad="292100" rotWithShape="0" algn="tl" dir="2700000" dist="139700">
              <a:srgbClr val="333333">
                <a:alpha val="64705"/>
              </a:srgbClr>
            </a:outerShdw>
          </a:effectLst>
        </p:spPr>
      </p:pic>
      <p:pic>
        <p:nvPicPr>
          <p:cNvPr id="419" name="Google Shape;419;p25"/>
          <p:cNvPicPr preferRelativeResize="0"/>
          <p:nvPr/>
        </p:nvPicPr>
        <p:blipFill rotWithShape="1">
          <a:blip r:embed="rId10">
            <a:alphaModFix/>
          </a:blip>
          <a:srcRect b="0" l="0" r="0" t="0"/>
          <a:stretch/>
        </p:blipFill>
        <p:spPr>
          <a:xfrm>
            <a:off x="8016048" y="4037579"/>
            <a:ext cx="1320294" cy="17603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graphicFrame>
        <p:nvGraphicFramePr>
          <p:cNvPr id="424" name="Google Shape;424;p26"/>
          <p:cNvGraphicFramePr/>
          <p:nvPr/>
        </p:nvGraphicFramePr>
        <p:xfrm>
          <a:off x="1097129" y="1621620"/>
          <a:ext cx="3000000" cy="3000000"/>
        </p:xfrm>
        <a:graphic>
          <a:graphicData uri="http://schemas.openxmlformats.org/drawingml/2006/table">
            <a:tbl>
              <a:tblPr bandRow="1" firstRow="1">
                <a:noFill/>
                <a:tableStyleId>{42AD6613-3247-43B1-B9D0-2B8576BE4490}</a:tableStyleId>
              </a:tblPr>
              <a:tblGrid>
                <a:gridCol w="4318050"/>
              </a:tblGrid>
              <a:tr h="279400">
                <a:tc>
                  <a:txBody>
                    <a:bodyPr/>
                    <a:lstStyle/>
                    <a:p>
                      <a:pPr indent="0" lvl="0" marL="0" marR="0" rtl="0" algn="ctr">
                        <a:lnSpc>
                          <a:spcPct val="100000"/>
                        </a:lnSpc>
                        <a:spcBef>
                          <a:spcPts val="0"/>
                        </a:spcBef>
                        <a:spcAft>
                          <a:spcPts val="0"/>
                        </a:spcAft>
                        <a:buNone/>
                      </a:pPr>
                      <a:r>
                        <a:rPr lang="tr-TR" sz="2200" u="none" cap="none" strike="noStrike">
                          <a:latin typeface="Montserrat"/>
                          <a:ea typeface="Montserrat"/>
                          <a:cs typeface="Montserrat"/>
                          <a:sym typeface="Montserrat"/>
                        </a:rPr>
                        <a:t>Lab İsmi</a:t>
                      </a:r>
                      <a:endParaRPr b="1" i="0" sz="2200" u="none" cap="none" strike="noStrike">
                        <a:solidFill>
                          <a:srgbClr val="FFFFFF"/>
                        </a:solidFill>
                        <a:latin typeface="Montserrat"/>
                        <a:ea typeface="Montserrat"/>
                        <a:cs typeface="Montserrat"/>
                        <a:sym typeface="Montserrat"/>
                      </a:endParaRPr>
                    </a:p>
                  </a:txBody>
                  <a:tcPr marT="4725" marB="0" marR="4725" marL="4725" anchor="ct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Meteorolojik Alet ve Gözlem Laboratuvarı</a:t>
                      </a:r>
                      <a:endParaRPr sz="1800" u="none" cap="none" strike="noStrike">
                        <a:solidFill>
                          <a:schemeClr val="lt1"/>
                        </a:solidFill>
                        <a:latin typeface="Montserrat"/>
                        <a:ea typeface="Montserrat"/>
                        <a:cs typeface="Montserrat"/>
                        <a:sym typeface="Montserrat"/>
                      </a:endParaRPr>
                    </a:p>
                  </a:txBody>
                  <a:tcPr marT="4725" marB="0" marR="4725" marL="4725" anchor="ctr">
                    <a:solidFill>
                      <a:srgbClr val="131B63"/>
                    </a:solidFill>
                  </a:tcP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Meteoroloji Modelleme ve Analiz Laboratuvarı</a:t>
                      </a:r>
                      <a:endParaRPr sz="1800" u="none" cap="none" strike="noStrike">
                        <a:solidFill>
                          <a:schemeClr val="lt1"/>
                        </a:solidFill>
                        <a:latin typeface="Montserrat"/>
                        <a:ea typeface="Montserrat"/>
                        <a:cs typeface="Montserrat"/>
                        <a:sym typeface="Montserrat"/>
                      </a:endParaRPr>
                    </a:p>
                  </a:txBody>
                  <a:tcPr marT="4725" marB="0" marR="4725" marL="4725" anchor="ctr">
                    <a:solidFill>
                      <a:srgbClr val="131B63"/>
                    </a:solidFill>
                  </a:tcP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Yukarı Atmosfer ve Uzay Havası Laboratuvarı</a:t>
                      </a:r>
                      <a:endParaRPr sz="1800" u="none" cap="none" strike="noStrike">
                        <a:solidFill>
                          <a:schemeClr val="lt1"/>
                        </a:solidFill>
                        <a:latin typeface="Montserrat"/>
                        <a:ea typeface="Montserrat"/>
                        <a:cs typeface="Montserrat"/>
                        <a:sym typeface="Montserrat"/>
                      </a:endParaRPr>
                    </a:p>
                  </a:txBody>
                  <a:tcPr marT="4725" marB="0" marR="4725" marL="4725" anchor="ctr">
                    <a:solidFill>
                      <a:srgbClr val="131B63"/>
                    </a:solidFill>
                  </a:tcPr>
                </a:tc>
              </a:tr>
            </a:tbl>
          </a:graphicData>
        </a:graphic>
      </p:graphicFrame>
      <p:graphicFrame>
        <p:nvGraphicFramePr>
          <p:cNvPr id="425" name="Google Shape;425;p26"/>
          <p:cNvGraphicFramePr/>
          <p:nvPr/>
        </p:nvGraphicFramePr>
        <p:xfrm>
          <a:off x="6776818" y="1621620"/>
          <a:ext cx="3000000" cy="3000000"/>
        </p:xfrm>
        <a:graphic>
          <a:graphicData uri="http://schemas.openxmlformats.org/drawingml/2006/table">
            <a:tbl>
              <a:tblPr bandRow="1" firstRow="1">
                <a:noFill/>
                <a:tableStyleId>{42AD6613-3247-43B1-B9D0-2B8576BE4490}</a:tableStyleId>
              </a:tblPr>
              <a:tblGrid>
                <a:gridCol w="4318050"/>
              </a:tblGrid>
              <a:tr h="33275">
                <a:tc>
                  <a:txBody>
                    <a:bodyPr/>
                    <a:lstStyle/>
                    <a:p>
                      <a:pPr indent="0" lvl="0" marL="0" marR="0" rtl="0" algn="ctr">
                        <a:lnSpc>
                          <a:spcPct val="100000"/>
                        </a:lnSpc>
                        <a:spcBef>
                          <a:spcPts val="0"/>
                        </a:spcBef>
                        <a:spcAft>
                          <a:spcPts val="0"/>
                        </a:spcAft>
                        <a:buNone/>
                      </a:pPr>
                      <a:r>
                        <a:rPr lang="tr-TR" sz="2200" u="none" cap="none" strike="noStrike">
                          <a:latin typeface="Montserrat"/>
                          <a:ea typeface="Montserrat"/>
                          <a:cs typeface="Montserrat"/>
                          <a:sym typeface="Montserrat"/>
                        </a:rPr>
                        <a:t>Lab İsmi</a:t>
                      </a:r>
                      <a:endParaRPr b="1" i="0" sz="2200" u="none" cap="none" strike="noStrike">
                        <a:solidFill>
                          <a:srgbClr val="FFFFFF"/>
                        </a:solidFill>
                        <a:latin typeface="Montserrat"/>
                        <a:ea typeface="Montserrat"/>
                        <a:cs typeface="Montserrat"/>
                        <a:sym typeface="Montserrat"/>
                      </a:endParaRPr>
                    </a:p>
                  </a:txBody>
                  <a:tcPr marT="4725" marB="0" marR="4725" marL="4725" anchor="ct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Meteoroloji Brifing Odası</a:t>
                      </a:r>
                      <a:endParaRPr/>
                    </a:p>
                  </a:txBody>
                  <a:tcPr marT="4725" marB="0" marR="4725" marL="4725" anchor="ctr">
                    <a:solidFill>
                      <a:srgbClr val="131B63"/>
                    </a:solidFill>
                  </a:tcP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Meteoroloji Gözlem Parkı</a:t>
                      </a:r>
                      <a:endParaRPr/>
                    </a:p>
                  </a:txBody>
                  <a:tcPr marT="4725" marB="0" marR="4725" marL="4725" anchor="ctr">
                    <a:solidFill>
                      <a:srgbClr val="131B63"/>
                    </a:solidFill>
                  </a:tcPr>
                </a:tc>
              </a:tr>
              <a:tr h="1128900">
                <a:tc>
                  <a:txBody>
                    <a:bodyPr/>
                    <a:lstStyle/>
                    <a:p>
                      <a:pPr indent="0" lvl="0" marL="0" marR="0" rtl="0" algn="ctr">
                        <a:lnSpc>
                          <a:spcPct val="100000"/>
                        </a:lnSpc>
                        <a:spcBef>
                          <a:spcPts val="0"/>
                        </a:spcBef>
                        <a:spcAft>
                          <a:spcPts val="0"/>
                        </a:spcAft>
                        <a:buNone/>
                      </a:pPr>
                      <a:r>
                        <a:rPr lang="tr-TR" sz="1800" u="none" cap="none" strike="noStrike">
                          <a:solidFill>
                            <a:schemeClr val="lt1"/>
                          </a:solidFill>
                          <a:latin typeface="Montserrat"/>
                          <a:ea typeface="Montserrat"/>
                          <a:cs typeface="Montserrat"/>
                          <a:sym typeface="Montserrat"/>
                        </a:rPr>
                        <a:t>Yenilenebilir Enerji ve İklim Sistemleri Laboratuvarı</a:t>
                      </a:r>
                      <a:endParaRPr sz="1800" u="none" cap="none" strike="noStrike">
                        <a:solidFill>
                          <a:schemeClr val="lt1"/>
                        </a:solidFill>
                        <a:latin typeface="Montserrat"/>
                        <a:ea typeface="Montserrat"/>
                        <a:cs typeface="Montserrat"/>
                        <a:sym typeface="Montserrat"/>
                      </a:endParaRPr>
                    </a:p>
                  </a:txBody>
                  <a:tcPr marT="4725" marB="0" marR="4725" marL="4725" anchor="ctr">
                    <a:solidFill>
                      <a:srgbClr val="131B63"/>
                    </a:solidFill>
                  </a:tcPr>
                </a:tc>
              </a:tr>
            </a:tbl>
          </a:graphicData>
        </a:graphic>
      </p:graphicFrame>
      <p:sp>
        <p:nvSpPr>
          <p:cNvPr id="426" name="Google Shape;426;p26"/>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İKLİM BİLİMİ VE METEOROLOJİ MÜHENDİSLİĞİ</a:t>
            </a:r>
            <a:br>
              <a:rPr b="1" i="0" lang="tr-TR" sz="2600" u="none" cap="none" strike="noStrike">
                <a:solidFill>
                  <a:srgbClr val="FFFFFF"/>
                </a:solidFill>
                <a:latin typeface="Calibri"/>
                <a:ea typeface="Calibri"/>
                <a:cs typeface="Calibri"/>
                <a:sym typeface="Calibri"/>
              </a:rPr>
            </a:br>
            <a:r>
              <a:rPr b="1" i="0" lang="tr-TR" sz="2600" u="none" cap="none" strike="noStrike">
                <a:solidFill>
                  <a:srgbClr val="FFFFFF"/>
                </a:solidFill>
                <a:latin typeface="Calibri"/>
                <a:ea typeface="Calibri"/>
                <a:cs typeface="Calibri"/>
                <a:sym typeface="Calibri"/>
              </a:rPr>
              <a:t>BÖLÜM LABORATUVARLARI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7"/>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İKLİM BİLİMİ VE METEOROLOJİ MÜHENDİSLİĞİ</a:t>
            </a:r>
            <a:br>
              <a:rPr b="1" i="0" lang="tr-TR" sz="2600" u="none" cap="none" strike="noStrike">
                <a:solidFill>
                  <a:srgbClr val="FFFFFF"/>
                </a:solidFill>
                <a:latin typeface="Calibri"/>
                <a:ea typeface="Calibri"/>
                <a:cs typeface="Calibri"/>
                <a:sym typeface="Calibri"/>
              </a:rPr>
            </a:br>
            <a:r>
              <a:rPr b="1" i="0" lang="tr-TR" sz="2600" u="none" cap="none" strike="noStrike">
                <a:solidFill>
                  <a:srgbClr val="FFFFFF"/>
                </a:solidFill>
                <a:latin typeface="Calibri"/>
                <a:ea typeface="Calibri"/>
                <a:cs typeface="Calibri"/>
                <a:sym typeface="Calibri"/>
              </a:rPr>
              <a:t>BÖLÜM LABORATUVARLARI</a:t>
            </a:r>
            <a:endParaRPr/>
          </a:p>
        </p:txBody>
      </p:sp>
      <p:sp>
        <p:nvSpPr>
          <p:cNvPr id="432" name="Google Shape;432;p27"/>
          <p:cNvSpPr txBox="1"/>
          <p:nvPr/>
        </p:nvSpPr>
        <p:spPr>
          <a:xfrm>
            <a:off x="239435" y="1338764"/>
            <a:ext cx="11952565" cy="498598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tr-TR" sz="1800">
                <a:solidFill>
                  <a:schemeClr val="dk1"/>
                </a:solidFill>
                <a:latin typeface="Arial"/>
                <a:ea typeface="Arial"/>
                <a:cs typeface="Arial"/>
                <a:sym typeface="Arial"/>
              </a:rPr>
              <a:t>Açık Hava Meteoroloji Gözlem Parkı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Burada gökyüzünü, rüzgarı, sıcaklığı ve diğer hava olaylarını doğrudan ölçen cihazlar bulunur. Öğrenciler, hava durumu nasıl ölçülür ve tahminler nasıl yapılır, bunları yerinde gözlemleyebilirler.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Meteoroloji Aletleri ve Gözlem Usulleri Laboratuvarı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Bu laboratuvarda farklı hava ölçüm cihazları tanıtılır ve nasıl kullanıldıkları gösterilir. Öğrenciler, yağmur miktarı nasıl ölçülür, rüzgar yönü nasıl belirlenir gibi temel bilgileri uygulamalı öğrenebilirler.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Atmosferik Modelleme ve Analiz Laboratuvarı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Havanın nasıl hareket ettiğini anlamak için bilgisayarlar kullanılır. Öğrenciler, gelecekteki hava durumunu nasıl tahmin ettiğimizi ve bilgisayar modellerinin bu işte nasıl rol aldığını öğrenirler.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Yukarı Atmosfer Fiziği Laboratuvarı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Bu alanda, yerden çok yukarıdaki hava katmanları incelenir. Balonlarla atmosferin üst katmanlarından veri toplanır ve güneş ışınlarının, rüzgarların bu yüksekliklerde nasıl davrandığı araştırılır.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Hava Analizi ve Brifing Laboratuvarı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Burada pilotlara uçuş öncesi verilen hava durumu bilgileri hazırlanır. Öğrenciler, bir uçağın güvenli uçabilmesi için havanın nasıl analiz edildiğini ve bu bilgilerin nasıl sunulduğunu keşfederler.</a:t>
            </a:r>
            <a:endParaRPr/>
          </a:p>
          <a:p>
            <a:pPr indent="0" lvl="0" marL="0" marR="0" rtl="0" algn="l">
              <a:spcBef>
                <a:spcPts val="0"/>
              </a:spcBef>
              <a:spcAft>
                <a:spcPts val="0"/>
              </a:spcAft>
              <a:buNone/>
            </a:pPr>
            <a:r>
              <a:rPr b="1" lang="tr-TR" sz="1800">
                <a:solidFill>
                  <a:schemeClr val="dk1"/>
                </a:solidFill>
                <a:latin typeface="Arial"/>
                <a:ea typeface="Arial"/>
                <a:cs typeface="Arial"/>
                <a:sym typeface="Arial"/>
              </a:rPr>
              <a:t>Enerji ve İklim Sistemleri Laboratuvarı</a:t>
            </a:r>
            <a:br>
              <a:rPr lang="tr-TR" sz="1800">
                <a:solidFill>
                  <a:schemeClr val="dk1"/>
                </a:solidFill>
                <a:latin typeface="Arial"/>
                <a:ea typeface="Arial"/>
                <a:cs typeface="Arial"/>
                <a:sym typeface="Arial"/>
              </a:rPr>
            </a:br>
            <a:r>
              <a:rPr lang="tr-TR" sz="1800">
                <a:solidFill>
                  <a:schemeClr val="dk1"/>
                </a:solidFill>
                <a:latin typeface="Arial"/>
                <a:ea typeface="Arial"/>
                <a:cs typeface="Arial"/>
                <a:sym typeface="Arial"/>
              </a:rPr>
              <a:t>Bu laboratuvarda güneş, rüzgar gibi doğal enerji kaynaklarının iklimle ilişkisi incelenir. Öğrenciler, temiz enerji kaynaklarının çevreyi nasıl etkilediğini ve iklim değişikliğiyle olan bağlantılarını öğrenebilirler.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8"/>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İKLİM BİLİMİ VE METEOROLOJİ MÜHENDİSLİĞİ</a:t>
            </a:r>
            <a:br>
              <a:rPr b="1" i="0" lang="tr-TR" sz="2600" u="none" cap="none" strike="noStrike">
                <a:solidFill>
                  <a:srgbClr val="FFFFFF"/>
                </a:solidFill>
                <a:latin typeface="Calibri"/>
                <a:ea typeface="Calibri"/>
                <a:cs typeface="Calibri"/>
                <a:sym typeface="Calibri"/>
              </a:rPr>
            </a:br>
            <a:r>
              <a:rPr b="1" i="0" lang="tr-TR" sz="2600" u="none" cap="none" strike="noStrike">
                <a:solidFill>
                  <a:srgbClr val="FFFFFF"/>
                </a:solidFill>
                <a:latin typeface="Calibri"/>
                <a:ea typeface="Calibri"/>
                <a:cs typeface="Calibri"/>
                <a:sym typeface="Calibri"/>
              </a:rPr>
              <a:t>BÖLÜM LABORATUVARLARI</a:t>
            </a:r>
            <a:endParaRPr/>
          </a:p>
        </p:txBody>
      </p:sp>
      <p:sp>
        <p:nvSpPr>
          <p:cNvPr id="438" name="Google Shape;438;p28"/>
          <p:cNvSpPr txBox="1"/>
          <p:nvPr/>
        </p:nvSpPr>
        <p:spPr>
          <a:xfrm>
            <a:off x="825605" y="4324486"/>
            <a:ext cx="2248766" cy="186692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Meteoroloji Modelleme ve Analiz Laboratuvarı</a:t>
            </a:r>
            <a:endParaRPr b="1" sz="933">
              <a:solidFill>
                <a:srgbClr val="000000"/>
              </a:solidFill>
              <a:latin typeface="Arial"/>
              <a:ea typeface="Arial"/>
              <a:cs typeface="Arial"/>
              <a:sym typeface="Arial"/>
            </a:endParaRPr>
          </a:p>
        </p:txBody>
      </p:sp>
      <p:sp>
        <p:nvSpPr>
          <p:cNvPr id="439" name="Google Shape;439;p28"/>
          <p:cNvSpPr txBox="1"/>
          <p:nvPr/>
        </p:nvSpPr>
        <p:spPr>
          <a:xfrm>
            <a:off x="4707822" y="4324485"/>
            <a:ext cx="2776356" cy="186692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Sinoptik Meteoroloji Laboratuvarı ve Brifing Odası</a:t>
            </a:r>
            <a:endParaRPr b="1" sz="933">
              <a:solidFill>
                <a:srgbClr val="000000"/>
              </a:solidFill>
              <a:latin typeface="Arial"/>
              <a:ea typeface="Arial"/>
              <a:cs typeface="Arial"/>
              <a:sym typeface="Arial"/>
            </a:endParaRPr>
          </a:p>
        </p:txBody>
      </p:sp>
      <p:sp>
        <p:nvSpPr>
          <p:cNvPr id="440" name="Google Shape;440;p28"/>
          <p:cNvSpPr txBox="1"/>
          <p:nvPr/>
        </p:nvSpPr>
        <p:spPr>
          <a:xfrm>
            <a:off x="8947714" y="4469942"/>
            <a:ext cx="2540786" cy="140019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Yukarı Atmosfer ve Uzay Havası Laboratuvarı</a:t>
            </a:r>
            <a:endParaRPr b="1" sz="933">
              <a:solidFill>
                <a:srgbClr val="000000"/>
              </a:solidFill>
              <a:latin typeface="Arial"/>
              <a:ea typeface="Arial"/>
              <a:cs typeface="Arial"/>
              <a:sym typeface="Arial"/>
            </a:endParaRPr>
          </a:p>
        </p:txBody>
      </p:sp>
      <p:pic>
        <p:nvPicPr>
          <p:cNvPr id="441" name="Google Shape;441;p28"/>
          <p:cNvPicPr preferRelativeResize="0"/>
          <p:nvPr/>
        </p:nvPicPr>
        <p:blipFill rotWithShape="1">
          <a:blip r:embed="rId3">
            <a:alphaModFix/>
          </a:blip>
          <a:srcRect b="-1" l="0" r="0" t="716"/>
          <a:stretch/>
        </p:blipFill>
        <p:spPr>
          <a:xfrm>
            <a:off x="529506" y="1723530"/>
            <a:ext cx="3093853" cy="2328575"/>
          </a:xfrm>
          <a:prstGeom prst="rect">
            <a:avLst/>
          </a:prstGeom>
          <a:noFill/>
          <a:ln>
            <a:noFill/>
          </a:ln>
          <a:effectLst>
            <a:outerShdw blurRad="292100" rotWithShape="0" algn="tl" dir="2700000" dist="139700">
              <a:srgbClr val="333333">
                <a:alpha val="64705"/>
              </a:srgbClr>
            </a:outerShdw>
          </a:effectLst>
        </p:spPr>
      </p:pic>
      <p:pic>
        <p:nvPicPr>
          <p:cNvPr id="442" name="Google Shape;442;p28"/>
          <p:cNvPicPr preferRelativeResize="0"/>
          <p:nvPr/>
        </p:nvPicPr>
        <p:blipFill rotWithShape="1">
          <a:blip r:embed="rId4">
            <a:alphaModFix/>
          </a:blip>
          <a:srcRect b="0" l="0" r="0" t="2623"/>
          <a:stretch/>
        </p:blipFill>
        <p:spPr>
          <a:xfrm>
            <a:off x="8478227" y="1817390"/>
            <a:ext cx="3479760" cy="2217605"/>
          </a:xfrm>
          <a:prstGeom prst="rect">
            <a:avLst/>
          </a:prstGeom>
          <a:noFill/>
          <a:ln>
            <a:noFill/>
          </a:ln>
          <a:effectLst>
            <a:outerShdw blurRad="292100" rotWithShape="0" algn="tl" dir="2700000" dist="139700">
              <a:srgbClr val="333333">
                <a:alpha val="64705"/>
              </a:srgbClr>
            </a:outerShdw>
          </a:effectLst>
        </p:spPr>
      </p:pic>
      <p:pic>
        <p:nvPicPr>
          <p:cNvPr id="443" name="Google Shape;443;p28"/>
          <p:cNvPicPr preferRelativeResize="0"/>
          <p:nvPr/>
        </p:nvPicPr>
        <p:blipFill rotWithShape="1">
          <a:blip r:embed="rId5">
            <a:alphaModFix/>
          </a:blip>
          <a:srcRect b="0" l="0" r="0" t="0"/>
          <a:stretch/>
        </p:blipFill>
        <p:spPr>
          <a:xfrm>
            <a:off x="4356120" y="1797414"/>
            <a:ext cx="3317668" cy="23285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600">
                <a:solidFill>
                  <a:schemeClr val="lt1"/>
                </a:solidFill>
                <a:latin typeface="Calibri"/>
                <a:ea typeface="Calibri"/>
                <a:cs typeface="Calibri"/>
                <a:sym typeface="Calibri"/>
              </a:rPr>
              <a:t>İTÜ KAMPÜSLERİ</a:t>
            </a:r>
            <a:endParaRPr b="1" sz="2600">
              <a:solidFill>
                <a:schemeClr val="lt1"/>
              </a:solidFill>
              <a:latin typeface="Calibri"/>
              <a:ea typeface="Calibri"/>
              <a:cs typeface="Calibri"/>
              <a:sym typeface="Calibri"/>
            </a:endParaRPr>
          </a:p>
        </p:txBody>
      </p:sp>
      <p:grpSp>
        <p:nvGrpSpPr>
          <p:cNvPr id="164" name="Google Shape;164;p3"/>
          <p:cNvGrpSpPr/>
          <p:nvPr/>
        </p:nvGrpSpPr>
        <p:grpSpPr>
          <a:xfrm>
            <a:off x="479375" y="1241325"/>
            <a:ext cx="11037964" cy="5500043"/>
            <a:chOff x="-1116855" y="1241325"/>
            <a:chExt cx="11037964" cy="5500043"/>
          </a:xfrm>
        </p:grpSpPr>
        <p:pic>
          <p:nvPicPr>
            <p:cNvPr descr="taskisla1.jpg" id="165" name="Google Shape;165;p3"/>
            <p:cNvPicPr preferRelativeResize="0"/>
            <p:nvPr/>
          </p:nvPicPr>
          <p:blipFill rotWithShape="1">
            <a:blip r:embed="rId3">
              <a:alphaModFix/>
            </a:blip>
            <a:srcRect b="0" l="0" r="0" t="0"/>
            <a:stretch/>
          </p:blipFill>
          <p:spPr>
            <a:xfrm>
              <a:off x="3275634" y="1241325"/>
              <a:ext cx="2639778" cy="1935713"/>
            </a:xfrm>
            <a:prstGeom prst="rect">
              <a:avLst/>
            </a:prstGeom>
            <a:noFill/>
            <a:ln>
              <a:noFill/>
            </a:ln>
          </p:spPr>
        </p:pic>
        <p:sp>
          <p:nvSpPr>
            <p:cNvPr id="166" name="Google Shape;166;p3"/>
            <p:cNvSpPr txBox="1"/>
            <p:nvPr/>
          </p:nvSpPr>
          <p:spPr>
            <a:xfrm>
              <a:off x="-1116854" y="3177039"/>
              <a:ext cx="3360801" cy="213954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Ayazağa Ana Kampüs (8 Fakülte)</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İnşaat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Elektrik - Elektronik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Maden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Kimyasal Metalurji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Bilgisayar ve Bilişim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Fen Edebiyat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Gemi İnşaatı ve Deniz Bilimleri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Havacılık ve Uzay Bilimleri Fakültesi</a:t>
              </a:r>
              <a:endParaRPr/>
            </a:p>
          </p:txBody>
        </p:sp>
        <p:sp>
          <p:nvSpPr>
            <p:cNvPr id="167" name="Google Shape;167;p3"/>
            <p:cNvSpPr txBox="1"/>
            <p:nvPr/>
          </p:nvSpPr>
          <p:spPr>
            <a:xfrm>
              <a:off x="7191978" y="5813294"/>
              <a:ext cx="2604788" cy="56803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Tuzla Kampüs</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Denizcilik Fakültesi</a:t>
              </a:r>
              <a:endParaRPr/>
            </a:p>
          </p:txBody>
        </p:sp>
        <p:sp>
          <p:nvSpPr>
            <p:cNvPr id="168" name="Google Shape;168;p3"/>
            <p:cNvSpPr txBox="1"/>
            <p:nvPr/>
          </p:nvSpPr>
          <p:spPr>
            <a:xfrm>
              <a:off x="7040786" y="3161540"/>
              <a:ext cx="2880323" cy="67269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Gümüşsuyu Kampüs</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Makine Mühendisliği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Tekstil Teknolojileri ve Tasarımı Fakültesi</a:t>
              </a:r>
              <a:endParaRPr/>
            </a:p>
          </p:txBody>
        </p:sp>
        <p:sp>
          <p:nvSpPr>
            <p:cNvPr id="169" name="Google Shape;169;p3"/>
            <p:cNvSpPr txBox="1"/>
            <p:nvPr/>
          </p:nvSpPr>
          <p:spPr>
            <a:xfrm>
              <a:off x="3152803" y="3161540"/>
              <a:ext cx="3130317" cy="67269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Taşkışla Kampüs</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Mimarlık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Sosyal Bilimler Enstitüsü</a:t>
              </a:r>
              <a:endParaRPr/>
            </a:p>
          </p:txBody>
        </p:sp>
        <p:sp>
          <p:nvSpPr>
            <p:cNvPr id="170" name="Google Shape;170;p3"/>
            <p:cNvSpPr txBox="1"/>
            <p:nvPr/>
          </p:nvSpPr>
          <p:spPr>
            <a:xfrm>
              <a:off x="3290093" y="5813293"/>
              <a:ext cx="2610859" cy="92807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Maçka Kampüs</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İşletme Fakültesi</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Yabancı Diller Yüksekokulu</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262626"/>
                  </a:solidFill>
                  <a:latin typeface="Calibri"/>
                  <a:ea typeface="Calibri"/>
                  <a:cs typeface="Calibri"/>
                  <a:sym typeface="Calibri"/>
                </a:rPr>
                <a:t>Konservatuvar</a:t>
              </a:r>
              <a:endParaRPr/>
            </a:p>
          </p:txBody>
        </p:sp>
        <p:pic>
          <p:nvPicPr>
            <p:cNvPr descr="KAMPUS 2.jpg" id="171" name="Google Shape;171;p3"/>
            <p:cNvPicPr preferRelativeResize="0"/>
            <p:nvPr/>
          </p:nvPicPr>
          <p:blipFill rotWithShape="1">
            <a:blip r:embed="rId4">
              <a:alphaModFix/>
            </a:blip>
            <a:srcRect b="0" l="0" r="0" t="0"/>
            <a:stretch/>
          </p:blipFill>
          <p:spPr>
            <a:xfrm>
              <a:off x="-1116853" y="1241662"/>
              <a:ext cx="3312368" cy="1935376"/>
            </a:xfrm>
            <a:prstGeom prst="rect">
              <a:avLst/>
            </a:prstGeom>
            <a:noFill/>
            <a:ln>
              <a:noFill/>
            </a:ln>
          </p:spPr>
        </p:pic>
        <p:pic>
          <p:nvPicPr>
            <p:cNvPr descr="macka.jpg" id="172" name="Google Shape;172;p3"/>
            <p:cNvPicPr preferRelativeResize="0"/>
            <p:nvPr/>
          </p:nvPicPr>
          <p:blipFill rotWithShape="1">
            <a:blip r:embed="rId5">
              <a:alphaModFix/>
            </a:blip>
            <a:srcRect b="0" l="0" r="0" t="0"/>
            <a:stretch/>
          </p:blipFill>
          <p:spPr>
            <a:xfrm>
              <a:off x="3290093" y="3967159"/>
              <a:ext cx="2610859" cy="1846135"/>
            </a:xfrm>
            <a:prstGeom prst="rect">
              <a:avLst/>
            </a:prstGeom>
            <a:noFill/>
            <a:ln>
              <a:noFill/>
            </a:ln>
          </p:spPr>
        </p:pic>
        <p:pic>
          <p:nvPicPr>
            <p:cNvPr descr="IMG_5795.JPG" id="173" name="Google Shape;173;p3"/>
            <p:cNvPicPr preferRelativeResize="0"/>
            <p:nvPr/>
          </p:nvPicPr>
          <p:blipFill rotWithShape="1">
            <a:blip r:embed="rId6">
              <a:alphaModFix/>
            </a:blip>
            <a:srcRect b="0" l="0" r="0" t="0"/>
            <a:stretch/>
          </p:blipFill>
          <p:spPr>
            <a:xfrm>
              <a:off x="7040786" y="1241325"/>
              <a:ext cx="2880323" cy="1920215"/>
            </a:xfrm>
            <a:prstGeom prst="rect">
              <a:avLst/>
            </a:prstGeom>
            <a:noFill/>
            <a:ln>
              <a:noFill/>
            </a:ln>
          </p:spPr>
        </p:pic>
        <p:pic>
          <p:nvPicPr>
            <p:cNvPr descr="mendirek.JPG" id="174" name="Google Shape;174;p3"/>
            <p:cNvPicPr preferRelativeResize="0"/>
            <p:nvPr/>
          </p:nvPicPr>
          <p:blipFill rotWithShape="1">
            <a:blip r:embed="rId7">
              <a:alphaModFix/>
            </a:blip>
            <a:srcRect b="0" l="0" r="0" t="0"/>
            <a:stretch/>
          </p:blipFill>
          <p:spPr>
            <a:xfrm>
              <a:off x="7191977" y="3965218"/>
              <a:ext cx="2604788" cy="1840046"/>
            </a:xfrm>
            <a:prstGeom prst="rect">
              <a:avLst/>
            </a:prstGeom>
            <a:noFill/>
            <a:ln>
              <a:noFill/>
            </a:ln>
          </p:spPr>
        </p:pic>
        <p:sp>
          <p:nvSpPr>
            <p:cNvPr id="175" name="Google Shape;175;p3"/>
            <p:cNvSpPr txBox="1"/>
            <p:nvPr/>
          </p:nvSpPr>
          <p:spPr>
            <a:xfrm>
              <a:off x="-1116855" y="5097253"/>
              <a:ext cx="4358515" cy="1556792"/>
            </a:xfrm>
            <a:prstGeom prst="rect">
              <a:avLst/>
            </a:prstGeom>
            <a:solidFill>
              <a:schemeClr val="lt1"/>
            </a:solidFill>
            <a:ln>
              <a:noFill/>
            </a:ln>
          </p:spPr>
          <p:txBody>
            <a:bodyPr anchorCtr="0" anchor="t" bIns="45700" lIns="91425" spcFirstLastPara="1" rIns="91425" wrap="square" tIns="45700">
              <a:noAutofit/>
            </a:bodyPr>
            <a:lstStyle/>
            <a:p>
              <a:pPr indent="0" lvl="2" marL="0" marR="0" rtl="0" algn="l">
                <a:lnSpc>
                  <a:spcPct val="120000"/>
                </a:lnSpc>
                <a:spcBef>
                  <a:spcPts val="0"/>
                </a:spcBef>
                <a:spcAft>
                  <a:spcPts val="0"/>
                </a:spcAft>
                <a:buClr>
                  <a:srgbClr val="000000"/>
                </a:buClr>
                <a:buSzPts val="1400"/>
                <a:buFont typeface="Arial"/>
                <a:buNone/>
              </a:pPr>
              <a:r>
                <a:rPr b="1" i="0" lang="tr-TR" sz="1400" u="none" cap="none" strike="noStrike">
                  <a:solidFill>
                    <a:srgbClr val="B4975A"/>
                  </a:solidFill>
                  <a:latin typeface="Calibri"/>
                  <a:ea typeface="Calibri"/>
                  <a:cs typeface="Calibri"/>
                  <a:sym typeface="Calibri"/>
                </a:rPr>
                <a:t>Enstitüler</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Enerji Enstitüsü</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Fen Bilimleri ve Teknoloji Enstitüsü</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Sosyal Bilimler Enstitüsü</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Bilişim Enstitüsü</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Avrasya Yer Bilimleri Enstitüsü</a:t>
              </a:r>
              <a:endParaRPr/>
            </a:p>
            <a:p>
              <a:pPr indent="-285750" lvl="2" marL="285750" marR="0" rtl="0" algn="l">
                <a:lnSpc>
                  <a:spcPct val="120000"/>
                </a:lnSpc>
                <a:spcBef>
                  <a:spcPts val="0"/>
                </a:spcBef>
                <a:spcAft>
                  <a:spcPts val="0"/>
                </a:spcAft>
                <a:buClr>
                  <a:srgbClr val="00447C"/>
                </a:buClr>
                <a:buSzPts val="1100"/>
                <a:buFont typeface="Times"/>
                <a:buChar char="■"/>
              </a:pPr>
              <a:r>
                <a:rPr b="0" i="0" lang="tr-TR" sz="1100" u="none" cap="none" strike="noStrike">
                  <a:solidFill>
                    <a:srgbClr val="000000"/>
                  </a:solidFill>
                  <a:latin typeface="Calibri"/>
                  <a:ea typeface="Calibri"/>
                  <a:cs typeface="Calibri"/>
                  <a:sym typeface="Calibri"/>
                </a:rPr>
                <a:t>Deprem Mühendisliği ve Afet Yönetimi Enstitüsü </a:t>
              </a:r>
              <a:r>
                <a:rPr b="0" i="0" lang="tr-TR" sz="1400" u="none" cap="none" strike="noStrike">
                  <a:solidFill>
                    <a:srgbClr val="000000"/>
                  </a:solidFill>
                  <a:latin typeface="Times"/>
                  <a:ea typeface="Times"/>
                  <a:cs typeface="Times"/>
                  <a:sym typeface="Time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9"/>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İKLİM BİLİMİ VE METEOROLOJİ MÜHENDİSLİĞİ</a:t>
            </a:r>
            <a:br>
              <a:rPr b="1" i="0" lang="tr-TR" sz="2600" u="none" cap="none" strike="noStrike">
                <a:solidFill>
                  <a:srgbClr val="FFFFFF"/>
                </a:solidFill>
                <a:latin typeface="Calibri"/>
                <a:ea typeface="Calibri"/>
                <a:cs typeface="Calibri"/>
                <a:sym typeface="Calibri"/>
              </a:rPr>
            </a:br>
            <a:r>
              <a:rPr b="1" i="0" lang="tr-TR" sz="2600" u="none" cap="none" strike="noStrike">
                <a:solidFill>
                  <a:srgbClr val="FFFFFF"/>
                </a:solidFill>
                <a:latin typeface="Calibri"/>
                <a:ea typeface="Calibri"/>
                <a:cs typeface="Calibri"/>
                <a:sym typeface="Calibri"/>
              </a:rPr>
              <a:t>BÖLÜM LABORATUVARLARI</a:t>
            </a:r>
            <a:endParaRPr/>
          </a:p>
        </p:txBody>
      </p:sp>
      <p:sp>
        <p:nvSpPr>
          <p:cNvPr id="449" name="Google Shape;449;p29"/>
          <p:cNvSpPr txBox="1"/>
          <p:nvPr/>
        </p:nvSpPr>
        <p:spPr>
          <a:xfrm>
            <a:off x="-70807" y="4669793"/>
            <a:ext cx="3790681" cy="93346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Meteoroloji Gözlem Parkı</a:t>
            </a:r>
            <a:endParaRPr b="1" sz="933">
              <a:solidFill>
                <a:srgbClr val="000000"/>
              </a:solidFill>
              <a:latin typeface="Arial"/>
              <a:ea typeface="Arial"/>
              <a:cs typeface="Arial"/>
              <a:sym typeface="Arial"/>
            </a:endParaRPr>
          </a:p>
        </p:txBody>
      </p:sp>
      <p:pic>
        <p:nvPicPr>
          <p:cNvPr id="450" name="Google Shape;450;p29"/>
          <p:cNvPicPr preferRelativeResize="0"/>
          <p:nvPr/>
        </p:nvPicPr>
        <p:blipFill rotWithShape="1">
          <a:blip r:embed="rId3">
            <a:alphaModFix/>
          </a:blip>
          <a:srcRect b="0" l="0" r="0" t="0"/>
          <a:stretch/>
        </p:blipFill>
        <p:spPr>
          <a:xfrm>
            <a:off x="8546702" y="1745058"/>
            <a:ext cx="3343073" cy="2549023"/>
          </a:xfrm>
          <a:prstGeom prst="rect">
            <a:avLst/>
          </a:prstGeom>
          <a:noFill/>
          <a:ln>
            <a:noFill/>
          </a:ln>
        </p:spPr>
      </p:pic>
      <p:sp>
        <p:nvSpPr>
          <p:cNvPr id="451" name="Google Shape;451;p29"/>
          <p:cNvSpPr txBox="1"/>
          <p:nvPr/>
        </p:nvSpPr>
        <p:spPr>
          <a:xfrm>
            <a:off x="3945748" y="4669792"/>
            <a:ext cx="4186061" cy="93346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Meteorolojik Alet, Gözlem ve Usul Laboratuvarı</a:t>
            </a:r>
            <a:endParaRPr b="1" sz="933">
              <a:solidFill>
                <a:srgbClr val="000000"/>
              </a:solidFill>
              <a:latin typeface="Arial"/>
              <a:ea typeface="Arial"/>
              <a:cs typeface="Arial"/>
              <a:sym typeface="Arial"/>
            </a:endParaRPr>
          </a:p>
        </p:txBody>
      </p:sp>
      <p:sp>
        <p:nvSpPr>
          <p:cNvPr id="452" name="Google Shape;452;p29"/>
          <p:cNvSpPr txBox="1"/>
          <p:nvPr/>
        </p:nvSpPr>
        <p:spPr>
          <a:xfrm>
            <a:off x="8472128" y="4598270"/>
            <a:ext cx="3521396" cy="140019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lang="tr-TR" sz="2333">
                <a:solidFill>
                  <a:srgbClr val="000000"/>
                </a:solidFill>
                <a:latin typeface="Montserrat"/>
                <a:ea typeface="Montserrat"/>
                <a:cs typeface="Montserrat"/>
                <a:sym typeface="Montserrat"/>
              </a:rPr>
              <a:t>Sürdürülebilir Enerji ve İklim Sistemleri Laboratuvarı</a:t>
            </a:r>
            <a:endParaRPr b="1" sz="933">
              <a:solidFill>
                <a:srgbClr val="000000"/>
              </a:solidFill>
              <a:latin typeface="Arial"/>
              <a:ea typeface="Arial"/>
              <a:cs typeface="Arial"/>
              <a:sym typeface="Arial"/>
            </a:endParaRPr>
          </a:p>
        </p:txBody>
      </p:sp>
      <p:pic>
        <p:nvPicPr>
          <p:cNvPr id="453" name="Google Shape;453;p29"/>
          <p:cNvPicPr preferRelativeResize="0"/>
          <p:nvPr/>
        </p:nvPicPr>
        <p:blipFill rotWithShape="1">
          <a:blip r:embed="rId4">
            <a:alphaModFix/>
          </a:blip>
          <a:srcRect b="0" l="0" r="0" t="0"/>
          <a:stretch/>
        </p:blipFill>
        <p:spPr>
          <a:xfrm>
            <a:off x="302225" y="1716570"/>
            <a:ext cx="3228631" cy="2637177"/>
          </a:xfrm>
          <a:prstGeom prst="rect">
            <a:avLst/>
          </a:prstGeom>
          <a:noFill/>
          <a:ln>
            <a:noFill/>
          </a:ln>
          <a:effectLst>
            <a:outerShdw blurRad="292100" rotWithShape="0" algn="tl" dir="2700000" dist="139700">
              <a:srgbClr val="333333">
                <a:alpha val="64705"/>
              </a:srgbClr>
            </a:outerShdw>
          </a:effectLst>
        </p:spPr>
      </p:pic>
      <p:pic>
        <p:nvPicPr>
          <p:cNvPr id="454" name="Google Shape;454;p29"/>
          <p:cNvPicPr preferRelativeResize="0"/>
          <p:nvPr/>
        </p:nvPicPr>
        <p:blipFill rotWithShape="1">
          <a:blip r:embed="rId5">
            <a:alphaModFix/>
          </a:blip>
          <a:srcRect b="0" l="0" r="0" t="0"/>
          <a:stretch/>
        </p:blipFill>
        <p:spPr>
          <a:xfrm>
            <a:off x="4382051" y="1716570"/>
            <a:ext cx="3313456" cy="254902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0"/>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İŞ İMKANLARI NELERDİR? </a:t>
            </a:r>
            <a:endParaRPr b="0" i="0" sz="2600" u="none" cap="none" strike="noStrike">
              <a:solidFill>
                <a:srgbClr val="FFFFFF"/>
              </a:solidFill>
              <a:latin typeface="Calibri"/>
              <a:ea typeface="Calibri"/>
              <a:cs typeface="Calibri"/>
              <a:sym typeface="Calibri"/>
            </a:endParaRPr>
          </a:p>
        </p:txBody>
      </p:sp>
      <p:sp>
        <p:nvSpPr>
          <p:cNvPr id="460" name="Google Shape;460;p30"/>
          <p:cNvSpPr txBox="1"/>
          <p:nvPr/>
        </p:nvSpPr>
        <p:spPr>
          <a:xfrm>
            <a:off x="367516" y="1459944"/>
            <a:ext cx="7016985"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tr-TR" sz="2000">
                <a:solidFill>
                  <a:srgbClr val="000000"/>
                </a:solidFill>
                <a:latin typeface="Verdana"/>
                <a:ea typeface="Verdana"/>
                <a:cs typeface="Verdana"/>
                <a:sym typeface="Verdana"/>
              </a:rPr>
              <a:t>Meteoroloji Mühendisliği Bölümü’nün bilinen tüm mesleklerle ilişkili olması, bölüm mezunlarımızın iş bulma sıkıntısı yaşamamasını sağlamaktadır.  </a:t>
            </a:r>
            <a:endParaRPr/>
          </a:p>
          <a:p>
            <a:pPr indent="0" lvl="0" marL="0" marR="0" rtl="0" algn="just">
              <a:spcBef>
                <a:spcPts val="0"/>
              </a:spcBef>
              <a:spcAft>
                <a:spcPts val="0"/>
              </a:spcAft>
              <a:buNone/>
            </a:pPr>
            <a:r>
              <a:t/>
            </a:r>
            <a:endParaRPr sz="2000">
              <a:solidFill>
                <a:srgbClr val="000000"/>
              </a:solidFill>
              <a:latin typeface="Verdana"/>
              <a:ea typeface="Verdana"/>
              <a:cs typeface="Verdana"/>
              <a:sym typeface="Verdana"/>
            </a:endParaRPr>
          </a:p>
          <a:p>
            <a:pPr indent="0" lvl="0" marL="0" marR="0" rtl="0" algn="just">
              <a:spcBef>
                <a:spcPts val="0"/>
              </a:spcBef>
              <a:spcAft>
                <a:spcPts val="0"/>
              </a:spcAft>
              <a:buNone/>
            </a:pPr>
            <a:r>
              <a:rPr lang="tr-TR" sz="2000">
                <a:solidFill>
                  <a:srgbClr val="000000"/>
                </a:solidFill>
                <a:latin typeface="Verdana"/>
                <a:ea typeface="Verdana"/>
                <a:cs typeface="Verdana"/>
                <a:sym typeface="Verdana"/>
              </a:rPr>
              <a:t>Meteoroloji Mühendisliği Bölümü mezunlarımız Meteoroloji Genel Müdürlüğü, THY, Devlet Su İşleri, ilgili Bakanlıklar, AFAD vb. gibi kuruluşların yanısıra, pilotaj eğitimlerinde “pilot adayı” olarak ya da çok çeşitli alanlarda faaliyet gösteren tüm özel firmalarda  ve şirketlerde görev alabilmektedirler. </a:t>
            </a:r>
            <a:endParaRPr/>
          </a:p>
          <a:p>
            <a:pPr indent="0" lvl="0" marL="0" marR="0" rtl="0" algn="just">
              <a:spcBef>
                <a:spcPts val="0"/>
              </a:spcBef>
              <a:spcAft>
                <a:spcPts val="0"/>
              </a:spcAft>
              <a:buNone/>
            </a:pPr>
            <a:r>
              <a:t/>
            </a:r>
            <a:endParaRPr sz="2000">
              <a:solidFill>
                <a:srgbClr val="000000"/>
              </a:solidFill>
              <a:latin typeface="Verdana"/>
              <a:ea typeface="Verdana"/>
              <a:cs typeface="Verdana"/>
              <a:sym typeface="Verdana"/>
            </a:endParaRPr>
          </a:p>
        </p:txBody>
      </p:sp>
      <p:pic>
        <p:nvPicPr>
          <p:cNvPr descr="Image result for thy logo" id="461" name="Google Shape;461;p30"/>
          <p:cNvPicPr preferRelativeResize="0"/>
          <p:nvPr/>
        </p:nvPicPr>
        <p:blipFill rotWithShape="1">
          <a:blip r:embed="rId3">
            <a:alphaModFix/>
          </a:blip>
          <a:srcRect b="0" l="20473" r="22127" t="0"/>
          <a:stretch/>
        </p:blipFill>
        <p:spPr>
          <a:xfrm>
            <a:off x="9560558" y="2639792"/>
            <a:ext cx="1710720" cy="1276268"/>
          </a:xfrm>
          <a:prstGeom prst="rect">
            <a:avLst/>
          </a:prstGeom>
          <a:noFill/>
          <a:ln>
            <a:noFill/>
          </a:ln>
        </p:spPr>
      </p:pic>
      <p:pic>
        <p:nvPicPr>
          <p:cNvPr descr="Ä°lgili resim" id="462" name="Google Shape;462;p30"/>
          <p:cNvPicPr preferRelativeResize="0"/>
          <p:nvPr/>
        </p:nvPicPr>
        <p:blipFill rotWithShape="1">
          <a:blip r:embed="rId4">
            <a:alphaModFix/>
          </a:blip>
          <a:srcRect b="0" l="0" r="0" t="0"/>
          <a:stretch/>
        </p:blipFill>
        <p:spPr>
          <a:xfrm>
            <a:off x="9560558" y="1606461"/>
            <a:ext cx="2376264" cy="584116"/>
          </a:xfrm>
          <a:prstGeom prst="rect">
            <a:avLst/>
          </a:prstGeom>
          <a:noFill/>
          <a:ln>
            <a:noFill/>
          </a:ln>
        </p:spPr>
      </p:pic>
      <p:pic>
        <p:nvPicPr>
          <p:cNvPr id="463" name="Google Shape;463;p30"/>
          <p:cNvPicPr preferRelativeResize="0"/>
          <p:nvPr/>
        </p:nvPicPr>
        <p:blipFill rotWithShape="1">
          <a:blip r:embed="rId5">
            <a:alphaModFix/>
          </a:blip>
          <a:srcRect b="0" l="0" r="0" t="0"/>
          <a:stretch/>
        </p:blipFill>
        <p:spPr>
          <a:xfrm>
            <a:off x="6052852" y="4950600"/>
            <a:ext cx="2961905" cy="952381"/>
          </a:xfrm>
          <a:prstGeom prst="rect">
            <a:avLst/>
          </a:prstGeom>
          <a:noFill/>
          <a:ln>
            <a:noFill/>
          </a:ln>
        </p:spPr>
      </p:pic>
      <p:pic>
        <p:nvPicPr>
          <p:cNvPr id="464" name="Google Shape;464;p30"/>
          <p:cNvPicPr preferRelativeResize="0"/>
          <p:nvPr/>
        </p:nvPicPr>
        <p:blipFill rotWithShape="1">
          <a:blip r:embed="rId6">
            <a:alphaModFix/>
          </a:blip>
          <a:srcRect b="24555" l="16958" r="65157" t="0"/>
          <a:stretch/>
        </p:blipFill>
        <p:spPr>
          <a:xfrm>
            <a:off x="124164" y="4775830"/>
            <a:ext cx="2176058" cy="1267248"/>
          </a:xfrm>
          <a:prstGeom prst="rect">
            <a:avLst/>
          </a:prstGeom>
          <a:noFill/>
          <a:ln>
            <a:noFill/>
          </a:ln>
        </p:spPr>
      </p:pic>
      <p:pic>
        <p:nvPicPr>
          <p:cNvPr id="465" name="Google Shape;465;p30"/>
          <p:cNvPicPr preferRelativeResize="0"/>
          <p:nvPr/>
        </p:nvPicPr>
        <p:blipFill rotWithShape="1">
          <a:blip r:embed="rId7">
            <a:alphaModFix/>
          </a:blip>
          <a:srcRect b="68156" l="0" r="81287" t="0"/>
          <a:stretch/>
        </p:blipFill>
        <p:spPr>
          <a:xfrm>
            <a:off x="7548133" y="2001500"/>
            <a:ext cx="1972513" cy="1475433"/>
          </a:xfrm>
          <a:prstGeom prst="rect">
            <a:avLst/>
          </a:prstGeom>
          <a:noFill/>
          <a:ln>
            <a:noFill/>
          </a:ln>
        </p:spPr>
      </p:pic>
      <p:pic>
        <p:nvPicPr>
          <p:cNvPr id="466" name="Google Shape;466;p30"/>
          <p:cNvPicPr preferRelativeResize="0"/>
          <p:nvPr/>
        </p:nvPicPr>
        <p:blipFill rotWithShape="1">
          <a:blip r:embed="rId8">
            <a:alphaModFix/>
          </a:blip>
          <a:srcRect b="0" l="0" r="0" t="0"/>
          <a:stretch/>
        </p:blipFill>
        <p:spPr>
          <a:xfrm>
            <a:off x="9709862" y="4226214"/>
            <a:ext cx="1524000" cy="1729740"/>
          </a:xfrm>
          <a:prstGeom prst="rect">
            <a:avLst/>
          </a:prstGeom>
          <a:noFill/>
          <a:ln>
            <a:noFill/>
          </a:ln>
        </p:spPr>
      </p:pic>
      <p:pic>
        <p:nvPicPr>
          <p:cNvPr id="467" name="Google Shape;467;p30"/>
          <p:cNvPicPr preferRelativeResize="0"/>
          <p:nvPr/>
        </p:nvPicPr>
        <p:blipFill rotWithShape="1">
          <a:blip r:embed="rId9">
            <a:alphaModFix/>
          </a:blip>
          <a:srcRect b="0" l="0" r="0" t="0"/>
          <a:stretch/>
        </p:blipFill>
        <p:spPr>
          <a:xfrm>
            <a:off x="2300222" y="4998539"/>
            <a:ext cx="3057525" cy="619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1"/>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İŞ İMKANLARI NELERDİR? </a:t>
            </a:r>
            <a:endParaRPr b="0" i="0" sz="2600" u="none" cap="none" strike="noStrike">
              <a:solidFill>
                <a:srgbClr val="FFFFFF"/>
              </a:solidFill>
              <a:latin typeface="Calibri"/>
              <a:ea typeface="Calibri"/>
              <a:cs typeface="Calibri"/>
              <a:sym typeface="Calibri"/>
            </a:endParaRPr>
          </a:p>
        </p:txBody>
      </p:sp>
      <p:sp>
        <p:nvSpPr>
          <p:cNvPr id="473" name="Google Shape;473;p31"/>
          <p:cNvSpPr txBox="1"/>
          <p:nvPr/>
        </p:nvSpPr>
        <p:spPr>
          <a:xfrm>
            <a:off x="367516" y="1373952"/>
            <a:ext cx="7016985" cy="224676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2000">
              <a:solidFill>
                <a:srgbClr val="000000"/>
              </a:solidFill>
              <a:latin typeface="Verdana"/>
              <a:ea typeface="Verdana"/>
              <a:cs typeface="Verdana"/>
              <a:sym typeface="Verdana"/>
            </a:endParaRPr>
          </a:p>
          <a:p>
            <a:pPr indent="0" lvl="0" marL="0" marR="0" rtl="0" algn="just">
              <a:spcBef>
                <a:spcPts val="0"/>
              </a:spcBef>
              <a:spcAft>
                <a:spcPts val="0"/>
              </a:spcAft>
              <a:buNone/>
            </a:pPr>
            <a:r>
              <a:rPr lang="tr-TR" sz="2000">
                <a:solidFill>
                  <a:srgbClr val="000000"/>
                </a:solidFill>
                <a:latin typeface="Verdana"/>
                <a:ea typeface="Verdana"/>
                <a:cs typeface="Verdana"/>
                <a:sym typeface="Verdana"/>
              </a:rPr>
              <a:t>ABET’e tam akredite olarak girmiş dünyadaki tek Meteoroloji Mühendisliği Bölümü olarak, programımızda öğrenim gören öğrencilerimiz, mesleklerini yurt dışında da rahatça yapabilecek bir donanım elde etmekte ve dünyanın dört bir yanında çalışmalarını sürdürebilmektedir.</a:t>
            </a:r>
            <a:endParaRPr/>
          </a:p>
        </p:txBody>
      </p:sp>
      <p:pic>
        <p:nvPicPr>
          <p:cNvPr id="474" name="Google Shape;474;p31"/>
          <p:cNvPicPr preferRelativeResize="0"/>
          <p:nvPr/>
        </p:nvPicPr>
        <p:blipFill rotWithShape="1">
          <a:blip r:embed="rId3">
            <a:alphaModFix/>
          </a:blip>
          <a:srcRect b="14999" l="31099" r="36613" t="15000"/>
          <a:stretch/>
        </p:blipFill>
        <p:spPr>
          <a:xfrm>
            <a:off x="7690125" y="1373952"/>
            <a:ext cx="4179651" cy="4997579"/>
          </a:xfrm>
          <a:prstGeom prst="rect">
            <a:avLst/>
          </a:prstGeom>
          <a:noFill/>
          <a:ln cap="flat" cmpd="sng" w="9525">
            <a:solidFill>
              <a:srgbClr val="000000"/>
            </a:solidFill>
            <a:prstDash val="solid"/>
            <a:round/>
            <a:headEnd len="sm" w="sm" type="none"/>
            <a:tailEnd len="sm" w="sm" type="none"/>
          </a:ln>
        </p:spPr>
      </p:pic>
      <p:pic>
        <p:nvPicPr>
          <p:cNvPr id="475" name="Google Shape;475;p31"/>
          <p:cNvPicPr preferRelativeResize="0"/>
          <p:nvPr/>
        </p:nvPicPr>
        <p:blipFill rotWithShape="1">
          <a:blip r:embed="rId4">
            <a:alphaModFix/>
          </a:blip>
          <a:srcRect b="0" l="0" r="0" t="0"/>
          <a:stretch/>
        </p:blipFill>
        <p:spPr>
          <a:xfrm>
            <a:off x="251269" y="3872741"/>
            <a:ext cx="7292531" cy="23850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2"/>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800">
                <a:solidFill>
                  <a:srgbClr val="FFFFFF"/>
                </a:solidFill>
                <a:latin typeface="Calibri"/>
                <a:ea typeface="Calibri"/>
                <a:cs typeface="Calibri"/>
                <a:sym typeface="Calibri"/>
              </a:rPr>
              <a:t>UUBF ÖĞRENCİ KULÜPLERİ</a:t>
            </a:r>
            <a:endParaRPr b="1" sz="2600">
              <a:solidFill>
                <a:schemeClr val="lt1"/>
              </a:solidFill>
              <a:latin typeface="Calibri"/>
              <a:ea typeface="Calibri"/>
              <a:cs typeface="Calibri"/>
              <a:sym typeface="Calibri"/>
            </a:endParaRPr>
          </a:p>
        </p:txBody>
      </p:sp>
      <p:pic>
        <p:nvPicPr>
          <p:cNvPr descr="IMG_2627.JPG" id="481" name="Google Shape;481;p32"/>
          <p:cNvPicPr preferRelativeResize="0"/>
          <p:nvPr/>
        </p:nvPicPr>
        <p:blipFill rotWithShape="1">
          <a:blip r:embed="rId3">
            <a:alphaModFix/>
          </a:blip>
          <a:srcRect b="0" l="0" r="0" t="0"/>
          <a:stretch/>
        </p:blipFill>
        <p:spPr>
          <a:xfrm>
            <a:off x="7903013" y="3842671"/>
            <a:ext cx="3063230" cy="2359819"/>
          </a:xfrm>
          <a:prstGeom prst="rect">
            <a:avLst/>
          </a:prstGeom>
          <a:noFill/>
          <a:ln cap="flat" cmpd="sng" w="9525">
            <a:solidFill>
              <a:schemeClr val="dk1"/>
            </a:solidFill>
            <a:prstDash val="solid"/>
            <a:round/>
            <a:headEnd len="sm" w="sm" type="none"/>
            <a:tailEnd len="sm" w="sm" type="none"/>
          </a:ln>
        </p:spPr>
      </p:pic>
      <p:pic>
        <p:nvPicPr>
          <p:cNvPr descr="savtek.png" id="482" name="Google Shape;482;p32"/>
          <p:cNvPicPr preferRelativeResize="0"/>
          <p:nvPr/>
        </p:nvPicPr>
        <p:blipFill rotWithShape="1">
          <a:blip r:embed="rId4">
            <a:alphaModFix/>
          </a:blip>
          <a:srcRect b="0" l="0" r="0" t="0"/>
          <a:stretch/>
        </p:blipFill>
        <p:spPr>
          <a:xfrm>
            <a:off x="8832304" y="5892002"/>
            <a:ext cx="2133939" cy="310488"/>
          </a:xfrm>
          <a:prstGeom prst="rect">
            <a:avLst/>
          </a:prstGeom>
          <a:noFill/>
          <a:ln>
            <a:noFill/>
          </a:ln>
        </p:spPr>
      </p:pic>
      <p:sp>
        <p:nvSpPr>
          <p:cNvPr id="483" name="Google Shape;483;p32"/>
          <p:cNvSpPr txBox="1"/>
          <p:nvPr/>
        </p:nvSpPr>
        <p:spPr>
          <a:xfrm>
            <a:off x="479375" y="1268760"/>
            <a:ext cx="6068835" cy="511635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20000"/>
              </a:lnSpc>
              <a:spcBef>
                <a:spcPts val="0"/>
              </a:spcBef>
              <a:spcAft>
                <a:spcPts val="0"/>
              </a:spcAft>
              <a:buClr>
                <a:srgbClr val="00447C"/>
              </a:buClr>
              <a:buSzPts val="2000"/>
              <a:buFont typeface="Times"/>
              <a:buChar char="■"/>
            </a:pPr>
            <a:r>
              <a:rPr lang="tr-TR" sz="2000">
                <a:solidFill>
                  <a:schemeClr val="dk1"/>
                </a:solidFill>
                <a:latin typeface="Calibri"/>
                <a:ea typeface="Calibri"/>
                <a:cs typeface="Calibri"/>
                <a:sym typeface="Calibri"/>
              </a:rPr>
              <a:t>Uçak ve Uzay Mühendisleri Kulübü(UUMK)</a:t>
            </a:r>
            <a:endParaRPr sz="2000">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Euroavia İstanbul Şubesi</a:t>
            </a:r>
            <a:endParaRPr b="0" i="0" sz="1800" u="none" cap="none" strike="noStrike">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Havacılık Günleri</a:t>
            </a:r>
            <a:endParaRPr b="0" i="0" sz="1800" u="none" cap="none" strike="noStrike">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Mühendislik Eğitimleri</a:t>
            </a:r>
            <a:endParaRPr b="0" i="0" sz="1800" u="none" cap="none" strike="noStrike">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Teknik Geziler</a:t>
            </a:r>
            <a:endParaRPr b="0" i="0" sz="1800" u="none" cap="none" strike="noStrike">
              <a:solidFill>
                <a:schemeClr val="dk1"/>
              </a:solidFill>
              <a:latin typeface="Calibri"/>
              <a:ea typeface="Calibri"/>
              <a:cs typeface="Calibri"/>
              <a:sym typeface="Calibri"/>
            </a:endParaRPr>
          </a:p>
          <a:p>
            <a:pPr indent="-285750" lvl="0" marL="285750" marR="0" rtl="0" algn="l">
              <a:lnSpc>
                <a:spcPct val="120000"/>
              </a:lnSpc>
              <a:spcBef>
                <a:spcPts val="400"/>
              </a:spcBef>
              <a:spcAft>
                <a:spcPts val="0"/>
              </a:spcAft>
              <a:buClr>
                <a:srgbClr val="00447C"/>
              </a:buClr>
              <a:buSzPts val="2000"/>
              <a:buFont typeface="Times"/>
              <a:buChar char="■"/>
            </a:pPr>
            <a:r>
              <a:rPr lang="tr-TR" sz="2000">
                <a:solidFill>
                  <a:schemeClr val="dk1"/>
                </a:solidFill>
                <a:latin typeface="Calibri"/>
                <a:ea typeface="Calibri"/>
                <a:cs typeface="Calibri"/>
                <a:sym typeface="Calibri"/>
              </a:rPr>
              <a:t>Savunma Teknolojileri Kulübü(SAVTEK)</a:t>
            </a:r>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Savunma Teknoloji Günleri</a:t>
            </a:r>
            <a:endParaRPr b="0" i="0" sz="1800" u="none" cap="none" strike="noStrike">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Mühendislik Eğitimleri</a:t>
            </a:r>
            <a:endParaRPr b="0" i="0" sz="1800" u="none" cap="none" strike="noStrike">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Teknik Geziler</a:t>
            </a:r>
            <a:endParaRPr b="0" i="0" sz="1800" u="none" cap="none" strike="noStrike">
              <a:solidFill>
                <a:schemeClr val="dk1"/>
              </a:solidFill>
              <a:latin typeface="Calibri"/>
              <a:ea typeface="Calibri"/>
              <a:cs typeface="Calibri"/>
              <a:sym typeface="Calibri"/>
            </a:endParaRPr>
          </a:p>
          <a:p>
            <a:pPr indent="-285750" lvl="0" marL="285750" marR="0" rtl="0" algn="l">
              <a:lnSpc>
                <a:spcPct val="120000"/>
              </a:lnSpc>
              <a:spcBef>
                <a:spcPts val="400"/>
              </a:spcBef>
              <a:spcAft>
                <a:spcPts val="0"/>
              </a:spcAft>
              <a:buClr>
                <a:srgbClr val="00447C"/>
              </a:buClr>
              <a:buSzPts val="2000"/>
              <a:buFont typeface="Times"/>
              <a:buChar char="■"/>
            </a:pPr>
            <a:r>
              <a:rPr lang="tr-TR" sz="2000">
                <a:solidFill>
                  <a:schemeClr val="dk1"/>
                </a:solidFill>
                <a:latin typeface="Calibri"/>
                <a:ea typeface="Calibri"/>
                <a:cs typeface="Calibri"/>
                <a:sym typeface="Calibri"/>
              </a:rPr>
              <a:t>Meteorolojik Araştırma Kulübü (METAR)</a:t>
            </a:r>
            <a:endParaRPr/>
          </a:p>
          <a:p>
            <a:pPr indent="-285750" lvl="0" marL="285750" marR="0" rtl="0" algn="l">
              <a:lnSpc>
                <a:spcPct val="120000"/>
              </a:lnSpc>
              <a:spcBef>
                <a:spcPts val="400"/>
              </a:spcBef>
              <a:spcAft>
                <a:spcPts val="0"/>
              </a:spcAft>
              <a:buClr>
                <a:srgbClr val="00447C"/>
              </a:buClr>
              <a:buSzPts val="2000"/>
              <a:buFont typeface="Times"/>
              <a:buChar char="■"/>
            </a:pPr>
            <a:r>
              <a:rPr lang="tr-TR" sz="2000">
                <a:solidFill>
                  <a:schemeClr val="dk1"/>
                </a:solidFill>
                <a:latin typeface="Calibri"/>
                <a:ea typeface="Calibri"/>
                <a:cs typeface="Calibri"/>
                <a:sym typeface="Calibri"/>
              </a:rPr>
              <a:t>Havacılık Kulübü</a:t>
            </a:r>
            <a:endParaRPr sz="2000">
              <a:solidFill>
                <a:schemeClr val="dk1"/>
              </a:solidFill>
              <a:latin typeface="Calibri"/>
              <a:ea typeface="Calibri"/>
              <a:cs typeface="Calibri"/>
              <a:sym typeface="Calibri"/>
            </a:endParaRPr>
          </a:p>
          <a:p>
            <a:pPr indent="-285750" lvl="1" marL="1314450" marR="0" rtl="0" algn="l">
              <a:lnSpc>
                <a:spcPct val="120000"/>
              </a:lnSpc>
              <a:spcBef>
                <a:spcPts val="360"/>
              </a:spcBef>
              <a:spcAft>
                <a:spcPts val="0"/>
              </a:spcAft>
              <a:buClr>
                <a:srgbClr val="00447C"/>
              </a:buClr>
              <a:buSzPts val="1800"/>
              <a:buFont typeface="Times"/>
              <a:buChar char="■"/>
            </a:pPr>
            <a:r>
              <a:rPr b="0" i="0" lang="tr-TR" sz="1800" u="none" cap="none" strike="noStrike">
                <a:solidFill>
                  <a:schemeClr val="dk1"/>
                </a:solidFill>
                <a:latin typeface="Calibri"/>
                <a:ea typeface="Calibri"/>
                <a:cs typeface="Calibri"/>
                <a:sym typeface="Calibri"/>
              </a:rPr>
              <a:t>Yamaç Paraşütü Eğitimi</a:t>
            </a:r>
            <a:endParaRPr b="0" i="0" sz="1800" u="none" cap="none" strike="noStrike">
              <a:solidFill>
                <a:schemeClr val="dk1"/>
              </a:solidFill>
              <a:latin typeface="Calibri"/>
              <a:ea typeface="Calibri"/>
              <a:cs typeface="Calibri"/>
              <a:sym typeface="Calibri"/>
            </a:endParaRPr>
          </a:p>
        </p:txBody>
      </p:sp>
      <p:pic>
        <p:nvPicPr>
          <p:cNvPr id="484" name="Google Shape;484;p32"/>
          <p:cNvPicPr preferRelativeResize="0"/>
          <p:nvPr/>
        </p:nvPicPr>
        <p:blipFill rotWithShape="1">
          <a:blip r:embed="rId5">
            <a:alphaModFix/>
          </a:blip>
          <a:srcRect b="3043" l="0" r="0" t="10556"/>
          <a:stretch/>
        </p:blipFill>
        <p:spPr>
          <a:xfrm>
            <a:off x="7330041" y="1340768"/>
            <a:ext cx="4209174" cy="2424521"/>
          </a:xfrm>
          <a:prstGeom prst="rect">
            <a:avLst/>
          </a:prstGeom>
          <a:noFill/>
          <a:ln cap="flat" cmpd="sng" w="9525">
            <a:solidFill>
              <a:schemeClr val="dk1"/>
            </a:solidFill>
            <a:prstDash val="solid"/>
            <a:round/>
            <a:headEnd len="sm" w="sm" type="none"/>
            <a:tailEnd len="sm" w="sm" type="none"/>
          </a:ln>
        </p:spPr>
      </p:pic>
      <p:pic>
        <p:nvPicPr>
          <p:cNvPr id="485" name="Google Shape;485;p32"/>
          <p:cNvPicPr preferRelativeResize="0"/>
          <p:nvPr/>
        </p:nvPicPr>
        <p:blipFill rotWithShape="1">
          <a:blip r:embed="rId6">
            <a:alphaModFix/>
          </a:blip>
          <a:srcRect b="0" l="0" r="0" t="0"/>
          <a:stretch/>
        </p:blipFill>
        <p:spPr>
          <a:xfrm>
            <a:off x="7330041" y="1340768"/>
            <a:ext cx="1502263" cy="607582"/>
          </a:xfrm>
          <a:prstGeom prst="rect">
            <a:avLst/>
          </a:prstGeom>
          <a:noFill/>
          <a:ln>
            <a:noFill/>
          </a:ln>
        </p:spPr>
      </p:pic>
      <p:pic>
        <p:nvPicPr>
          <p:cNvPr id="486" name="Google Shape;486;p32"/>
          <p:cNvPicPr preferRelativeResize="0"/>
          <p:nvPr/>
        </p:nvPicPr>
        <p:blipFill rotWithShape="1">
          <a:blip r:embed="rId7">
            <a:alphaModFix/>
          </a:blip>
          <a:srcRect b="0" l="0" r="0" t="0"/>
          <a:stretch/>
        </p:blipFill>
        <p:spPr>
          <a:xfrm>
            <a:off x="9820233" y="1340768"/>
            <a:ext cx="1719304" cy="4147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33"/>
          <p:cNvPicPr preferRelativeResize="0"/>
          <p:nvPr/>
        </p:nvPicPr>
        <p:blipFill rotWithShape="1">
          <a:blip r:embed="rId3">
            <a:alphaModFix/>
          </a:blip>
          <a:srcRect b="0" l="0" r="0" t="0"/>
          <a:stretch/>
        </p:blipFill>
        <p:spPr>
          <a:xfrm>
            <a:off x="8818881" y="2471428"/>
            <a:ext cx="3373120" cy="3055612"/>
          </a:xfrm>
          <a:prstGeom prst="rect">
            <a:avLst/>
          </a:prstGeom>
          <a:noFill/>
          <a:ln>
            <a:noFill/>
          </a:ln>
        </p:spPr>
      </p:pic>
      <p:sp>
        <p:nvSpPr>
          <p:cNvPr id="492" name="Google Shape;492;p33"/>
          <p:cNvSpPr txBox="1"/>
          <p:nvPr/>
        </p:nvSpPr>
        <p:spPr>
          <a:xfrm>
            <a:off x="158813" y="2471428"/>
            <a:ext cx="4912658"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2000">
                <a:solidFill>
                  <a:srgbClr val="000000"/>
                </a:solidFill>
                <a:latin typeface="Verdana"/>
                <a:ea typeface="Verdana"/>
                <a:cs typeface="Verdana"/>
                <a:sym typeface="Verdana"/>
              </a:rPr>
              <a:t>METAR Nedir?</a:t>
            </a:r>
            <a:endParaRPr/>
          </a:p>
          <a:p>
            <a:pPr indent="0" lvl="0" marL="0" marR="0" rtl="0" algn="l">
              <a:spcBef>
                <a:spcPts val="0"/>
              </a:spcBef>
              <a:spcAft>
                <a:spcPts val="0"/>
              </a:spcAft>
              <a:buNone/>
            </a:pPr>
            <a:r>
              <a:rPr lang="tr-TR" sz="2000">
                <a:solidFill>
                  <a:srgbClr val="000000"/>
                </a:solidFill>
                <a:latin typeface="Verdana"/>
                <a:ea typeface="Verdana"/>
                <a:cs typeface="Verdana"/>
                <a:sym typeface="Verdana"/>
              </a:rPr>
              <a:t>İTÜ Meteorolojik Araştırmalar kulübü (METAR), İstanbul Teknik Üniversitesi öğrencilerinin oluşturduğu dinamik ve bilimsel bir araştırma kulübüdür. Kulübün amacı meteoroloji biliminin toplumsal farkındalığını artırmak, öğrencilerin sektörel gelişimini sağlamaktır.</a:t>
            </a:r>
            <a:endParaRPr/>
          </a:p>
          <a:p>
            <a:pPr indent="0" lvl="0" marL="0" marR="0" rtl="0" algn="l">
              <a:spcBef>
                <a:spcPts val="0"/>
              </a:spcBef>
              <a:spcAft>
                <a:spcPts val="0"/>
              </a:spcAft>
              <a:buNone/>
            </a:pPr>
            <a:r>
              <a:t/>
            </a:r>
            <a:endParaRPr b="1" sz="16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93" name="Google Shape;493;p33"/>
          <p:cNvPicPr preferRelativeResize="0"/>
          <p:nvPr/>
        </p:nvPicPr>
        <p:blipFill rotWithShape="1">
          <a:blip r:embed="rId4">
            <a:alphaModFix/>
          </a:blip>
          <a:srcRect b="0" l="0" r="0" t="0"/>
          <a:stretch/>
        </p:blipFill>
        <p:spPr>
          <a:xfrm>
            <a:off x="5111781" y="3881371"/>
            <a:ext cx="3707100" cy="2527896"/>
          </a:xfrm>
          <a:prstGeom prst="rect">
            <a:avLst/>
          </a:prstGeom>
          <a:noFill/>
          <a:ln>
            <a:noFill/>
          </a:ln>
        </p:spPr>
      </p:pic>
      <p:pic>
        <p:nvPicPr>
          <p:cNvPr id="494" name="Google Shape;494;p33"/>
          <p:cNvPicPr preferRelativeResize="0"/>
          <p:nvPr/>
        </p:nvPicPr>
        <p:blipFill rotWithShape="1">
          <a:blip r:embed="rId5">
            <a:alphaModFix/>
          </a:blip>
          <a:srcRect b="0" l="0" r="0" t="0"/>
          <a:stretch/>
        </p:blipFill>
        <p:spPr>
          <a:xfrm>
            <a:off x="5111781" y="1214323"/>
            <a:ext cx="3707100" cy="2667048"/>
          </a:xfrm>
          <a:prstGeom prst="rect">
            <a:avLst/>
          </a:prstGeom>
          <a:noFill/>
          <a:ln>
            <a:noFill/>
          </a:ln>
        </p:spPr>
      </p:pic>
      <p:sp>
        <p:nvSpPr>
          <p:cNvPr id="495" name="Google Shape;495;p33"/>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800">
                <a:solidFill>
                  <a:srgbClr val="FFFFFF"/>
                </a:solidFill>
                <a:latin typeface="Calibri"/>
                <a:ea typeface="Calibri"/>
                <a:cs typeface="Calibri"/>
                <a:sym typeface="Calibri"/>
              </a:rPr>
              <a:t>UUBF ÖĞRENCİ KULÜPLERİ</a:t>
            </a:r>
            <a:endParaRPr b="1" sz="26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4"/>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800">
                <a:solidFill>
                  <a:srgbClr val="FFFFFF"/>
                </a:solidFill>
                <a:latin typeface="Calibri"/>
                <a:ea typeface="Calibri"/>
                <a:cs typeface="Calibri"/>
                <a:sym typeface="Calibri"/>
              </a:rPr>
              <a:t>UUBF PROJE TAKIMLARI</a:t>
            </a:r>
            <a:endParaRPr b="1" sz="2600">
              <a:solidFill>
                <a:schemeClr val="lt1"/>
              </a:solidFill>
              <a:latin typeface="Calibri"/>
              <a:ea typeface="Calibri"/>
              <a:cs typeface="Calibri"/>
              <a:sym typeface="Calibri"/>
            </a:endParaRPr>
          </a:p>
        </p:txBody>
      </p:sp>
      <p:graphicFrame>
        <p:nvGraphicFramePr>
          <p:cNvPr id="501" name="Google Shape;501;p34"/>
          <p:cNvGraphicFramePr/>
          <p:nvPr/>
        </p:nvGraphicFramePr>
        <p:xfrm>
          <a:off x="430460" y="1339564"/>
          <a:ext cx="3000000" cy="3000000"/>
        </p:xfrm>
        <a:graphic>
          <a:graphicData uri="http://schemas.openxmlformats.org/drawingml/2006/table">
            <a:tbl>
              <a:tblPr>
                <a:noFill/>
                <a:tableStyleId>{42AD6613-3247-43B1-B9D0-2B8576BE4490}</a:tableStyleId>
              </a:tblPr>
              <a:tblGrid>
                <a:gridCol w="3677075"/>
              </a:tblGrid>
              <a:tr h="353225">
                <a:tc>
                  <a:txBody>
                    <a:bodyPr/>
                    <a:lstStyle/>
                    <a:p>
                      <a:pPr indent="0" lvl="0" marL="0" marR="0" rtl="0" algn="l">
                        <a:lnSpc>
                          <a:spcPct val="100000"/>
                        </a:lnSpc>
                        <a:spcBef>
                          <a:spcPts val="0"/>
                        </a:spcBef>
                        <a:spcAft>
                          <a:spcPts val="0"/>
                        </a:spcAft>
                        <a:buNone/>
                      </a:pPr>
                      <a:r>
                        <a:rPr b="1" lang="tr-TR" sz="2000" u="none" cap="none" strike="noStrike">
                          <a:solidFill>
                            <a:srgbClr val="000000"/>
                          </a:solidFill>
                        </a:rPr>
                        <a:t>Takım Adı</a:t>
                      </a:r>
                      <a:endParaRPr b="1" sz="2000" u="none" cap="none" strike="noStrike">
                        <a:solidFill>
                          <a:srgbClr val="000000"/>
                        </a:solidFil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İTÜNOM UAV Team</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Albatros</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Pars Roket Grubu</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Rota</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Apis Ar-Ge</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High Altitude Balloon Team</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Simurg</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ITU Sky-UAV</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ITU BEECOPTER</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ITU ATA</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SUNGUR</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İTU ÇAKIRDOĞAN </a:t>
                      </a:r>
                      <a:endParaRPr b="0" i="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rPr>
                        <a:t>İTÜ Gökbörü</a:t>
                      </a:r>
                      <a:endParaRPr b="0" i="0" sz="2000" u="none" cap="none" strike="noStrike">
                        <a:solidFill>
                          <a:srgbClr val="000000"/>
                        </a:solidFill>
                        <a:latin typeface="Arial"/>
                        <a:ea typeface="Arial"/>
                        <a:cs typeface="Arial"/>
                        <a:sym typeface="Arial"/>
                      </a:endParaRPr>
                    </a:p>
                  </a:txBody>
                  <a:tcPr marT="2250" marB="0" marR="2250" marL="2250" anchor="ctr"/>
                </a:tc>
              </a:tr>
            </a:tbl>
          </a:graphicData>
        </a:graphic>
      </p:graphicFrame>
      <p:graphicFrame>
        <p:nvGraphicFramePr>
          <p:cNvPr id="502" name="Google Shape;502;p34"/>
          <p:cNvGraphicFramePr/>
          <p:nvPr/>
        </p:nvGraphicFramePr>
        <p:xfrm>
          <a:off x="4107544" y="1339564"/>
          <a:ext cx="3000000" cy="3000000"/>
        </p:xfrm>
        <a:graphic>
          <a:graphicData uri="http://schemas.openxmlformats.org/drawingml/2006/table">
            <a:tbl>
              <a:tblPr>
                <a:noFill/>
                <a:tableStyleId>{42AD6613-3247-43B1-B9D0-2B8576BE4490}</a:tableStyleId>
              </a:tblPr>
              <a:tblGrid>
                <a:gridCol w="4339775"/>
              </a:tblGrid>
              <a:tr h="353225">
                <a:tc>
                  <a:txBody>
                    <a:bodyPr/>
                    <a:lstStyle/>
                    <a:p>
                      <a:pPr indent="0" lvl="0" marL="0" marR="0" rtl="0" algn="l">
                        <a:lnSpc>
                          <a:spcPct val="100000"/>
                        </a:lnSpc>
                        <a:spcBef>
                          <a:spcPts val="0"/>
                        </a:spcBef>
                        <a:spcAft>
                          <a:spcPts val="0"/>
                        </a:spcAft>
                        <a:buNone/>
                      </a:pPr>
                      <a:r>
                        <a:rPr b="1" lang="tr-TR" sz="2000" u="none" cap="none" strike="noStrike">
                          <a:solidFill>
                            <a:srgbClr val="000000"/>
                          </a:solidFill>
                        </a:rPr>
                        <a:t>Takım Adı</a:t>
                      </a:r>
                      <a:endParaRPr b="1" sz="2000" u="none" cap="none" strike="noStrike">
                        <a:solidFill>
                          <a:srgbClr val="000000"/>
                        </a:solidFil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ITU TVC Rocket</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Vefa İnsansız Sistemler Takımı</a:t>
                      </a:r>
                      <a:endParaRPr b="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NOX Aviation</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Yolcu</a:t>
                      </a:r>
                      <a:endParaRPr b="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Sungur Roket</a:t>
                      </a:r>
                      <a:endParaRPr b="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n-LOTUSat</a:t>
                      </a:r>
                      <a:endParaRPr b="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Uzaytek İHA</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Pyxis</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Sirius</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TAYF</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Türbinli Motor Teknolojileri Takımı</a:t>
                      </a:r>
                      <a:endParaRPr b="0" sz="2000" u="none" cap="none" strike="noStrike">
                        <a:solidFill>
                          <a:srgbClr val="000000"/>
                        </a:solidFill>
                        <a:latin typeface="Arial"/>
                        <a:ea typeface="Arial"/>
                        <a:cs typeface="Arial"/>
                        <a:sym typeface="Arial"/>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AeroBee Proje </a:t>
                      </a:r>
                      <a:endParaRPr/>
                    </a:p>
                  </a:txBody>
                  <a:tcPr marT="2250" marB="0" marR="2250" marL="2250" anchor="ctr"/>
                </a:tc>
              </a:tr>
              <a:tr h="353225">
                <a:tc>
                  <a:txBody>
                    <a:bodyPr/>
                    <a:lstStyle/>
                    <a:p>
                      <a:pPr indent="0" lvl="0" marL="0" marR="0" rtl="0" algn="l">
                        <a:lnSpc>
                          <a:spcPct val="100000"/>
                        </a:lnSpc>
                        <a:spcBef>
                          <a:spcPts val="0"/>
                        </a:spcBef>
                        <a:spcAft>
                          <a:spcPts val="0"/>
                        </a:spcAft>
                        <a:buNone/>
                      </a:pPr>
                      <a:r>
                        <a:rPr b="0" lang="tr-TR" sz="2000" u="none" cap="none" strike="noStrike">
                          <a:solidFill>
                            <a:srgbClr val="000000"/>
                          </a:solidFill>
                          <a:latin typeface="Arial"/>
                          <a:ea typeface="Arial"/>
                          <a:cs typeface="Arial"/>
                          <a:sym typeface="Arial"/>
                        </a:rPr>
                        <a:t>İTÜ Halaskar Proje</a:t>
                      </a:r>
                      <a:endParaRPr b="0" sz="2000" u="none" cap="none" strike="noStrike">
                        <a:solidFill>
                          <a:srgbClr val="000000"/>
                        </a:solidFill>
                        <a:latin typeface="Arial"/>
                        <a:ea typeface="Arial"/>
                        <a:cs typeface="Arial"/>
                        <a:sym typeface="Arial"/>
                      </a:endParaRPr>
                    </a:p>
                  </a:txBody>
                  <a:tcPr marT="2250" marB="0" marR="2250" marL="2250" anchor="ctr"/>
                </a:tc>
              </a:tr>
            </a:tbl>
          </a:graphicData>
        </a:graphic>
      </p:graphicFrame>
      <p:pic>
        <p:nvPicPr>
          <p:cNvPr id="503" name="Google Shape;503;p34"/>
          <p:cNvPicPr preferRelativeResize="0"/>
          <p:nvPr/>
        </p:nvPicPr>
        <p:blipFill rotWithShape="1">
          <a:blip r:embed="rId3">
            <a:alphaModFix/>
          </a:blip>
          <a:srcRect b="0" l="0" r="0" t="0"/>
          <a:stretch/>
        </p:blipFill>
        <p:spPr>
          <a:xfrm>
            <a:off x="8656329" y="1252480"/>
            <a:ext cx="3281606" cy="1800000"/>
          </a:xfrm>
          <a:prstGeom prst="rect">
            <a:avLst/>
          </a:prstGeom>
          <a:noFill/>
          <a:ln>
            <a:noFill/>
          </a:ln>
        </p:spPr>
      </p:pic>
      <p:pic>
        <p:nvPicPr>
          <p:cNvPr id="504" name="Google Shape;504;p34"/>
          <p:cNvPicPr preferRelativeResize="0"/>
          <p:nvPr/>
        </p:nvPicPr>
        <p:blipFill rotWithShape="1">
          <a:blip r:embed="rId4">
            <a:alphaModFix/>
          </a:blip>
          <a:srcRect b="0" l="0" r="0" t="0"/>
          <a:stretch/>
        </p:blipFill>
        <p:spPr>
          <a:xfrm>
            <a:off x="8606729" y="3091353"/>
            <a:ext cx="1464407" cy="1080000"/>
          </a:xfrm>
          <a:prstGeom prst="rect">
            <a:avLst/>
          </a:prstGeom>
          <a:noFill/>
          <a:ln>
            <a:noFill/>
          </a:ln>
        </p:spPr>
      </p:pic>
      <p:pic>
        <p:nvPicPr>
          <p:cNvPr id="505" name="Google Shape;505;p34"/>
          <p:cNvPicPr preferRelativeResize="0"/>
          <p:nvPr/>
        </p:nvPicPr>
        <p:blipFill rotWithShape="1">
          <a:blip r:embed="rId5">
            <a:alphaModFix/>
          </a:blip>
          <a:srcRect b="0" l="0" r="0" t="0"/>
          <a:stretch/>
        </p:blipFill>
        <p:spPr>
          <a:xfrm>
            <a:off x="10311647" y="3097513"/>
            <a:ext cx="1464407" cy="1080000"/>
          </a:xfrm>
          <a:prstGeom prst="rect">
            <a:avLst/>
          </a:prstGeom>
          <a:noFill/>
          <a:ln>
            <a:noFill/>
          </a:ln>
        </p:spPr>
      </p:pic>
      <p:pic>
        <p:nvPicPr>
          <p:cNvPr id="506" name="Google Shape;506;p34"/>
          <p:cNvPicPr preferRelativeResize="0"/>
          <p:nvPr/>
        </p:nvPicPr>
        <p:blipFill rotWithShape="1">
          <a:blip r:embed="rId6">
            <a:alphaModFix/>
          </a:blip>
          <a:srcRect b="0" l="0" r="0" t="0"/>
          <a:stretch/>
        </p:blipFill>
        <p:spPr>
          <a:xfrm>
            <a:off x="8606729" y="4173364"/>
            <a:ext cx="1464407" cy="1080000"/>
          </a:xfrm>
          <a:prstGeom prst="rect">
            <a:avLst/>
          </a:prstGeom>
          <a:noFill/>
          <a:ln>
            <a:noFill/>
          </a:ln>
        </p:spPr>
      </p:pic>
      <p:pic>
        <p:nvPicPr>
          <p:cNvPr id="507" name="Google Shape;507;p34"/>
          <p:cNvPicPr preferRelativeResize="0"/>
          <p:nvPr/>
        </p:nvPicPr>
        <p:blipFill rotWithShape="1">
          <a:blip r:embed="rId7">
            <a:alphaModFix/>
          </a:blip>
          <a:srcRect b="0" l="0" r="0" t="0"/>
          <a:stretch/>
        </p:blipFill>
        <p:spPr>
          <a:xfrm>
            <a:off x="10297132" y="5355053"/>
            <a:ext cx="1464407" cy="1080000"/>
          </a:xfrm>
          <a:prstGeom prst="rect">
            <a:avLst/>
          </a:prstGeom>
          <a:noFill/>
          <a:ln>
            <a:noFill/>
          </a:ln>
        </p:spPr>
      </p:pic>
      <p:pic>
        <p:nvPicPr>
          <p:cNvPr id="508" name="Google Shape;508;p34"/>
          <p:cNvPicPr preferRelativeResize="0"/>
          <p:nvPr/>
        </p:nvPicPr>
        <p:blipFill rotWithShape="1">
          <a:blip r:embed="rId8">
            <a:alphaModFix/>
          </a:blip>
          <a:srcRect b="0" l="0" r="0" t="0"/>
          <a:stretch/>
        </p:blipFill>
        <p:spPr>
          <a:xfrm>
            <a:off x="10311646" y="4235247"/>
            <a:ext cx="1464407" cy="1080000"/>
          </a:xfrm>
          <a:prstGeom prst="rect">
            <a:avLst/>
          </a:prstGeom>
          <a:noFill/>
          <a:ln>
            <a:noFill/>
          </a:ln>
        </p:spPr>
      </p:pic>
      <p:pic>
        <p:nvPicPr>
          <p:cNvPr id="509" name="Google Shape;509;p34"/>
          <p:cNvPicPr preferRelativeResize="0"/>
          <p:nvPr/>
        </p:nvPicPr>
        <p:blipFill rotWithShape="1">
          <a:blip r:embed="rId9">
            <a:alphaModFix/>
          </a:blip>
          <a:srcRect b="0" l="0" r="0" t="0"/>
          <a:stretch/>
        </p:blipFill>
        <p:spPr>
          <a:xfrm>
            <a:off x="8606729" y="5335850"/>
            <a:ext cx="1464407" cy="108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5"/>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METEOROLOJİ ÖĞRENCİ TAKIMLARI</a:t>
            </a:r>
            <a:endParaRPr/>
          </a:p>
        </p:txBody>
      </p:sp>
      <p:grpSp>
        <p:nvGrpSpPr>
          <p:cNvPr id="515" name="Google Shape;515;p35"/>
          <p:cNvGrpSpPr/>
          <p:nvPr/>
        </p:nvGrpSpPr>
        <p:grpSpPr>
          <a:xfrm>
            <a:off x="419383" y="1088082"/>
            <a:ext cx="11623265" cy="5240667"/>
            <a:chOff x="419383" y="1088082"/>
            <a:chExt cx="11623265" cy="5240667"/>
          </a:xfrm>
        </p:grpSpPr>
        <p:sp>
          <p:nvSpPr>
            <p:cNvPr id="516" name="Google Shape;516;p35"/>
            <p:cNvSpPr/>
            <p:nvPr/>
          </p:nvSpPr>
          <p:spPr>
            <a:xfrm>
              <a:off x="419383" y="1088082"/>
              <a:ext cx="6226500" cy="3477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Meteorolojik Araştırmalar Kulübü (METAR) </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METEO Kodlama Takımı </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METEO Uzaktan Algılama Takımı</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METEO Modelleme Takımı</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METEO Tahmin Takımı</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Balon Takımı</a:t>
              </a:r>
              <a:endParaRPr/>
            </a:p>
            <a:p>
              <a:pPr indent="-342900" lvl="0" marL="342900" marR="0" rtl="0" algn="l">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Raporlama Takımı</a:t>
              </a:r>
              <a:endParaRPr b="0" i="0" sz="2000" u="none" cap="none" strike="noStrike">
                <a:solidFill>
                  <a:srgbClr val="000000"/>
                </a:solidFill>
                <a:latin typeface="Verdana"/>
                <a:ea typeface="Verdana"/>
                <a:cs typeface="Verdana"/>
                <a:sym typeface="Verdana"/>
              </a:endParaRPr>
            </a:p>
            <a:p>
              <a:pPr indent="-342900" lvl="0" marL="342900" marR="0" rtl="0" algn="l">
                <a:lnSpc>
                  <a:spcPct val="100000"/>
                </a:lnSpc>
                <a:spcBef>
                  <a:spcPts val="0"/>
                </a:spcBef>
                <a:spcAft>
                  <a:spcPts val="0"/>
                </a:spcAft>
                <a:buSzPts val="2000"/>
                <a:buFont typeface="Verdana"/>
                <a:buChar char="❖"/>
              </a:pPr>
              <a:r>
                <a:rPr lang="tr-TR" sz="2000">
                  <a:latin typeface="Verdana"/>
                  <a:ea typeface="Verdana"/>
                  <a:cs typeface="Verdana"/>
                  <a:sym typeface="Verdana"/>
                </a:rPr>
                <a:t>SUSTECS Takımı</a:t>
              </a:r>
              <a:endParaRPr sz="2000">
                <a:latin typeface="Verdana"/>
                <a:ea typeface="Verdana"/>
                <a:cs typeface="Verdana"/>
                <a:sym typeface="Verdana"/>
              </a:endParaRPr>
            </a:p>
            <a:p>
              <a:pPr indent="-215900" lvl="0" marL="342900"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215900" lvl="0" marL="342900"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215900" lvl="0" marL="342900"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215900" lvl="0" marL="342900" marR="0" rtl="0" algn="l">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p:txBody>
        </p:sp>
        <p:pic>
          <p:nvPicPr>
            <p:cNvPr id="517" name="Google Shape;517;p35"/>
            <p:cNvPicPr preferRelativeResize="0"/>
            <p:nvPr/>
          </p:nvPicPr>
          <p:blipFill rotWithShape="1">
            <a:blip r:embed="rId3">
              <a:alphaModFix/>
            </a:blip>
            <a:srcRect b="0" l="0" r="0" t="0"/>
            <a:stretch/>
          </p:blipFill>
          <p:spPr>
            <a:xfrm>
              <a:off x="419384" y="3602735"/>
              <a:ext cx="4477688" cy="2726013"/>
            </a:xfrm>
            <a:prstGeom prst="rect">
              <a:avLst/>
            </a:prstGeom>
            <a:noFill/>
            <a:ln cap="flat" cmpd="sng" w="9525">
              <a:solidFill>
                <a:srgbClr val="000000"/>
              </a:solidFill>
              <a:prstDash val="solid"/>
              <a:round/>
              <a:headEnd len="sm" w="sm" type="none"/>
              <a:tailEnd len="sm" w="sm" type="none"/>
            </a:ln>
          </p:spPr>
        </p:pic>
        <p:pic>
          <p:nvPicPr>
            <p:cNvPr id="518" name="Google Shape;518;p35"/>
            <p:cNvPicPr preferRelativeResize="0"/>
            <p:nvPr/>
          </p:nvPicPr>
          <p:blipFill rotWithShape="1">
            <a:blip r:embed="rId4">
              <a:alphaModFix/>
            </a:blip>
            <a:srcRect b="0" l="0" r="0" t="0"/>
            <a:stretch/>
          </p:blipFill>
          <p:spPr>
            <a:xfrm>
              <a:off x="5413642" y="2006128"/>
              <a:ext cx="2724649" cy="2043487"/>
            </a:xfrm>
            <a:prstGeom prst="rect">
              <a:avLst/>
            </a:prstGeom>
            <a:noFill/>
            <a:ln cap="flat" cmpd="sng" w="9525">
              <a:solidFill>
                <a:srgbClr val="000000"/>
              </a:solidFill>
              <a:prstDash val="solid"/>
              <a:round/>
              <a:headEnd len="sm" w="sm" type="none"/>
              <a:tailEnd len="sm" w="sm" type="none"/>
            </a:ln>
          </p:spPr>
        </p:pic>
        <p:pic>
          <p:nvPicPr>
            <p:cNvPr id="519" name="Google Shape;519;p35"/>
            <p:cNvPicPr preferRelativeResize="0"/>
            <p:nvPr/>
          </p:nvPicPr>
          <p:blipFill rotWithShape="1">
            <a:blip r:embed="rId5">
              <a:alphaModFix/>
            </a:blip>
            <a:srcRect b="0" l="0" r="0" t="0"/>
            <a:stretch/>
          </p:blipFill>
          <p:spPr>
            <a:xfrm>
              <a:off x="8375904" y="1297837"/>
              <a:ext cx="3666744" cy="2751778"/>
            </a:xfrm>
            <a:prstGeom prst="rect">
              <a:avLst/>
            </a:prstGeom>
            <a:noFill/>
            <a:ln cap="flat" cmpd="sng" w="9525">
              <a:solidFill>
                <a:srgbClr val="000000"/>
              </a:solidFill>
              <a:prstDash val="solid"/>
              <a:round/>
              <a:headEnd len="sm" w="sm" type="none"/>
              <a:tailEnd len="sm" w="sm" type="none"/>
            </a:ln>
          </p:spPr>
        </p:pic>
        <p:pic>
          <p:nvPicPr>
            <p:cNvPr id="520" name="Google Shape;520;p35"/>
            <p:cNvPicPr preferRelativeResize="0"/>
            <p:nvPr/>
          </p:nvPicPr>
          <p:blipFill rotWithShape="1">
            <a:blip r:embed="rId6">
              <a:alphaModFix/>
            </a:blip>
            <a:srcRect b="0" l="0" r="0" t="0"/>
            <a:stretch/>
          </p:blipFill>
          <p:spPr>
            <a:xfrm>
              <a:off x="5148466" y="4133129"/>
              <a:ext cx="3619500" cy="2195620"/>
            </a:xfrm>
            <a:prstGeom prst="rect">
              <a:avLst/>
            </a:prstGeom>
            <a:noFill/>
            <a:ln cap="flat" cmpd="sng" w="9525">
              <a:solidFill>
                <a:srgbClr val="000000"/>
              </a:solidFill>
              <a:prstDash val="solid"/>
              <a:round/>
              <a:headEnd len="sm" w="sm" type="none"/>
              <a:tailEnd len="sm" w="sm" type="none"/>
            </a:ln>
          </p:spPr>
        </p:pic>
        <p:pic>
          <p:nvPicPr>
            <p:cNvPr id="521" name="Google Shape;521;p35"/>
            <p:cNvPicPr preferRelativeResize="0"/>
            <p:nvPr/>
          </p:nvPicPr>
          <p:blipFill rotWithShape="1">
            <a:blip r:embed="rId7">
              <a:alphaModFix/>
            </a:blip>
            <a:srcRect b="0" l="0" r="0" t="0"/>
            <a:stretch/>
          </p:blipFill>
          <p:spPr>
            <a:xfrm>
              <a:off x="8915311" y="4133129"/>
              <a:ext cx="3127337" cy="2195620"/>
            </a:xfrm>
            <a:prstGeom prst="rect">
              <a:avLst/>
            </a:prstGeom>
            <a:noFill/>
            <a:ln cap="flat" cmpd="sng" w="9525">
              <a:solidFill>
                <a:srgbClr val="000000"/>
              </a:solidFill>
              <a:prstDash val="solid"/>
              <a:round/>
              <a:headEnd len="sm" w="sm" type="none"/>
              <a:tailEnd len="sm" w="sm" type="none"/>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6"/>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METEOROLOJİ ÖĞRENCİ KULÜPLERİ</a:t>
            </a:r>
            <a:endParaRPr/>
          </a:p>
        </p:txBody>
      </p:sp>
      <p:pic>
        <p:nvPicPr>
          <p:cNvPr id="527" name="Google Shape;527;p36"/>
          <p:cNvPicPr preferRelativeResize="0"/>
          <p:nvPr/>
        </p:nvPicPr>
        <p:blipFill rotWithShape="1">
          <a:blip r:embed="rId3">
            <a:alphaModFix/>
          </a:blip>
          <a:srcRect b="0" l="0" r="13546" t="0"/>
          <a:stretch/>
        </p:blipFill>
        <p:spPr>
          <a:xfrm>
            <a:off x="9484320" y="2057403"/>
            <a:ext cx="2626400" cy="3251198"/>
          </a:xfrm>
          <a:prstGeom prst="rect">
            <a:avLst/>
          </a:prstGeom>
          <a:noFill/>
          <a:ln>
            <a:noFill/>
          </a:ln>
        </p:spPr>
      </p:pic>
      <p:pic>
        <p:nvPicPr>
          <p:cNvPr id="528" name="Google Shape;528;p36"/>
          <p:cNvPicPr preferRelativeResize="0"/>
          <p:nvPr/>
        </p:nvPicPr>
        <p:blipFill rotWithShape="1">
          <a:blip r:embed="rId4">
            <a:alphaModFix/>
          </a:blip>
          <a:srcRect b="0" l="0" r="0" t="0"/>
          <a:stretch/>
        </p:blipFill>
        <p:spPr>
          <a:xfrm>
            <a:off x="0" y="3891281"/>
            <a:ext cx="3942080" cy="2550159"/>
          </a:xfrm>
          <a:prstGeom prst="rect">
            <a:avLst/>
          </a:prstGeom>
          <a:noFill/>
          <a:ln>
            <a:noFill/>
          </a:ln>
        </p:spPr>
      </p:pic>
      <p:pic>
        <p:nvPicPr>
          <p:cNvPr id="529" name="Google Shape;529;p36"/>
          <p:cNvPicPr preferRelativeResize="0"/>
          <p:nvPr/>
        </p:nvPicPr>
        <p:blipFill rotWithShape="1">
          <a:blip r:embed="rId5">
            <a:alphaModFix/>
          </a:blip>
          <a:srcRect b="0" l="0" r="0" t="0"/>
          <a:stretch/>
        </p:blipFill>
        <p:spPr>
          <a:xfrm>
            <a:off x="0" y="1214323"/>
            <a:ext cx="3942080" cy="2676958"/>
          </a:xfrm>
          <a:prstGeom prst="rect">
            <a:avLst/>
          </a:prstGeom>
          <a:noFill/>
          <a:ln>
            <a:noFill/>
          </a:ln>
        </p:spPr>
      </p:pic>
      <p:sp>
        <p:nvSpPr>
          <p:cNvPr id="530" name="Google Shape;530;p36"/>
          <p:cNvSpPr txBox="1"/>
          <p:nvPr/>
        </p:nvSpPr>
        <p:spPr>
          <a:xfrm>
            <a:off x="4216400" y="1262420"/>
            <a:ext cx="5902961" cy="49859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tr-TR" sz="1800">
                <a:solidFill>
                  <a:srgbClr val="000000"/>
                </a:solidFill>
                <a:latin typeface="Verdana"/>
                <a:ea typeface="Verdana"/>
                <a:cs typeface="Verdana"/>
                <a:sym typeface="Verdana"/>
              </a:rPr>
              <a:t>                   </a:t>
            </a:r>
            <a:r>
              <a:rPr b="1" lang="tr-TR" sz="2000">
                <a:solidFill>
                  <a:srgbClr val="000000"/>
                </a:solidFill>
                <a:latin typeface="Verdana"/>
                <a:ea typeface="Verdana"/>
                <a:cs typeface="Verdana"/>
                <a:sym typeface="Verdana"/>
              </a:rPr>
              <a:t>METAR Ne Yapar?</a:t>
            </a:r>
            <a:endParaRPr/>
          </a:p>
          <a:p>
            <a:pPr indent="0" lvl="0" marL="0" marR="0" rtl="0" algn="l">
              <a:spcBef>
                <a:spcPts val="0"/>
              </a:spcBef>
              <a:spcAft>
                <a:spcPts val="0"/>
              </a:spcAft>
              <a:buNone/>
            </a:pPr>
            <a:r>
              <a:t/>
            </a:r>
            <a:endParaRPr b="1" sz="1800">
              <a:solidFill>
                <a:srgbClr val="000000"/>
              </a:solidFill>
              <a:latin typeface="Verdana"/>
              <a:ea typeface="Verdana"/>
              <a:cs typeface="Verdana"/>
              <a:sym typeface="Verdana"/>
            </a:endParaRPr>
          </a:p>
          <a:p>
            <a:pPr indent="-285750" lvl="0" marL="285750" marR="0" rtl="0" algn="l">
              <a:spcBef>
                <a:spcPts val="0"/>
              </a:spcBef>
              <a:spcAft>
                <a:spcPts val="0"/>
              </a:spcAft>
              <a:buClr>
                <a:srgbClr val="000000"/>
              </a:buClr>
              <a:buSzPts val="2000"/>
              <a:buFont typeface="Noto Sans Symbols"/>
              <a:buChar char="❖"/>
            </a:pPr>
            <a:r>
              <a:rPr b="1" lang="tr-TR" sz="2000">
                <a:solidFill>
                  <a:srgbClr val="000000"/>
                </a:solidFill>
                <a:latin typeface="Verdana"/>
                <a:ea typeface="Verdana"/>
                <a:cs typeface="Verdana"/>
                <a:sym typeface="Verdana"/>
              </a:rPr>
              <a:t>Eğitim ve Seminerler: </a:t>
            </a:r>
            <a:r>
              <a:rPr lang="tr-TR" sz="2000">
                <a:solidFill>
                  <a:srgbClr val="000000"/>
                </a:solidFill>
                <a:latin typeface="Verdana"/>
                <a:ea typeface="Verdana"/>
                <a:cs typeface="Verdana"/>
                <a:sym typeface="Verdana"/>
              </a:rPr>
              <a:t>Alanında uzman isimler ile yapılan eğitimler düzenlenir. Teknik gezi planlaması yapılarak sektörün yerinde gözlemlenmesi sağlanır.</a:t>
            </a:r>
            <a:endParaRPr/>
          </a:p>
          <a:p>
            <a:pPr indent="-158750" lvl="0" marL="285750" marR="0" rtl="0" algn="l">
              <a:spcBef>
                <a:spcPts val="0"/>
              </a:spcBef>
              <a:spcAft>
                <a:spcPts val="0"/>
              </a:spcAft>
              <a:buClr>
                <a:schemeClr val="dk1"/>
              </a:buClr>
              <a:buSzPts val="2000"/>
              <a:buFont typeface="Noto Sans Symbols"/>
              <a:buNone/>
            </a:pPr>
            <a:r>
              <a:t/>
            </a:r>
            <a:endParaRPr sz="2000">
              <a:solidFill>
                <a:srgbClr val="000000"/>
              </a:solidFill>
              <a:latin typeface="Verdana"/>
              <a:ea typeface="Verdana"/>
              <a:cs typeface="Verdana"/>
              <a:sym typeface="Verdana"/>
            </a:endParaRPr>
          </a:p>
          <a:p>
            <a:pPr indent="-285750" lvl="0" marL="285750" marR="0" rtl="0" algn="l">
              <a:spcBef>
                <a:spcPts val="0"/>
              </a:spcBef>
              <a:spcAft>
                <a:spcPts val="0"/>
              </a:spcAft>
              <a:buClr>
                <a:srgbClr val="000000"/>
              </a:buClr>
              <a:buSzPts val="2000"/>
              <a:buFont typeface="Noto Sans Symbols"/>
              <a:buChar char="❖"/>
            </a:pPr>
            <a:r>
              <a:rPr b="1" lang="tr-TR" sz="2000">
                <a:solidFill>
                  <a:srgbClr val="000000"/>
                </a:solidFill>
                <a:latin typeface="Verdana"/>
                <a:ea typeface="Verdana"/>
                <a:cs typeface="Verdana"/>
                <a:sym typeface="Verdana"/>
              </a:rPr>
              <a:t>Sosyal Etkinlikler: </a:t>
            </a:r>
            <a:r>
              <a:rPr lang="tr-TR" sz="2000">
                <a:solidFill>
                  <a:srgbClr val="000000"/>
                </a:solidFill>
                <a:latin typeface="Verdana"/>
                <a:ea typeface="Verdana"/>
                <a:cs typeface="Verdana"/>
                <a:sym typeface="Verdana"/>
              </a:rPr>
              <a:t>Tanışma toplantıları, üye buluşmaları yapılarak öğrenciler arasındaki birliğin diri tutulması sağlanır.</a:t>
            </a:r>
            <a:endParaRPr/>
          </a:p>
          <a:p>
            <a:pPr indent="-158750" lvl="0" marL="285750" marR="0" rtl="0" algn="l">
              <a:spcBef>
                <a:spcPts val="0"/>
              </a:spcBef>
              <a:spcAft>
                <a:spcPts val="0"/>
              </a:spcAft>
              <a:buClr>
                <a:schemeClr val="dk1"/>
              </a:buClr>
              <a:buSzPts val="2000"/>
              <a:buFont typeface="Noto Sans Symbols"/>
              <a:buNone/>
            </a:pPr>
            <a:r>
              <a:t/>
            </a:r>
            <a:endParaRPr sz="2000">
              <a:solidFill>
                <a:srgbClr val="000000"/>
              </a:solidFill>
              <a:latin typeface="Verdana"/>
              <a:ea typeface="Verdana"/>
              <a:cs typeface="Verdana"/>
              <a:sym typeface="Verdana"/>
            </a:endParaRPr>
          </a:p>
          <a:p>
            <a:pPr indent="-285750" lvl="0" marL="285750" marR="0" rtl="0" algn="l">
              <a:spcBef>
                <a:spcPts val="0"/>
              </a:spcBef>
              <a:spcAft>
                <a:spcPts val="0"/>
              </a:spcAft>
              <a:buClr>
                <a:srgbClr val="000000"/>
              </a:buClr>
              <a:buSzPts val="2000"/>
              <a:buFont typeface="Noto Sans Symbols"/>
              <a:buChar char="❖"/>
            </a:pPr>
            <a:r>
              <a:rPr b="1" lang="tr-TR" sz="2000">
                <a:solidFill>
                  <a:srgbClr val="000000"/>
                </a:solidFill>
                <a:latin typeface="Verdana"/>
                <a:ea typeface="Verdana"/>
                <a:cs typeface="Verdana"/>
                <a:sym typeface="Verdana"/>
              </a:rPr>
              <a:t>Bilimsel Çalışmalar: </a:t>
            </a:r>
            <a:r>
              <a:rPr lang="tr-TR" sz="2000">
                <a:solidFill>
                  <a:srgbClr val="000000"/>
                </a:solidFill>
                <a:latin typeface="Verdana"/>
                <a:ea typeface="Verdana"/>
                <a:cs typeface="Verdana"/>
                <a:sym typeface="Verdana"/>
              </a:rPr>
              <a:t>Kulüp çatısı altında kurulan proje takımları bünyesinde meteorolojik raporlama, kodlama, modelleme alanlarında araştırmalar yapılır ve projeler geliştirilir.</a:t>
            </a:r>
            <a:endParaRPr b="1" sz="2000">
              <a:solidFill>
                <a:srgbClr val="000000"/>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3D6"/>
        </a:solidFill>
      </p:bgPr>
    </p:bg>
    <p:spTree>
      <p:nvGrpSpPr>
        <p:cNvPr id="534" name="Shape 534"/>
        <p:cNvGrpSpPr/>
        <p:nvPr/>
      </p:nvGrpSpPr>
      <p:grpSpPr>
        <a:xfrm>
          <a:off x="0" y="0"/>
          <a:ext cx="0" cy="0"/>
          <a:chOff x="0" y="0"/>
          <a:chExt cx="0" cy="0"/>
        </a:xfrm>
      </p:grpSpPr>
      <p:pic>
        <p:nvPicPr>
          <p:cNvPr id="535" name="Google Shape;535;p37"/>
          <p:cNvPicPr preferRelativeResize="0"/>
          <p:nvPr/>
        </p:nvPicPr>
        <p:blipFill rotWithShape="1">
          <a:blip r:embed="rId3">
            <a:alphaModFix/>
          </a:blip>
          <a:srcRect b="0" l="0" r="0" t="0"/>
          <a:stretch/>
        </p:blipFill>
        <p:spPr>
          <a:xfrm>
            <a:off x="0" y="0"/>
            <a:ext cx="12217400" cy="6858000"/>
          </a:xfrm>
          <a:prstGeom prst="rect">
            <a:avLst/>
          </a:prstGeom>
          <a:noFill/>
          <a:ln>
            <a:noFill/>
          </a:ln>
        </p:spPr>
      </p:pic>
      <p:sp>
        <p:nvSpPr>
          <p:cNvPr id="536" name="Google Shape;536;p37"/>
          <p:cNvSpPr/>
          <p:nvPr/>
        </p:nvSpPr>
        <p:spPr>
          <a:xfrm>
            <a:off x="7288261" y="2477186"/>
            <a:ext cx="7564582" cy="118154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i="1" lang="tr-TR" sz="6400">
                <a:solidFill>
                  <a:srgbClr val="FFFFFF"/>
                </a:solidFill>
                <a:latin typeface="Montserrat SemiBold"/>
                <a:ea typeface="Montserrat SemiBold"/>
                <a:cs typeface="Montserrat SemiBold"/>
                <a:sym typeface="Montserrat SemiBold"/>
              </a:rPr>
              <a:t>Thank You</a:t>
            </a:r>
            <a:endParaRPr i="1" sz="6400">
              <a:solidFill>
                <a:srgbClr val="FFFFFF"/>
              </a:solidFill>
              <a:latin typeface="Montserrat SemiBold"/>
              <a:ea typeface="Montserrat SemiBold"/>
              <a:cs typeface="Montserrat SemiBold"/>
              <a:sym typeface="Montserrat SemiBold"/>
            </a:endParaRPr>
          </a:p>
        </p:txBody>
      </p:sp>
      <p:pic>
        <p:nvPicPr>
          <p:cNvPr id="537" name="Google Shape;537;p37"/>
          <p:cNvPicPr preferRelativeResize="0"/>
          <p:nvPr/>
        </p:nvPicPr>
        <p:blipFill rotWithShape="1">
          <a:blip r:embed="rId4">
            <a:alphaModFix/>
          </a:blip>
          <a:srcRect b="0" l="0" r="0" t="0"/>
          <a:stretch/>
        </p:blipFill>
        <p:spPr>
          <a:xfrm>
            <a:off x="208438" y="6079067"/>
            <a:ext cx="260457" cy="259660"/>
          </a:xfrm>
          <a:prstGeom prst="rect">
            <a:avLst/>
          </a:prstGeom>
          <a:noFill/>
          <a:ln>
            <a:noFill/>
          </a:ln>
        </p:spPr>
      </p:pic>
      <p:sp>
        <p:nvSpPr>
          <p:cNvPr id="538" name="Google Shape;538;p37"/>
          <p:cNvSpPr txBox="1"/>
          <p:nvPr/>
        </p:nvSpPr>
        <p:spPr>
          <a:xfrm>
            <a:off x="468895" y="6027164"/>
            <a:ext cx="115660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400"/>
              <a:buFont typeface="Verdana"/>
              <a:buNone/>
            </a:pPr>
            <a:r>
              <a:rPr b="0" i="0" lang="tr-TR" sz="1400" u="none" cap="none" strike="noStrike">
                <a:solidFill>
                  <a:srgbClr val="FFFFFF"/>
                </a:solidFill>
                <a:latin typeface="Verdana"/>
                <a:ea typeface="Verdana"/>
                <a:cs typeface="Verdana"/>
                <a:sym typeface="Verdana"/>
              </a:rPr>
              <a:t>itumeteo</a:t>
            </a:r>
            <a:endParaRPr b="0" i="0" sz="14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39" name="Google Shape;539;p37"/>
          <p:cNvPicPr preferRelativeResize="0"/>
          <p:nvPr/>
        </p:nvPicPr>
        <p:blipFill rotWithShape="1">
          <a:blip r:embed="rId5">
            <a:alphaModFix/>
          </a:blip>
          <a:srcRect b="0" l="0" r="0" t="0"/>
          <a:stretch/>
        </p:blipFill>
        <p:spPr>
          <a:xfrm>
            <a:off x="208438" y="6444409"/>
            <a:ext cx="281742" cy="280159"/>
          </a:xfrm>
          <a:prstGeom prst="rect">
            <a:avLst/>
          </a:prstGeom>
          <a:noFill/>
          <a:ln>
            <a:noFill/>
          </a:ln>
        </p:spPr>
      </p:pic>
      <p:sp>
        <p:nvSpPr>
          <p:cNvPr id="540" name="Google Shape;540;p37"/>
          <p:cNvSpPr txBox="1"/>
          <p:nvPr/>
        </p:nvSpPr>
        <p:spPr>
          <a:xfrm>
            <a:off x="490180" y="6398507"/>
            <a:ext cx="5171089" cy="37196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FFFFFF"/>
              </a:buClr>
              <a:buSzPts val="1400"/>
              <a:buFont typeface="Verdana"/>
              <a:buNone/>
            </a:pPr>
            <a:r>
              <a:rPr b="0" i="0" lang="tr-TR" sz="1400" u="none" cap="none" strike="noStrike">
                <a:solidFill>
                  <a:srgbClr val="FFFFFF"/>
                </a:solidFill>
                <a:latin typeface="Verdana"/>
                <a:ea typeface="Verdana"/>
                <a:cs typeface="Verdana"/>
                <a:sym typeface="Verdana"/>
              </a:rPr>
              <a:t>İTÜ İklim Bilimi ve Meteoroloji Mühendisliği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600">
                <a:solidFill>
                  <a:schemeClr val="lt1"/>
                </a:solidFill>
                <a:latin typeface="Calibri"/>
                <a:ea typeface="Calibri"/>
                <a:cs typeface="Calibri"/>
                <a:sym typeface="Calibri"/>
              </a:rPr>
              <a:t>İTÜ ARI TEKNOKENT &amp; İTÜ ÇEKİRDEK</a:t>
            </a:r>
            <a:endParaRPr b="1" sz="2600">
              <a:solidFill>
                <a:schemeClr val="lt1"/>
              </a:solidFill>
              <a:latin typeface="Calibri"/>
              <a:ea typeface="Calibri"/>
              <a:cs typeface="Calibri"/>
              <a:sym typeface="Calibri"/>
            </a:endParaRPr>
          </a:p>
        </p:txBody>
      </p:sp>
      <p:pic>
        <p:nvPicPr>
          <p:cNvPr id="181" name="Google Shape;181;p4"/>
          <p:cNvPicPr preferRelativeResize="0"/>
          <p:nvPr/>
        </p:nvPicPr>
        <p:blipFill rotWithShape="1">
          <a:blip r:embed="rId3">
            <a:alphaModFix/>
          </a:blip>
          <a:srcRect b="0" l="0" r="0" t="0"/>
          <a:stretch/>
        </p:blipFill>
        <p:spPr>
          <a:xfrm>
            <a:off x="6932160" y="1517297"/>
            <a:ext cx="4176464" cy="2478556"/>
          </a:xfrm>
          <a:prstGeom prst="rect">
            <a:avLst/>
          </a:prstGeom>
          <a:noFill/>
          <a:ln>
            <a:noFill/>
          </a:ln>
        </p:spPr>
      </p:pic>
      <p:sp>
        <p:nvSpPr>
          <p:cNvPr id="182" name="Google Shape;182;p4"/>
          <p:cNvSpPr txBox="1"/>
          <p:nvPr/>
        </p:nvSpPr>
        <p:spPr>
          <a:xfrm>
            <a:off x="395288" y="1268760"/>
            <a:ext cx="5268664" cy="556684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İTÜ ARI Teknokent</a:t>
            </a:r>
            <a:endParaRPr/>
          </a:p>
          <a:p>
            <a:pPr indent="-285750" lvl="0" marL="285750" marR="0" rtl="0" algn="l">
              <a:lnSpc>
                <a:spcPct val="120000"/>
              </a:lnSpc>
              <a:spcBef>
                <a:spcPts val="280"/>
              </a:spcBef>
              <a:spcAft>
                <a:spcPts val="0"/>
              </a:spcAft>
              <a:buClr>
                <a:srgbClr val="00447C"/>
              </a:buClr>
              <a:buSzPts val="1400"/>
              <a:buFont typeface="Times"/>
              <a:buChar char="■"/>
            </a:pPr>
            <a:r>
              <a:rPr b="0" i="0" lang="tr-TR" sz="1400" u="none" cap="none" strike="noStrike">
                <a:solidFill>
                  <a:srgbClr val="000000"/>
                </a:solidFill>
                <a:latin typeface="Calibri"/>
                <a:ea typeface="Calibri"/>
                <a:cs typeface="Calibri"/>
                <a:sym typeface="Calibri"/>
              </a:rPr>
              <a:t>Çok yönlü, etkin ve sürdürülebilir bir üniversite-sanayi işbirliği</a:t>
            </a:r>
            <a:endParaRPr/>
          </a:p>
          <a:p>
            <a:pPr indent="-285750" lvl="0" marL="285750" marR="0" rtl="0" algn="l">
              <a:lnSpc>
                <a:spcPct val="120000"/>
              </a:lnSpc>
              <a:spcBef>
                <a:spcPts val="280"/>
              </a:spcBef>
              <a:spcAft>
                <a:spcPts val="0"/>
              </a:spcAft>
              <a:buClr>
                <a:srgbClr val="00447C"/>
              </a:buClr>
              <a:buSzPts val="1400"/>
              <a:buFont typeface="Times"/>
              <a:buChar char="■"/>
            </a:pPr>
            <a:r>
              <a:rPr b="0" i="0" lang="tr-TR" sz="1400" u="none" cap="none" strike="noStrike">
                <a:solidFill>
                  <a:srgbClr val="000000"/>
                </a:solidFill>
                <a:latin typeface="Calibri"/>
                <a:ea typeface="Calibri"/>
                <a:cs typeface="Calibri"/>
                <a:sym typeface="Calibri"/>
              </a:rPr>
              <a:t>2.500 başarılı Ar-Ge Projesi (148 patentli</a:t>
            </a:r>
            <a:endParaRPr/>
          </a:p>
          <a:p>
            <a:pPr indent="-285750" lvl="0" marL="285750" marR="0" rtl="0" algn="l">
              <a:lnSpc>
                <a:spcPct val="120000"/>
              </a:lnSpc>
              <a:spcBef>
                <a:spcPts val="280"/>
              </a:spcBef>
              <a:spcAft>
                <a:spcPts val="0"/>
              </a:spcAft>
              <a:buClr>
                <a:srgbClr val="00447C"/>
              </a:buClr>
              <a:buSzPts val="1400"/>
              <a:buFont typeface="Times"/>
              <a:buChar char="■"/>
            </a:pPr>
            <a:r>
              <a:rPr b="0" i="0" lang="tr-TR" sz="1400" u="none" cap="none" strike="noStrike">
                <a:solidFill>
                  <a:srgbClr val="000000"/>
                </a:solidFill>
                <a:latin typeface="Calibri"/>
                <a:ea typeface="Calibri"/>
                <a:cs typeface="Calibri"/>
                <a:sym typeface="Calibri"/>
              </a:rPr>
              <a:t>276 Ar-Ge Şirketi</a:t>
            </a:r>
            <a:endParaRPr/>
          </a:p>
          <a:p>
            <a:pPr indent="-285750" lvl="0" marL="285750" marR="0" rtl="0" algn="l">
              <a:lnSpc>
                <a:spcPct val="120000"/>
              </a:lnSpc>
              <a:spcBef>
                <a:spcPts val="280"/>
              </a:spcBef>
              <a:spcAft>
                <a:spcPts val="0"/>
              </a:spcAft>
              <a:buClr>
                <a:srgbClr val="00447C"/>
              </a:buClr>
              <a:buSzPts val="1400"/>
              <a:buFont typeface="Times"/>
              <a:buChar char="■"/>
            </a:pPr>
            <a:r>
              <a:rPr b="0" i="0" lang="tr-TR" sz="1400" u="none" cap="none" strike="noStrike">
                <a:solidFill>
                  <a:srgbClr val="000000"/>
                </a:solidFill>
                <a:latin typeface="Calibri"/>
                <a:ea typeface="Calibri"/>
                <a:cs typeface="Calibri"/>
                <a:sym typeface="Calibri"/>
              </a:rPr>
              <a:t>752 milyon dolar ciro</a:t>
            </a:r>
            <a:endParaRPr/>
          </a:p>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İTÜ Çekirdek Erken Aşama Kuluçka Merkezi</a:t>
            </a:r>
            <a:endParaRPr/>
          </a:p>
          <a:p>
            <a:pPr indent="-285750" lvl="0" marL="285750" marR="0" rtl="0" algn="l">
              <a:lnSpc>
                <a:spcPct val="120000"/>
              </a:lnSpc>
              <a:spcBef>
                <a:spcPts val="280"/>
              </a:spcBef>
              <a:spcAft>
                <a:spcPts val="0"/>
              </a:spcAft>
              <a:buClr>
                <a:srgbClr val="00447C"/>
              </a:buClr>
              <a:buSzPts val="1400"/>
              <a:buFont typeface="Times"/>
              <a:buChar char="■"/>
            </a:pPr>
            <a:r>
              <a:rPr b="0" i="0" lang="tr-TR" sz="1400" u="none" cap="none" strike="noStrike">
                <a:solidFill>
                  <a:srgbClr val="000000"/>
                </a:solidFill>
                <a:latin typeface="Calibri"/>
                <a:ea typeface="Calibri"/>
                <a:cs typeface="Calibri"/>
                <a:sym typeface="Calibri"/>
              </a:rPr>
              <a:t>Teknolojik, yenilikçi iş fikirleri olan ve fikirlerinin yenilikçi olduğuna ve ticari faaliyete dönüştürülebileceğine inanan tüm girişimciler</a:t>
            </a:r>
            <a:endParaRPr/>
          </a:p>
        </p:txBody>
      </p:sp>
      <p:pic>
        <p:nvPicPr>
          <p:cNvPr id="183" name="Google Shape;183;p4"/>
          <p:cNvPicPr preferRelativeResize="0"/>
          <p:nvPr/>
        </p:nvPicPr>
        <p:blipFill rotWithShape="1">
          <a:blip r:embed="rId4">
            <a:alphaModFix/>
          </a:blip>
          <a:srcRect b="0" l="0" r="0" t="0"/>
          <a:stretch/>
        </p:blipFill>
        <p:spPr>
          <a:xfrm>
            <a:off x="7769721" y="4242156"/>
            <a:ext cx="2501343" cy="2463444"/>
          </a:xfrm>
          <a:prstGeom prst="rect">
            <a:avLst/>
          </a:prstGeom>
          <a:noFill/>
          <a:ln>
            <a:noFill/>
          </a:ln>
        </p:spPr>
      </p:pic>
      <p:pic>
        <p:nvPicPr>
          <p:cNvPr id="184" name="Google Shape;184;p4"/>
          <p:cNvPicPr preferRelativeResize="0"/>
          <p:nvPr/>
        </p:nvPicPr>
        <p:blipFill rotWithShape="1">
          <a:blip r:embed="rId5">
            <a:alphaModFix/>
          </a:blip>
          <a:srcRect b="0" l="0" r="0" t="0"/>
          <a:stretch/>
        </p:blipFill>
        <p:spPr>
          <a:xfrm>
            <a:off x="6960096" y="1484784"/>
            <a:ext cx="1619250" cy="504825"/>
          </a:xfrm>
          <a:prstGeom prst="rect">
            <a:avLst/>
          </a:prstGeom>
          <a:noFill/>
          <a:ln>
            <a:noFill/>
          </a:ln>
        </p:spPr>
      </p:pic>
      <p:pic>
        <p:nvPicPr>
          <p:cNvPr id="185" name="Google Shape;185;p4"/>
          <p:cNvPicPr preferRelativeResize="0"/>
          <p:nvPr/>
        </p:nvPicPr>
        <p:blipFill rotWithShape="1">
          <a:blip r:embed="rId6">
            <a:alphaModFix/>
          </a:blip>
          <a:srcRect b="0" l="0" r="0" t="0"/>
          <a:stretch/>
        </p:blipFill>
        <p:spPr>
          <a:xfrm>
            <a:off x="672705" y="4316777"/>
            <a:ext cx="5244770" cy="2388823"/>
          </a:xfrm>
          <a:prstGeom prst="rect">
            <a:avLst/>
          </a:prstGeom>
          <a:noFill/>
          <a:ln>
            <a:noFill/>
          </a:ln>
        </p:spPr>
      </p:pic>
      <p:sp>
        <p:nvSpPr>
          <p:cNvPr id="186" name="Google Shape;186;p4"/>
          <p:cNvSpPr/>
          <p:nvPr/>
        </p:nvSpPr>
        <p:spPr>
          <a:xfrm>
            <a:off x="5481088" y="3275112"/>
            <a:ext cx="12298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Arial"/>
                <a:ea typeface="Arial"/>
                <a:cs typeface="Arial"/>
                <a:sym typeface="Arial"/>
              </a:rPr>
              <a:t>Yurt Tesisleri</a:t>
            </a:r>
            <a:endParaRPr/>
          </a:p>
        </p:txBody>
      </p:sp>
      <p:sp>
        <p:nvSpPr>
          <p:cNvPr id="187" name="Google Shape;187;p4"/>
          <p:cNvSpPr/>
          <p:nvPr/>
        </p:nvSpPr>
        <p:spPr>
          <a:xfrm>
            <a:off x="5481088" y="3275112"/>
            <a:ext cx="12298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tr-TR" sz="1400" u="none" cap="none" strike="noStrike">
                <a:solidFill>
                  <a:srgbClr val="000000"/>
                </a:solidFill>
                <a:latin typeface="Arial"/>
                <a:ea typeface="Arial"/>
                <a:cs typeface="Arial"/>
                <a:sym typeface="Arial"/>
              </a:rPr>
              <a:t>Yurt Tesisleri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5"/>
          <p:cNvSpPr txBox="1"/>
          <p:nvPr>
            <p:ph type="title"/>
          </p:nvPr>
        </p:nvSpPr>
        <p:spPr>
          <a:xfrm>
            <a:off x="479376" y="260648"/>
            <a:ext cx="9793088" cy="6462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tr-TR" sz="2600">
                <a:solidFill>
                  <a:schemeClr val="lt1"/>
                </a:solidFill>
                <a:latin typeface="Calibri"/>
                <a:ea typeface="Calibri"/>
                <a:cs typeface="Calibri"/>
                <a:sym typeface="Calibri"/>
              </a:rPr>
              <a:t>SAYILARLA İTÜ</a:t>
            </a:r>
            <a:endParaRPr b="1" sz="2600">
              <a:solidFill>
                <a:schemeClr val="lt1"/>
              </a:solidFill>
              <a:latin typeface="Calibri"/>
              <a:ea typeface="Calibri"/>
              <a:cs typeface="Calibri"/>
              <a:sym typeface="Calibri"/>
            </a:endParaRPr>
          </a:p>
        </p:txBody>
      </p:sp>
      <p:sp>
        <p:nvSpPr>
          <p:cNvPr id="193" name="Google Shape;193;p5"/>
          <p:cNvSpPr txBox="1"/>
          <p:nvPr/>
        </p:nvSpPr>
        <p:spPr>
          <a:xfrm>
            <a:off x="479375" y="1127583"/>
            <a:ext cx="5268664" cy="490009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Akademik Üyeler</a:t>
            </a:r>
            <a:endParaRPr/>
          </a:p>
          <a:p>
            <a:pPr indent="-285750" lvl="0" marL="28575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2,330 akademisyen</a:t>
            </a:r>
            <a:endParaRPr/>
          </a:p>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Lisans Eğitimi</a:t>
            </a:r>
            <a:endParaRPr/>
          </a:p>
          <a:p>
            <a:pPr indent="-285750" lvl="0" marL="28575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25.942 lisans öğrencisi</a:t>
            </a:r>
            <a:endParaRPr/>
          </a:p>
          <a:p>
            <a:pPr indent="-285750" lvl="1" marL="102870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13 Çift Diploma Programı (SUNY)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Lisansüstü Eğitim</a:t>
            </a:r>
            <a:endParaRPr/>
          </a:p>
          <a:p>
            <a:pPr indent="-285750" lvl="0" marL="28575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12.345 lisansüstü öğrenci</a:t>
            </a:r>
            <a:endParaRPr/>
          </a:p>
          <a:p>
            <a:pPr indent="-285750" lvl="1" marL="102870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118 Yüksek Lisans Programı</a:t>
            </a:r>
            <a:endParaRPr/>
          </a:p>
          <a:p>
            <a:pPr indent="-285750" lvl="1" marL="1028700" marR="0" rtl="0" algn="l">
              <a:lnSpc>
                <a:spcPct val="150000"/>
              </a:lnSpc>
              <a:spcBef>
                <a:spcPts val="320"/>
              </a:spcBef>
              <a:spcAft>
                <a:spcPts val="0"/>
              </a:spcAft>
              <a:buClr>
                <a:srgbClr val="00447C"/>
              </a:buClr>
              <a:buSzPts val="1600"/>
              <a:buFont typeface="Times"/>
              <a:buChar char="■"/>
            </a:pPr>
            <a:r>
              <a:rPr b="0" i="0" lang="tr-TR" sz="1600" u="none" cap="none" strike="noStrike">
                <a:solidFill>
                  <a:srgbClr val="000000"/>
                </a:solidFill>
                <a:latin typeface="Calibri"/>
                <a:ea typeface="Calibri"/>
                <a:cs typeface="Calibri"/>
                <a:sym typeface="Calibri"/>
              </a:rPr>
              <a:t>71 Doktora Programı</a:t>
            </a:r>
            <a:endParaRPr/>
          </a:p>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Mezunlar</a:t>
            </a:r>
            <a:endParaRPr/>
          </a:p>
          <a:p>
            <a:pPr indent="-285750" lvl="0" marL="285750" marR="0" rtl="0" algn="l">
              <a:lnSpc>
                <a:spcPct val="150000"/>
              </a:lnSpc>
              <a:spcBef>
                <a:spcPts val="280"/>
              </a:spcBef>
              <a:spcAft>
                <a:spcPts val="0"/>
              </a:spcAft>
              <a:buClr>
                <a:srgbClr val="00447C"/>
              </a:buClr>
              <a:buSzPts val="1400"/>
              <a:buFont typeface="Times"/>
              <a:buChar char="■"/>
            </a:pPr>
            <a:r>
              <a:rPr b="0" i="0" lang="tr-TR" sz="1400" u="none" cap="none" strike="noStrike">
                <a:solidFill>
                  <a:srgbClr val="262626"/>
                </a:solidFill>
                <a:latin typeface="Calibri"/>
                <a:ea typeface="Calibri"/>
                <a:cs typeface="Calibri"/>
                <a:sym typeface="Calibri"/>
              </a:rPr>
              <a:t>140.000'den fazla mezun</a:t>
            </a:r>
            <a:endParaRPr/>
          </a:p>
          <a:p>
            <a:pPr indent="0" lvl="0" marL="0" marR="0" rtl="0" algn="l">
              <a:lnSpc>
                <a:spcPct val="150000"/>
              </a:lnSpc>
              <a:spcBef>
                <a:spcPts val="0"/>
              </a:spcBef>
              <a:spcAft>
                <a:spcPts val="0"/>
              </a:spcAft>
              <a:buClr>
                <a:srgbClr val="000000"/>
              </a:buClr>
              <a:buSzPts val="1800"/>
              <a:buFont typeface="Arial"/>
              <a:buNone/>
            </a:pPr>
            <a:r>
              <a:rPr b="1" i="0" lang="tr-TR" sz="1800" u="none" cap="none" strike="noStrike">
                <a:solidFill>
                  <a:srgbClr val="000000"/>
                </a:solidFill>
                <a:latin typeface="Calibri"/>
                <a:ea typeface="Calibri"/>
                <a:cs typeface="Calibri"/>
                <a:sym typeface="Calibri"/>
              </a:rPr>
              <a:t>Uluslararası Tanınma</a:t>
            </a:r>
            <a:endParaRPr b="1" i="0" sz="1800" u="none" cap="none" strike="noStrike">
              <a:solidFill>
                <a:srgbClr val="000000"/>
              </a:solidFill>
              <a:latin typeface="Calibri"/>
              <a:ea typeface="Calibri"/>
              <a:cs typeface="Calibri"/>
              <a:sym typeface="Calibri"/>
            </a:endParaRPr>
          </a:p>
        </p:txBody>
      </p:sp>
      <p:graphicFrame>
        <p:nvGraphicFramePr>
          <p:cNvPr id="194" name="Google Shape;194;p5"/>
          <p:cNvGraphicFramePr/>
          <p:nvPr/>
        </p:nvGraphicFramePr>
        <p:xfrm>
          <a:off x="479375" y="6191077"/>
          <a:ext cx="3000000" cy="3000000"/>
        </p:xfrm>
        <a:graphic>
          <a:graphicData uri="http://schemas.openxmlformats.org/drawingml/2006/table">
            <a:tbl>
              <a:tblPr>
                <a:noFill/>
                <a:tableStyleId>{8E89DA7C-4A23-484E-B710-350AD7BD9E8C}</a:tableStyleId>
              </a:tblPr>
              <a:tblGrid>
                <a:gridCol w="3028625"/>
                <a:gridCol w="1202350"/>
                <a:gridCol w="2396875"/>
              </a:tblGrid>
              <a:tr h="271475">
                <a:tc>
                  <a:txBody>
                    <a:bodyPr/>
                    <a:lstStyle/>
                    <a:p>
                      <a:pPr indent="0" lvl="0" marL="0" marR="0" rtl="0" algn="l">
                        <a:lnSpc>
                          <a:spcPct val="100000"/>
                        </a:lnSpc>
                        <a:spcBef>
                          <a:spcPts val="0"/>
                        </a:spcBef>
                        <a:spcAft>
                          <a:spcPts val="0"/>
                        </a:spcAft>
                        <a:buClr>
                          <a:schemeClr val="lt1"/>
                        </a:buClr>
                        <a:buSzPts val="1200"/>
                        <a:buFont typeface="Calibri"/>
                        <a:buNone/>
                      </a:pPr>
                      <a:r>
                        <a:rPr b="1" i="0" lang="tr-TR" sz="1200" u="none" cap="none" strike="noStrike">
                          <a:solidFill>
                            <a:schemeClr val="lt1"/>
                          </a:solidFill>
                          <a:latin typeface="Calibri"/>
                          <a:ea typeface="Calibri"/>
                          <a:cs typeface="Calibri"/>
                          <a:sym typeface="Calibri"/>
                        </a:rPr>
                        <a:t>University</a:t>
                      </a:r>
                      <a:endParaRPr b="1" i="0" sz="1200" u="none" cap="none" strike="noStrike">
                        <a:solidFill>
                          <a:schemeClr val="lt1"/>
                        </a:solidFill>
                        <a:latin typeface="Calibri"/>
                        <a:ea typeface="Calibri"/>
                        <a:cs typeface="Calibri"/>
                        <a:sym typeface="Calibri"/>
                      </a:endParaRPr>
                    </a:p>
                  </a:txBody>
                  <a:tcPr marT="43875" marB="43875" marR="87675" marL="876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975A"/>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b="1" i="0" lang="tr-TR" sz="1200" u="none" cap="none" strike="noStrike">
                          <a:solidFill>
                            <a:schemeClr val="lt1"/>
                          </a:solidFill>
                          <a:latin typeface="Calibri"/>
                          <a:ea typeface="Calibri"/>
                          <a:cs typeface="Calibri"/>
                          <a:sym typeface="Calibri"/>
                        </a:rPr>
                        <a:t>Country</a:t>
                      </a:r>
                      <a:endParaRPr b="1" i="0" sz="1200" u="none" cap="none" strike="noStrike">
                        <a:solidFill>
                          <a:schemeClr val="lt1"/>
                        </a:solidFill>
                        <a:latin typeface="Calibri"/>
                        <a:ea typeface="Calibri"/>
                        <a:cs typeface="Calibri"/>
                        <a:sym typeface="Calibri"/>
                      </a:endParaRPr>
                    </a:p>
                  </a:txBody>
                  <a:tcPr marT="43875" marB="43875" marR="87675" marL="876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975A"/>
                    </a:solidFill>
                  </a:tcPr>
                </a:tc>
                <a:tc>
                  <a:txBody>
                    <a:bodyPr/>
                    <a:lstStyle/>
                    <a:p>
                      <a:pPr indent="0" lvl="0" marL="0" marR="0" rtl="0" algn="ctr">
                        <a:lnSpc>
                          <a:spcPct val="100000"/>
                        </a:lnSpc>
                        <a:spcBef>
                          <a:spcPts val="0"/>
                        </a:spcBef>
                        <a:spcAft>
                          <a:spcPts val="0"/>
                        </a:spcAft>
                        <a:buClr>
                          <a:schemeClr val="lt1"/>
                        </a:buClr>
                        <a:buSzPts val="1200"/>
                        <a:buFont typeface="Calibri"/>
                        <a:buNone/>
                      </a:pPr>
                      <a:r>
                        <a:rPr b="1" i="0" lang="tr-TR" sz="1200" u="none" cap="none" strike="noStrike">
                          <a:solidFill>
                            <a:schemeClr val="lt1"/>
                          </a:solidFill>
                          <a:latin typeface="Calibri"/>
                          <a:ea typeface="Calibri"/>
                          <a:cs typeface="Calibri"/>
                          <a:sym typeface="Calibri"/>
                        </a:rPr>
                        <a:t>Number of Accredited Programs</a:t>
                      </a:r>
                      <a:endParaRPr/>
                    </a:p>
                  </a:txBody>
                  <a:tcPr marT="43875" marB="43875" marR="87675" marL="8767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975A"/>
                    </a:solidFill>
                  </a:tcPr>
                </a:tc>
              </a:tr>
              <a:tr h="350850">
                <a:tc>
                  <a:txBody>
                    <a:bodyPr/>
                    <a:lstStyle/>
                    <a:p>
                      <a:pPr indent="0" lvl="0" marL="0" marR="0" rtl="0" algn="l">
                        <a:lnSpc>
                          <a:spcPct val="100000"/>
                        </a:lnSpc>
                        <a:spcBef>
                          <a:spcPts val="0"/>
                        </a:spcBef>
                        <a:spcAft>
                          <a:spcPts val="0"/>
                        </a:spcAft>
                        <a:buClr>
                          <a:srgbClr val="B4975A"/>
                        </a:buClr>
                        <a:buSzPts val="1700"/>
                        <a:buFont typeface="Calibri"/>
                        <a:buNone/>
                      </a:pPr>
                      <a:r>
                        <a:rPr b="1" i="0" lang="tr-TR" sz="1700" u="none" cap="none" strike="noStrike">
                          <a:solidFill>
                            <a:srgbClr val="B4975A"/>
                          </a:solidFill>
                          <a:latin typeface="Calibri"/>
                          <a:ea typeface="Calibri"/>
                          <a:cs typeface="Calibri"/>
                          <a:sym typeface="Calibri"/>
                        </a:rPr>
                        <a:t>İstanbul Teknik Üniversitesi</a:t>
                      </a:r>
                      <a:endParaRPr/>
                    </a:p>
                  </a:txBody>
                  <a:tcPr marT="43875" marB="43875" marR="87675" marL="876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B4975A"/>
                        </a:buClr>
                        <a:buSzPts val="1700"/>
                        <a:buFont typeface="Calibri"/>
                        <a:buNone/>
                      </a:pPr>
                      <a:r>
                        <a:rPr b="1" i="0" lang="tr-TR" sz="1700" u="none" cap="none" strike="noStrike">
                          <a:solidFill>
                            <a:srgbClr val="B4975A"/>
                          </a:solidFill>
                          <a:latin typeface="Calibri"/>
                          <a:ea typeface="Calibri"/>
                          <a:cs typeface="Calibri"/>
                          <a:sym typeface="Calibri"/>
                        </a:rPr>
                        <a:t>Türkiye</a:t>
                      </a:r>
                      <a:endParaRPr b="1" i="0" sz="1700" u="none" cap="none" strike="noStrike">
                        <a:solidFill>
                          <a:srgbClr val="B4975A"/>
                        </a:solidFill>
                        <a:latin typeface="Calibri"/>
                        <a:ea typeface="Calibri"/>
                        <a:cs typeface="Calibri"/>
                        <a:sym typeface="Calibri"/>
                      </a:endParaRPr>
                    </a:p>
                  </a:txBody>
                  <a:tcPr marT="43875" marB="43875" marR="87675" marL="876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B4975A"/>
                        </a:buClr>
                        <a:buSzPts val="1700"/>
                        <a:buFont typeface="Calibri"/>
                        <a:buNone/>
                      </a:pPr>
                      <a:r>
                        <a:rPr b="1" i="1" lang="tr-TR" sz="1700" u="none" cap="none" strike="noStrike">
                          <a:solidFill>
                            <a:srgbClr val="B4975A"/>
                          </a:solidFill>
                          <a:latin typeface="Calibri"/>
                          <a:ea typeface="Calibri"/>
                          <a:cs typeface="Calibri"/>
                          <a:sym typeface="Calibri"/>
                        </a:rPr>
                        <a:t>26</a:t>
                      </a:r>
                      <a:endParaRPr b="1" i="0" sz="1700" u="none" cap="none" strike="noStrike">
                        <a:solidFill>
                          <a:srgbClr val="B4975A"/>
                        </a:solidFill>
                        <a:latin typeface="Calibri"/>
                        <a:ea typeface="Calibri"/>
                        <a:cs typeface="Calibri"/>
                        <a:sym typeface="Calibri"/>
                      </a:endParaRPr>
                    </a:p>
                  </a:txBody>
                  <a:tcPr marT="43875" marB="43875" marR="87675" marL="876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descr="http://www.calvin.edu/academic/engineering/about/images/Accredited-EAC-Web.jpg" id="195" name="Google Shape;195;p5"/>
          <p:cNvPicPr preferRelativeResize="0"/>
          <p:nvPr/>
        </p:nvPicPr>
        <p:blipFill rotWithShape="1">
          <a:blip r:embed="rId3">
            <a:alphaModFix/>
          </a:blip>
          <a:srcRect b="0" l="0" r="0" t="0"/>
          <a:stretch/>
        </p:blipFill>
        <p:spPr>
          <a:xfrm>
            <a:off x="7107238" y="6168852"/>
            <a:ext cx="604837" cy="666750"/>
          </a:xfrm>
          <a:prstGeom prst="rect">
            <a:avLst/>
          </a:prstGeom>
          <a:noFill/>
          <a:ln>
            <a:noFill/>
          </a:ln>
        </p:spPr>
      </p:pic>
      <p:pic>
        <p:nvPicPr>
          <p:cNvPr id="196" name="Google Shape;196;p5"/>
          <p:cNvPicPr preferRelativeResize="0"/>
          <p:nvPr/>
        </p:nvPicPr>
        <p:blipFill rotWithShape="1">
          <a:blip r:embed="rId4">
            <a:alphaModFix/>
          </a:blip>
          <a:srcRect b="0" l="0" r="0" t="0"/>
          <a:stretch/>
        </p:blipFill>
        <p:spPr>
          <a:xfrm>
            <a:off x="5748039" y="1813704"/>
            <a:ext cx="6120680" cy="40019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NEDEN İTÜ?</a:t>
            </a:r>
            <a:endParaRPr/>
          </a:p>
        </p:txBody>
      </p:sp>
      <p:sp>
        <p:nvSpPr>
          <p:cNvPr id="202" name="Google Shape;202;p6"/>
          <p:cNvSpPr txBox="1"/>
          <p:nvPr/>
        </p:nvSpPr>
        <p:spPr>
          <a:xfrm>
            <a:off x="4882823" y="1802909"/>
            <a:ext cx="7022765" cy="4093428"/>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Zengin ve farklı alt araştırma alanlarında uluslarası tecrübe sahibi akademik kadro,</a:t>
            </a:r>
            <a:endParaRPr/>
          </a:p>
          <a:p>
            <a:pPr indent="-215900" lvl="0" marL="342900" marR="0" rtl="0" algn="just">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Önemli ulusal ve uluslarası projelerde çalışma imkanı, </a:t>
            </a:r>
            <a:endParaRPr/>
          </a:p>
          <a:p>
            <a:pPr indent="-215900" lvl="0" marL="342900" marR="0" rtl="0" algn="just">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Dünya çapında ödüller alan öğrenci takımları ile birlikte çalışma, </a:t>
            </a:r>
            <a:endParaRPr/>
          </a:p>
          <a:p>
            <a:pPr indent="-215900" lvl="0" marL="342900" marR="0" rtl="0" algn="just">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Uluslararası tanınırlık ve akreditasyon, </a:t>
            </a:r>
            <a:endParaRPr/>
          </a:p>
          <a:p>
            <a:pPr indent="-215900" lvl="0" marL="342900" marR="0" rtl="0" algn="just">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Zengin deneysel ve tasarıma yönelik altyapı olanakları</a:t>
            </a:r>
            <a:endParaRPr/>
          </a:p>
        </p:txBody>
      </p:sp>
      <p:pic>
        <p:nvPicPr>
          <p:cNvPr id="203" name="Google Shape;203;p6"/>
          <p:cNvPicPr preferRelativeResize="0"/>
          <p:nvPr/>
        </p:nvPicPr>
        <p:blipFill rotWithShape="1">
          <a:blip r:embed="rId3">
            <a:alphaModFix/>
          </a:blip>
          <a:srcRect b="0" l="0" r="0" t="0"/>
          <a:stretch/>
        </p:blipFill>
        <p:spPr>
          <a:xfrm rot="5400000">
            <a:off x="-33246" y="1630963"/>
            <a:ext cx="5102353" cy="443732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600"/>
              <a:buFont typeface="Calibri"/>
              <a:buNone/>
            </a:pPr>
            <a:r>
              <a:rPr b="1" i="0" lang="tr-TR" sz="2600" u="none" cap="none" strike="noStrike">
                <a:solidFill>
                  <a:srgbClr val="FFFFFF"/>
                </a:solidFill>
                <a:latin typeface="Calibri"/>
                <a:ea typeface="Calibri"/>
                <a:cs typeface="Calibri"/>
                <a:sym typeface="Calibri"/>
              </a:rPr>
              <a:t>NEDEN İTÜ?</a:t>
            </a:r>
            <a:endParaRPr/>
          </a:p>
        </p:txBody>
      </p:sp>
      <p:grpSp>
        <p:nvGrpSpPr>
          <p:cNvPr id="209" name="Google Shape;209;p7"/>
          <p:cNvGrpSpPr/>
          <p:nvPr/>
        </p:nvGrpSpPr>
        <p:grpSpPr>
          <a:xfrm>
            <a:off x="430458" y="1305763"/>
            <a:ext cx="11475129" cy="5049317"/>
            <a:chOff x="430458" y="1305763"/>
            <a:chExt cx="11475129" cy="5049317"/>
          </a:xfrm>
        </p:grpSpPr>
        <p:sp>
          <p:nvSpPr>
            <p:cNvPr id="210" name="Google Shape;210;p7"/>
            <p:cNvSpPr txBox="1"/>
            <p:nvPr/>
          </p:nvSpPr>
          <p:spPr>
            <a:xfrm>
              <a:off x="430458" y="1565165"/>
              <a:ext cx="7022765" cy="440120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Araştırma Üniversitesi olması,</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Erasmus imkanları, </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Arı Teknokent, İTÜ Magnet, İTÜ NOVA ve İTÜ Çekirdek gibi yapıları bünyesinde barındıran girişimcilik ekosistemi (startuplar), </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Çift Anadal Programları imkanı, </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Yandal olanakları, </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000000"/>
                </a:solidFill>
                <a:latin typeface="Verdana"/>
                <a:ea typeface="Verdana"/>
                <a:cs typeface="Verdana"/>
                <a:sym typeface="Verdana"/>
              </a:endParaRPr>
            </a:p>
            <a:p>
              <a:pPr indent="-342900" lvl="0" marL="342900" marR="0" rtl="0" algn="just">
                <a:lnSpc>
                  <a:spcPct val="100000"/>
                </a:lnSpc>
                <a:spcBef>
                  <a:spcPts val="0"/>
                </a:spcBef>
                <a:spcAft>
                  <a:spcPts val="0"/>
                </a:spcAft>
                <a:buClr>
                  <a:srgbClr val="000000"/>
                </a:buClr>
                <a:buSzPts val="2000"/>
                <a:buFont typeface="Noto Sans Symbols"/>
                <a:buChar char="❖"/>
              </a:pPr>
              <a:r>
                <a:rPr b="0" i="0" lang="tr-TR" sz="2000" u="none" cap="none" strike="noStrike">
                  <a:solidFill>
                    <a:srgbClr val="000000"/>
                  </a:solidFill>
                  <a:latin typeface="Verdana"/>
                  <a:ea typeface="Verdana"/>
                  <a:cs typeface="Verdana"/>
                  <a:sym typeface="Verdana"/>
                </a:rPr>
                <a:t>Ulusal ve uluslararası staj ve lisansüstü imkanları bulunmaktadır.</a:t>
              </a:r>
              <a:endParaRPr/>
            </a:p>
          </p:txBody>
        </p:sp>
        <p:pic>
          <p:nvPicPr>
            <p:cNvPr id="211" name="Google Shape;211;p7"/>
            <p:cNvPicPr preferRelativeResize="0"/>
            <p:nvPr/>
          </p:nvPicPr>
          <p:blipFill rotWithShape="1">
            <a:blip r:embed="rId3">
              <a:alphaModFix/>
            </a:blip>
            <a:srcRect b="0" l="0" r="0" t="0"/>
            <a:stretch/>
          </p:blipFill>
          <p:spPr>
            <a:xfrm rot="5400000">
              <a:off x="7404587" y="1854080"/>
              <a:ext cx="5049317" cy="3952683"/>
            </a:xfrm>
            <a:prstGeom prst="rect">
              <a:avLst/>
            </a:prstGeom>
            <a:noFill/>
            <a:ln cap="flat" cmpd="sng" w="9525">
              <a:solidFill>
                <a:srgbClr val="000000"/>
              </a:solidFill>
              <a:prstDash val="solid"/>
              <a:round/>
              <a:headEnd len="sm" w="sm" type="none"/>
              <a:tailEnd len="sm" w="sm" type="none"/>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p:nvPr/>
        </p:nvSpPr>
        <p:spPr>
          <a:xfrm>
            <a:off x="5549448" y="2327798"/>
            <a:ext cx="3346924" cy="3323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Spor Tesisleri</a:t>
            </a: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Kapılı Spor Salonları</a:t>
            </a:r>
            <a:r>
              <a:rPr b="0" i="0" lang="tr-TR" sz="1400" u="none" cap="none" strike="noStrike">
                <a:solidFill>
                  <a:srgbClr val="000000"/>
                </a:solidFill>
                <a:latin typeface="Arial"/>
                <a:ea typeface="Arial"/>
                <a:cs typeface="Arial"/>
                <a:sym typeface="Arial"/>
              </a:rPr>
              <a:t>: Basketbol, voleybol, hentbol gibi takım sporlarına uygun alanlar.</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Fitness Merkezleri</a:t>
            </a:r>
            <a:r>
              <a:rPr b="0" i="0" lang="tr-TR" sz="1400" u="none" cap="none" strike="noStrike">
                <a:solidFill>
                  <a:srgbClr val="000000"/>
                </a:solidFill>
                <a:latin typeface="Arial"/>
                <a:ea typeface="Arial"/>
                <a:cs typeface="Arial"/>
                <a:sym typeface="Arial"/>
              </a:rPr>
              <a:t>: Modern ekipmanlarla donatılmış spor salonları.</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Açık Alan Tesisleri</a:t>
            </a:r>
            <a:r>
              <a:rPr b="0" i="0" lang="tr-TR" sz="1400" u="none" cap="none" strike="noStrike">
                <a:solidFill>
                  <a:srgbClr val="000000"/>
                </a:solidFill>
                <a:latin typeface="Arial"/>
                <a:ea typeface="Arial"/>
                <a:cs typeface="Arial"/>
                <a:sym typeface="Arial"/>
              </a:rPr>
              <a:t>: Futbol, tenis kortları ve açık yüzme havuzu.</a:t>
            </a:r>
            <a:endParaRPr/>
          </a:p>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Yeme İçme Alanları</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Kampüs Kantinleri</a:t>
            </a:r>
            <a:r>
              <a:rPr b="0" i="0" lang="tr-TR" sz="1400" u="none" cap="none" strike="noStrike">
                <a:solidFill>
                  <a:srgbClr val="000000"/>
                </a:solidFill>
                <a:latin typeface="Arial"/>
                <a:ea typeface="Arial"/>
                <a:cs typeface="Arial"/>
                <a:sym typeface="Arial"/>
              </a:rPr>
              <a:t>: Öğrencilere uygun fiyatlarla çeşitli yemek seçenekleri.</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Restoran ve Kafeler</a:t>
            </a:r>
            <a:r>
              <a:rPr b="0" i="0" lang="tr-TR" sz="1400" u="none" cap="none" strike="noStrike">
                <a:solidFill>
                  <a:srgbClr val="000000"/>
                </a:solidFill>
                <a:latin typeface="Arial"/>
                <a:ea typeface="Arial"/>
                <a:cs typeface="Arial"/>
                <a:sym typeface="Arial"/>
              </a:rPr>
              <a:t>: Kampüs içerisinde yer alan sosyal mekanlar.</a:t>
            </a:r>
            <a:endParaRPr/>
          </a:p>
        </p:txBody>
      </p:sp>
      <p:pic>
        <p:nvPicPr>
          <p:cNvPr id="217" name="Google Shape;217;p8"/>
          <p:cNvPicPr preferRelativeResize="0"/>
          <p:nvPr/>
        </p:nvPicPr>
        <p:blipFill rotWithShape="1">
          <a:blip r:embed="rId3">
            <a:alphaModFix/>
          </a:blip>
          <a:srcRect b="0" l="0" r="0" t="0"/>
          <a:stretch/>
        </p:blipFill>
        <p:spPr>
          <a:xfrm>
            <a:off x="231299" y="1475444"/>
            <a:ext cx="2223752" cy="1616714"/>
          </a:xfrm>
          <a:prstGeom prst="rect">
            <a:avLst/>
          </a:prstGeom>
          <a:noFill/>
          <a:ln>
            <a:noFill/>
          </a:ln>
        </p:spPr>
      </p:pic>
      <p:sp>
        <p:nvSpPr>
          <p:cNvPr id="218" name="Google Shape;218;p8"/>
          <p:cNvSpPr/>
          <p:nvPr/>
        </p:nvSpPr>
        <p:spPr>
          <a:xfrm>
            <a:off x="111512" y="1449658"/>
            <a:ext cx="5129356" cy="4861932"/>
          </a:xfrm>
          <a:prstGeom prst="rect">
            <a:avLst/>
          </a:prstGeom>
          <a:no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19" name="Google Shape;219;p8"/>
          <p:cNvPicPr preferRelativeResize="0"/>
          <p:nvPr/>
        </p:nvPicPr>
        <p:blipFill rotWithShape="1">
          <a:blip r:embed="rId4">
            <a:alphaModFix/>
          </a:blip>
          <a:srcRect b="0" l="0" r="0" t="0"/>
          <a:stretch/>
        </p:blipFill>
        <p:spPr>
          <a:xfrm>
            <a:off x="250818" y="3219373"/>
            <a:ext cx="2238274" cy="1485952"/>
          </a:xfrm>
          <a:prstGeom prst="rect">
            <a:avLst/>
          </a:prstGeom>
          <a:noFill/>
          <a:ln>
            <a:noFill/>
          </a:ln>
        </p:spPr>
      </p:pic>
      <p:pic>
        <p:nvPicPr>
          <p:cNvPr id="220" name="Google Shape;220;p8"/>
          <p:cNvPicPr preferRelativeResize="0"/>
          <p:nvPr/>
        </p:nvPicPr>
        <p:blipFill rotWithShape="1">
          <a:blip r:embed="rId5">
            <a:alphaModFix/>
          </a:blip>
          <a:srcRect b="0" l="0" r="0" t="0"/>
          <a:stretch/>
        </p:blipFill>
        <p:spPr>
          <a:xfrm>
            <a:off x="2609385" y="1475443"/>
            <a:ext cx="2485381" cy="1657379"/>
          </a:xfrm>
          <a:prstGeom prst="rect">
            <a:avLst/>
          </a:prstGeom>
          <a:noFill/>
          <a:ln>
            <a:noFill/>
          </a:ln>
        </p:spPr>
      </p:pic>
      <p:pic>
        <p:nvPicPr>
          <p:cNvPr id="221" name="Google Shape;221;p8"/>
          <p:cNvPicPr preferRelativeResize="0"/>
          <p:nvPr/>
        </p:nvPicPr>
        <p:blipFill rotWithShape="1">
          <a:blip r:embed="rId6">
            <a:alphaModFix/>
          </a:blip>
          <a:srcRect b="0" l="0" r="0" t="0"/>
          <a:stretch/>
        </p:blipFill>
        <p:spPr>
          <a:xfrm>
            <a:off x="2609386" y="3246816"/>
            <a:ext cx="2485380" cy="1485952"/>
          </a:xfrm>
          <a:prstGeom prst="rect">
            <a:avLst/>
          </a:prstGeom>
          <a:noFill/>
          <a:ln>
            <a:noFill/>
          </a:ln>
        </p:spPr>
      </p:pic>
      <p:pic>
        <p:nvPicPr>
          <p:cNvPr id="222" name="Google Shape;222;p8"/>
          <p:cNvPicPr preferRelativeResize="0"/>
          <p:nvPr/>
        </p:nvPicPr>
        <p:blipFill rotWithShape="1">
          <a:blip r:embed="rId7">
            <a:alphaModFix/>
          </a:blip>
          <a:srcRect b="0" l="0" r="0" t="0"/>
          <a:stretch/>
        </p:blipFill>
        <p:spPr>
          <a:xfrm>
            <a:off x="263549" y="4829089"/>
            <a:ext cx="2225543" cy="1362187"/>
          </a:xfrm>
          <a:prstGeom prst="rect">
            <a:avLst/>
          </a:prstGeom>
          <a:noFill/>
          <a:ln>
            <a:noFill/>
          </a:ln>
        </p:spPr>
      </p:pic>
      <p:pic>
        <p:nvPicPr>
          <p:cNvPr id="223" name="Google Shape;223;p8"/>
          <p:cNvPicPr preferRelativeResize="0"/>
          <p:nvPr/>
        </p:nvPicPr>
        <p:blipFill rotWithShape="1">
          <a:blip r:embed="rId8">
            <a:alphaModFix/>
          </a:blip>
          <a:srcRect b="0" l="0" r="0" t="0"/>
          <a:stretch/>
        </p:blipFill>
        <p:spPr>
          <a:xfrm>
            <a:off x="2609386" y="4825396"/>
            <a:ext cx="2485380" cy="1353416"/>
          </a:xfrm>
          <a:prstGeom prst="rect">
            <a:avLst/>
          </a:prstGeom>
          <a:noFill/>
          <a:ln>
            <a:noFill/>
          </a:ln>
        </p:spPr>
      </p:pic>
      <p:sp>
        <p:nvSpPr>
          <p:cNvPr id="224" name="Google Shape;224;p8"/>
          <p:cNvSpPr txBox="1"/>
          <p:nvPr/>
        </p:nvSpPr>
        <p:spPr>
          <a:xfrm>
            <a:off x="8963484" y="1646990"/>
            <a:ext cx="2977698"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Kültür ve Sanat</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Konserler ve Etkinlikler</a:t>
            </a:r>
            <a:r>
              <a:rPr b="0" i="0" lang="tr-TR" sz="1400" u="none" cap="none" strike="noStrike">
                <a:solidFill>
                  <a:srgbClr val="000000"/>
                </a:solidFill>
                <a:latin typeface="Arial"/>
                <a:ea typeface="Arial"/>
                <a:cs typeface="Arial"/>
                <a:sym typeface="Arial"/>
              </a:rPr>
              <a:t>: İTÜ Konservatuvarı tarafından düzenlenen konserler ve tiyatro gösterileri.</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Kulüp Faaliyetleri</a:t>
            </a:r>
            <a:r>
              <a:rPr b="0" i="0" lang="tr-TR" sz="1400" u="none" cap="none" strike="noStrike">
                <a:solidFill>
                  <a:srgbClr val="000000"/>
                </a:solidFill>
                <a:latin typeface="Arial"/>
                <a:ea typeface="Arial"/>
                <a:cs typeface="Arial"/>
                <a:sym typeface="Arial"/>
              </a:rPr>
              <a:t>: 200'den fazla öğrenci kulübü sayesinde ilgi alanınıza uygun etkinliklere katılma şansı.</a:t>
            </a:r>
            <a:endParaRPr/>
          </a:p>
        </p:txBody>
      </p:sp>
      <p:sp>
        <p:nvSpPr>
          <p:cNvPr id="225" name="Google Shape;225;p8"/>
          <p:cNvSpPr txBox="1"/>
          <p:nvPr/>
        </p:nvSpPr>
        <p:spPr>
          <a:xfrm>
            <a:off x="8963484" y="4586693"/>
            <a:ext cx="3267469"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Sosyal Etkinlikler</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Festivaller</a:t>
            </a:r>
            <a:r>
              <a:rPr b="0" i="0" lang="tr-TR" sz="1400" u="none" cap="none" strike="noStrike">
                <a:solidFill>
                  <a:srgbClr val="000000"/>
                </a:solidFill>
                <a:latin typeface="Arial"/>
                <a:ea typeface="Arial"/>
                <a:cs typeface="Arial"/>
                <a:sym typeface="Arial"/>
              </a:rPr>
              <a:t>: Bahar şenlikleri ve spor festivalleri.</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İTÜ Sinema Kulübü</a:t>
            </a:r>
            <a:r>
              <a:rPr b="0" i="0" lang="tr-TR" sz="1400" u="none" cap="none" strike="noStrike">
                <a:solidFill>
                  <a:srgbClr val="000000"/>
                </a:solidFill>
                <a:latin typeface="Arial"/>
                <a:ea typeface="Arial"/>
                <a:cs typeface="Arial"/>
                <a:sym typeface="Arial"/>
              </a:rPr>
              <a:t>: Haftalık film gösterimleri ve film yapım atölyeleri.</a:t>
            </a:r>
            <a:endParaRPr/>
          </a:p>
        </p:txBody>
      </p:sp>
      <p:sp>
        <p:nvSpPr>
          <p:cNvPr id="226" name="Google Shape;226;p8"/>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SOSYAL OLANAKLAR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9"/>
          <p:cNvSpPr txBox="1"/>
          <p:nvPr/>
        </p:nvSpPr>
        <p:spPr>
          <a:xfrm>
            <a:off x="430458" y="0"/>
            <a:ext cx="10833287" cy="121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tr-TR" sz="2600" u="none" cap="none" strike="noStrike">
                <a:solidFill>
                  <a:srgbClr val="FFFFFF"/>
                </a:solidFill>
                <a:latin typeface="Calibri"/>
                <a:ea typeface="Calibri"/>
                <a:cs typeface="Calibri"/>
                <a:sym typeface="Calibri"/>
              </a:rPr>
              <a:t>SOSYAL OLANAKLAR</a:t>
            </a:r>
            <a:endParaRPr/>
          </a:p>
        </p:txBody>
      </p:sp>
      <p:sp>
        <p:nvSpPr>
          <p:cNvPr id="232" name="Google Shape;232;p9"/>
          <p:cNvSpPr txBox="1"/>
          <p:nvPr/>
        </p:nvSpPr>
        <p:spPr>
          <a:xfrm>
            <a:off x="0" y="6527364"/>
            <a:ext cx="12191999" cy="2521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233" name="Google Shape;233;p9"/>
          <p:cNvPicPr preferRelativeResize="0"/>
          <p:nvPr/>
        </p:nvPicPr>
        <p:blipFill rotWithShape="1">
          <a:blip r:embed="rId3">
            <a:alphaModFix/>
          </a:blip>
          <a:srcRect b="0" l="0" r="0" t="0"/>
          <a:stretch/>
        </p:blipFill>
        <p:spPr>
          <a:xfrm>
            <a:off x="5639063" y="4690578"/>
            <a:ext cx="6344708" cy="1703130"/>
          </a:xfrm>
          <a:prstGeom prst="rect">
            <a:avLst/>
          </a:prstGeom>
          <a:noFill/>
          <a:ln>
            <a:noFill/>
          </a:ln>
        </p:spPr>
      </p:pic>
      <p:pic>
        <p:nvPicPr>
          <p:cNvPr id="234" name="Google Shape;234;p9"/>
          <p:cNvPicPr preferRelativeResize="0"/>
          <p:nvPr/>
        </p:nvPicPr>
        <p:blipFill rotWithShape="1">
          <a:blip r:embed="rId4">
            <a:alphaModFix/>
          </a:blip>
          <a:srcRect b="0" l="0" r="0" t="0"/>
          <a:stretch/>
        </p:blipFill>
        <p:spPr>
          <a:xfrm>
            <a:off x="8354779" y="1214323"/>
            <a:ext cx="3628992" cy="2489657"/>
          </a:xfrm>
          <a:prstGeom prst="rect">
            <a:avLst/>
          </a:prstGeom>
          <a:noFill/>
          <a:ln>
            <a:noFill/>
          </a:ln>
        </p:spPr>
      </p:pic>
      <p:pic>
        <p:nvPicPr>
          <p:cNvPr id="235" name="Google Shape;235;p9"/>
          <p:cNvPicPr preferRelativeResize="0"/>
          <p:nvPr/>
        </p:nvPicPr>
        <p:blipFill rotWithShape="1">
          <a:blip r:embed="rId5">
            <a:alphaModFix/>
          </a:blip>
          <a:srcRect b="0" l="0" r="0" t="0"/>
          <a:stretch/>
        </p:blipFill>
        <p:spPr>
          <a:xfrm>
            <a:off x="109117" y="1288490"/>
            <a:ext cx="4874081" cy="1841193"/>
          </a:xfrm>
          <a:prstGeom prst="rect">
            <a:avLst/>
          </a:prstGeom>
          <a:noFill/>
          <a:ln>
            <a:noFill/>
          </a:ln>
        </p:spPr>
      </p:pic>
      <p:sp>
        <p:nvSpPr>
          <p:cNvPr id="236" name="Google Shape;236;p9"/>
          <p:cNvSpPr txBox="1"/>
          <p:nvPr/>
        </p:nvSpPr>
        <p:spPr>
          <a:xfrm>
            <a:off x="4983198" y="1413826"/>
            <a:ext cx="344518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Teknoloji ve Araştırma Alanları</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Kütüphaneler</a:t>
            </a:r>
            <a:r>
              <a:rPr b="0" i="0" lang="tr-TR" sz="1400" u="none" cap="none" strike="noStrike">
                <a:solidFill>
                  <a:srgbClr val="000000"/>
                </a:solidFill>
                <a:latin typeface="Arial"/>
                <a:ea typeface="Arial"/>
                <a:cs typeface="Arial"/>
                <a:sym typeface="Arial"/>
              </a:rPr>
              <a:t>: Zengin kaynaklar ve çalışma alanları.</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Laboratuvarlar ve Atölyeler</a:t>
            </a:r>
            <a:r>
              <a:rPr b="0" i="0" lang="tr-TR" sz="1400" u="none" cap="none" strike="noStrike">
                <a:solidFill>
                  <a:srgbClr val="000000"/>
                </a:solidFill>
                <a:latin typeface="Arial"/>
                <a:ea typeface="Arial"/>
                <a:cs typeface="Arial"/>
                <a:sym typeface="Arial"/>
              </a:rPr>
              <a:t>: Son teknoloji ile donatılmış araştırma merkezleri.</a:t>
            </a:r>
            <a:endParaRPr/>
          </a:p>
        </p:txBody>
      </p:sp>
      <p:sp>
        <p:nvSpPr>
          <p:cNvPr id="237" name="Google Shape;237;p9"/>
          <p:cNvSpPr txBox="1"/>
          <p:nvPr/>
        </p:nvSpPr>
        <p:spPr>
          <a:xfrm>
            <a:off x="4983198" y="3461771"/>
            <a:ext cx="722819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tr-TR" sz="1400" u="none" cap="none" strike="noStrike">
                <a:solidFill>
                  <a:srgbClr val="000000"/>
                </a:solidFill>
                <a:latin typeface="Arial"/>
                <a:ea typeface="Arial"/>
                <a:cs typeface="Arial"/>
                <a:sym typeface="Arial"/>
              </a:rPr>
              <a:t>Ulaşım</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Kampüs İçi Ulaşım</a:t>
            </a:r>
            <a:r>
              <a:rPr b="0" i="0" lang="tr-TR" sz="1400" u="none" cap="none" strike="noStrike">
                <a:solidFill>
                  <a:srgbClr val="000000"/>
                </a:solidFill>
                <a:latin typeface="Arial"/>
                <a:ea typeface="Arial"/>
                <a:cs typeface="Arial"/>
                <a:sym typeface="Arial"/>
              </a:rPr>
              <a:t>: Ring servisleri ve yürüyüş yolları.</a:t>
            </a:r>
            <a:endParaRPr/>
          </a:p>
          <a:p>
            <a:pPr indent="-88900" lvl="0" marL="0" marR="0" rtl="0" algn="l">
              <a:lnSpc>
                <a:spcPct val="100000"/>
              </a:lnSpc>
              <a:spcBef>
                <a:spcPts val="0"/>
              </a:spcBef>
              <a:spcAft>
                <a:spcPts val="0"/>
              </a:spcAft>
              <a:buClr>
                <a:srgbClr val="000000"/>
              </a:buClr>
              <a:buSzPts val="1400"/>
              <a:buFont typeface="Arial"/>
              <a:buChar char="•"/>
            </a:pPr>
            <a:r>
              <a:rPr b="1" i="0" lang="tr-TR" sz="1400" u="none" cap="none" strike="noStrike">
                <a:solidFill>
                  <a:srgbClr val="000000"/>
                </a:solidFill>
                <a:latin typeface="Arial"/>
                <a:ea typeface="Arial"/>
                <a:cs typeface="Arial"/>
                <a:sym typeface="Arial"/>
              </a:rPr>
              <a:t>Şehirle Bağlantı</a:t>
            </a:r>
            <a:r>
              <a:rPr b="0" i="0" lang="tr-TR" sz="1400" u="none" cap="none" strike="noStrike">
                <a:solidFill>
                  <a:srgbClr val="000000"/>
                </a:solidFill>
                <a:latin typeface="Arial"/>
                <a:ea typeface="Arial"/>
                <a:cs typeface="Arial"/>
                <a:sym typeface="Arial"/>
              </a:rPr>
              <a:t>: Metro, metrobüs ve otobüs gibi toplu taşıma seçenekleri.</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 name="Google Shape;238;p9"/>
          <p:cNvPicPr preferRelativeResize="0"/>
          <p:nvPr/>
        </p:nvPicPr>
        <p:blipFill rotWithShape="1">
          <a:blip r:embed="rId6">
            <a:alphaModFix/>
          </a:blip>
          <a:srcRect b="0" l="0" r="0" t="0"/>
          <a:stretch/>
        </p:blipFill>
        <p:spPr>
          <a:xfrm>
            <a:off x="209061" y="3337508"/>
            <a:ext cx="4578075" cy="302173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2019-12-04T11:18:45Z</dcterms:created>
  <dc:creator>Microsoft Office Kullanıcısı</dc:creator>
</cp:coreProperties>
</file>