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31"/>
  </p:notesMasterIdLst>
  <p:handoutMasterIdLst>
    <p:handoutMasterId r:id="rId32"/>
  </p:handoutMasterIdLst>
  <p:sldIdLst>
    <p:sldId id="256" r:id="rId3"/>
    <p:sldId id="318" r:id="rId4"/>
    <p:sldId id="258" r:id="rId5"/>
    <p:sldId id="260" r:id="rId6"/>
    <p:sldId id="259" r:id="rId7"/>
    <p:sldId id="322" r:id="rId8"/>
    <p:sldId id="323" r:id="rId9"/>
    <p:sldId id="324" r:id="rId10"/>
    <p:sldId id="325" r:id="rId11"/>
    <p:sldId id="321" r:id="rId12"/>
    <p:sldId id="341" r:id="rId13"/>
    <p:sldId id="342" r:id="rId14"/>
    <p:sldId id="343" r:id="rId15"/>
    <p:sldId id="344" r:id="rId16"/>
    <p:sldId id="350" r:id="rId17"/>
    <p:sldId id="356" r:id="rId18"/>
    <p:sldId id="357" r:id="rId19"/>
    <p:sldId id="345" r:id="rId20"/>
    <p:sldId id="346" r:id="rId21"/>
    <p:sldId id="347" r:id="rId22"/>
    <p:sldId id="348" r:id="rId23"/>
    <p:sldId id="349" r:id="rId24"/>
    <p:sldId id="351" r:id="rId25"/>
    <p:sldId id="352" r:id="rId26"/>
    <p:sldId id="353" r:id="rId27"/>
    <p:sldId id="354" r:id="rId28"/>
    <p:sldId id="355" r:id="rId29"/>
    <p:sldId id="310" r:id="rId3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7"/>
    <p:restoredTop sz="94667"/>
  </p:normalViewPr>
  <p:slideViewPr>
    <p:cSldViewPr snapToGrid="0" snapToObjects="1">
      <p:cViewPr varScale="1">
        <p:scale>
          <a:sx n="67" d="100"/>
          <a:sy n="67" d="100"/>
        </p:scale>
        <p:origin x="176" y="1336"/>
      </p:cViewPr>
      <p:guideLst>
        <p:guide orient="horz" pos="2160"/>
        <p:guide pos="384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172E3-467A-4900-9B71-DDE4C11F363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5DA8E9EA-5846-4A9D-9B49-78516474DE3F}">
      <dgm:prSet phldrT="[Metin]"/>
      <dgm:spPr>
        <a:solidFill>
          <a:srgbClr val="0070C0"/>
        </a:solidFill>
      </dgm:spPr>
      <dgm:t>
        <a:bodyPr/>
        <a:lstStyle/>
        <a:p>
          <a:r>
            <a:rPr lang="tr-TR" dirty="0"/>
            <a:t>1941</a:t>
          </a:r>
        </a:p>
      </dgm:t>
    </dgm:pt>
    <dgm:pt modelId="{FEFBA38E-F373-4B99-85D7-D3BE7AF3CB07}" type="parTrans" cxnId="{4CDE0EF0-3CE2-4BC4-BE89-31923326A0C9}">
      <dgm:prSet/>
      <dgm:spPr/>
      <dgm:t>
        <a:bodyPr/>
        <a:lstStyle/>
        <a:p>
          <a:endParaRPr lang="tr-TR"/>
        </a:p>
      </dgm:t>
    </dgm:pt>
    <dgm:pt modelId="{ED8C0315-3504-4173-8951-AB5B430454CA}" type="sibTrans" cxnId="{4CDE0EF0-3CE2-4BC4-BE89-31923326A0C9}">
      <dgm:prSet/>
      <dgm:spPr/>
      <dgm:t>
        <a:bodyPr/>
        <a:lstStyle/>
        <a:p>
          <a:endParaRPr lang="tr-TR"/>
        </a:p>
      </dgm:t>
    </dgm:pt>
    <dgm:pt modelId="{1C153FA6-87CB-4B5C-840E-193E7C0F931C}">
      <dgm:prSet phldrT="[Metin]" custT="1"/>
      <dgm:spPr/>
      <dgm:t>
        <a:bodyPr/>
        <a:lstStyle/>
        <a:p>
          <a:r>
            <a:rPr lang="tr-TR" altLang="en-US" sz="2200" b="0" noProof="1">
              <a:effectLst>
                <a:outerShdw blurRad="38100" dist="38100" dir="2700000" algn="tl">
                  <a:srgbClr val="000000">
                    <a:alpha val="43137"/>
                  </a:srgbClr>
                </a:outerShdw>
              </a:effectLst>
              <a:latin typeface="Calibri" charset="0"/>
            </a:rPr>
            <a:t>Department of Aeronautical Engineering, </a:t>
          </a:r>
          <a:r>
            <a:rPr lang="en-US" altLang="en-US" sz="2200" b="0" noProof="1">
              <a:effectLst/>
              <a:latin typeface="Calibri" charset="0"/>
            </a:rPr>
            <a:t>It was established as a specialty branch under the Department of Mechanical Engineering</a:t>
          </a:r>
          <a:r>
            <a:rPr lang="en-US" altLang="en-US" sz="2200" b="0" noProof="1">
              <a:effectLst>
                <a:outerShdw blurRad="38100" dist="38100" dir="2700000" algn="tl">
                  <a:srgbClr val="000000">
                    <a:alpha val="43137"/>
                  </a:srgbClr>
                </a:outerShdw>
              </a:effectLst>
              <a:latin typeface="Calibri" charset="0"/>
            </a:rPr>
            <a:t>.</a:t>
          </a:r>
          <a:endParaRPr lang="tr-TR" sz="2200" dirty="0"/>
        </a:p>
      </dgm:t>
    </dgm:pt>
    <dgm:pt modelId="{1921A488-8DC3-4245-8CD4-1A64CC2A64BF}" type="parTrans" cxnId="{79692627-B6BD-4AF3-8A3C-DB839CB440D0}">
      <dgm:prSet/>
      <dgm:spPr/>
      <dgm:t>
        <a:bodyPr/>
        <a:lstStyle/>
        <a:p>
          <a:endParaRPr lang="tr-TR"/>
        </a:p>
      </dgm:t>
    </dgm:pt>
    <dgm:pt modelId="{4A508B55-23CB-4B29-BAD0-513C027A0932}" type="sibTrans" cxnId="{79692627-B6BD-4AF3-8A3C-DB839CB440D0}">
      <dgm:prSet/>
      <dgm:spPr/>
      <dgm:t>
        <a:bodyPr/>
        <a:lstStyle/>
        <a:p>
          <a:endParaRPr lang="tr-TR"/>
        </a:p>
      </dgm:t>
    </dgm:pt>
    <dgm:pt modelId="{2D26C10E-D64E-4E57-8469-D69B49E94481}">
      <dgm:prSet phldrT="[Metin]"/>
      <dgm:spPr>
        <a:solidFill>
          <a:srgbClr val="0070C0"/>
        </a:solidFill>
      </dgm:spPr>
      <dgm:t>
        <a:bodyPr/>
        <a:lstStyle/>
        <a:p>
          <a:r>
            <a:rPr lang="tr-TR" dirty="0"/>
            <a:t>1944</a:t>
          </a:r>
        </a:p>
      </dgm:t>
    </dgm:pt>
    <dgm:pt modelId="{7A5539DB-2EFE-47A0-AC54-B7AAA2C0AA23}" type="parTrans" cxnId="{C471815D-2B47-495A-8B25-86823F57AAD0}">
      <dgm:prSet/>
      <dgm:spPr/>
      <dgm:t>
        <a:bodyPr/>
        <a:lstStyle/>
        <a:p>
          <a:endParaRPr lang="tr-TR"/>
        </a:p>
      </dgm:t>
    </dgm:pt>
    <dgm:pt modelId="{BB25AFDB-5BC1-4B3E-B479-96325D92714F}" type="sibTrans" cxnId="{C471815D-2B47-495A-8B25-86823F57AAD0}">
      <dgm:prSet/>
      <dgm:spPr/>
      <dgm:t>
        <a:bodyPr/>
        <a:lstStyle/>
        <a:p>
          <a:endParaRPr lang="tr-TR"/>
        </a:p>
      </dgm:t>
    </dgm:pt>
    <dgm:pt modelId="{7A827C05-BEBF-4E2B-8284-295EAB6A1E17}">
      <dgm:prSet phldrT="[Metin]" custT="1"/>
      <dgm:spPr/>
      <dgm:t>
        <a:bodyPr/>
        <a:lstStyle/>
        <a:p>
          <a:r>
            <a:rPr lang="en-US" altLang="en-US" sz="2200" noProof="1">
              <a:effectLst>
                <a:outerShdw blurRad="38100" dist="38100" dir="2700000" algn="tl">
                  <a:srgbClr val="000000">
                    <a:alpha val="43137"/>
                  </a:srgbClr>
                </a:outerShdw>
              </a:effectLst>
              <a:latin typeface="Calibri" charset="0"/>
            </a:rPr>
            <a:t>Department of Aeronautical Engineering </a:t>
          </a:r>
          <a:r>
            <a:rPr lang="en-US" altLang="en-US" sz="2200" noProof="1">
              <a:effectLst/>
              <a:latin typeface="Calibri" charset="0"/>
            </a:rPr>
            <a:t>became a separate engineering department in the Faculty of Mechanical Engineering</a:t>
          </a:r>
          <a:endParaRPr lang="tr-TR" sz="2200" dirty="0">
            <a:effectLst/>
          </a:endParaRPr>
        </a:p>
      </dgm:t>
    </dgm:pt>
    <dgm:pt modelId="{3BFBEFA2-DF29-4C69-AA91-C4A5030A0A65}" type="parTrans" cxnId="{20683B06-200C-47CC-B0FD-511E8796145D}">
      <dgm:prSet/>
      <dgm:spPr/>
      <dgm:t>
        <a:bodyPr/>
        <a:lstStyle/>
        <a:p>
          <a:endParaRPr lang="tr-TR"/>
        </a:p>
      </dgm:t>
    </dgm:pt>
    <dgm:pt modelId="{41077332-3E41-4B23-B0E1-4240CE58CDBE}" type="sibTrans" cxnId="{20683B06-200C-47CC-B0FD-511E8796145D}">
      <dgm:prSet/>
      <dgm:spPr/>
      <dgm:t>
        <a:bodyPr/>
        <a:lstStyle/>
        <a:p>
          <a:endParaRPr lang="tr-TR"/>
        </a:p>
      </dgm:t>
    </dgm:pt>
    <dgm:pt modelId="{62B52A4B-449B-4023-B7E7-4E8C283C30A2}">
      <dgm:prSet phldrT="[Metin]"/>
      <dgm:spPr>
        <a:solidFill>
          <a:srgbClr val="0070C0"/>
        </a:solidFill>
      </dgm:spPr>
      <dgm:t>
        <a:bodyPr/>
        <a:lstStyle/>
        <a:p>
          <a:r>
            <a:rPr lang="tr-TR" altLang="en-US" noProof="1">
              <a:latin typeface="Calibri" charset="0"/>
            </a:rPr>
            <a:t>1953 </a:t>
          </a:r>
          <a:endParaRPr lang="tr-TR" dirty="0"/>
        </a:p>
      </dgm:t>
    </dgm:pt>
    <dgm:pt modelId="{22579443-7BE8-4EBF-B4BB-8EEA01386909}" type="parTrans" cxnId="{1DE155FA-2FE0-424F-9463-E28BEE3EF8D8}">
      <dgm:prSet/>
      <dgm:spPr/>
      <dgm:t>
        <a:bodyPr/>
        <a:lstStyle/>
        <a:p>
          <a:endParaRPr lang="tr-TR"/>
        </a:p>
      </dgm:t>
    </dgm:pt>
    <dgm:pt modelId="{14134BF5-ED25-4E42-B9D5-D39098E803F8}" type="sibTrans" cxnId="{1DE155FA-2FE0-424F-9463-E28BEE3EF8D8}">
      <dgm:prSet/>
      <dgm:spPr/>
      <dgm:t>
        <a:bodyPr/>
        <a:lstStyle/>
        <a:p>
          <a:endParaRPr lang="tr-TR"/>
        </a:p>
      </dgm:t>
    </dgm:pt>
    <dgm:pt modelId="{2DA2490C-9251-4233-81CB-67673129D809}">
      <dgm:prSet phldrT="[Metin]" custT="1"/>
      <dgm:spPr/>
      <dgm:t>
        <a:bodyPr/>
        <a:lstStyle/>
        <a:p>
          <a:r>
            <a:rPr lang="en-US" altLang="en-US" sz="2200" noProof="1">
              <a:effectLst>
                <a:outerShdw blurRad="38100" dist="38100" dir="2700000" algn="tl">
                  <a:srgbClr val="000000">
                    <a:alpha val="43137"/>
                  </a:srgbClr>
                </a:outerShdw>
              </a:effectLst>
              <a:latin typeface="Calibri" charset="0"/>
            </a:rPr>
            <a:t>Meteorological Engineering Department </a:t>
          </a:r>
          <a:r>
            <a:rPr lang="en-US" altLang="en-US" sz="2200" noProof="1">
              <a:effectLst/>
              <a:latin typeface="Calibri" charset="0"/>
            </a:rPr>
            <a:t>established within the Faculty of Electricity</a:t>
          </a:r>
          <a:endParaRPr lang="tr-TR" sz="2200" dirty="0">
            <a:effectLst/>
          </a:endParaRPr>
        </a:p>
      </dgm:t>
    </dgm:pt>
    <dgm:pt modelId="{30E84D0E-B54A-4E3A-AFF7-247DB5913EB6}" type="parTrans" cxnId="{6DCFC1E2-F575-4B7A-A07E-BCFA5B8C43E8}">
      <dgm:prSet/>
      <dgm:spPr/>
      <dgm:t>
        <a:bodyPr/>
        <a:lstStyle/>
        <a:p>
          <a:endParaRPr lang="tr-TR"/>
        </a:p>
      </dgm:t>
    </dgm:pt>
    <dgm:pt modelId="{79DC2188-C732-4590-8109-FCB75A4E58C0}" type="sibTrans" cxnId="{6DCFC1E2-F575-4B7A-A07E-BCFA5B8C43E8}">
      <dgm:prSet/>
      <dgm:spPr/>
      <dgm:t>
        <a:bodyPr/>
        <a:lstStyle/>
        <a:p>
          <a:endParaRPr lang="tr-TR"/>
        </a:p>
      </dgm:t>
    </dgm:pt>
    <dgm:pt modelId="{8F1DF79B-4E53-456B-9D8A-CEF817E9D660}">
      <dgm:prSet/>
      <dgm:spPr>
        <a:solidFill>
          <a:srgbClr val="0070C0"/>
        </a:solidFill>
      </dgm:spPr>
      <dgm:t>
        <a:bodyPr/>
        <a:lstStyle/>
        <a:p>
          <a:r>
            <a:rPr lang="tr-TR" dirty="0"/>
            <a:t>1983</a:t>
          </a:r>
        </a:p>
      </dgm:t>
    </dgm:pt>
    <dgm:pt modelId="{F782A40F-FCD8-465A-9100-230604C3DB33}" type="parTrans" cxnId="{CFC6FAB6-A389-4061-9FCD-5EEF3606A8C1}">
      <dgm:prSet/>
      <dgm:spPr/>
      <dgm:t>
        <a:bodyPr/>
        <a:lstStyle/>
        <a:p>
          <a:endParaRPr lang="tr-TR"/>
        </a:p>
      </dgm:t>
    </dgm:pt>
    <dgm:pt modelId="{30E2CA8B-6E44-4EFD-B06A-F0BBDBC03FE0}" type="sibTrans" cxnId="{CFC6FAB6-A389-4061-9FCD-5EEF3606A8C1}">
      <dgm:prSet/>
      <dgm:spPr/>
      <dgm:t>
        <a:bodyPr/>
        <a:lstStyle/>
        <a:p>
          <a:endParaRPr lang="tr-TR"/>
        </a:p>
      </dgm:t>
    </dgm:pt>
    <dgm:pt modelId="{0547C345-221C-473D-A4E1-75BC3FFCBE69}">
      <dgm:prSet custT="1"/>
      <dgm:spPr/>
      <dgm:t>
        <a:bodyPr/>
        <a:lstStyle/>
        <a:p>
          <a:r>
            <a:rPr lang="en-US" altLang="en-US" sz="2200" noProof="1">
              <a:latin typeface="Calibri" charset="0"/>
            </a:rPr>
            <a:t>Faculty of Aeronautics and Astronautics was established.</a:t>
          </a:r>
          <a:endParaRPr lang="tr-TR" sz="2200" dirty="0"/>
        </a:p>
      </dgm:t>
    </dgm:pt>
    <dgm:pt modelId="{DA73637C-8A0A-4142-99F1-D799D48E1C36}" type="parTrans" cxnId="{20E1A5A7-887E-4AE3-85ED-9F885F56E5AD}">
      <dgm:prSet/>
      <dgm:spPr/>
      <dgm:t>
        <a:bodyPr/>
        <a:lstStyle/>
        <a:p>
          <a:endParaRPr lang="tr-TR"/>
        </a:p>
      </dgm:t>
    </dgm:pt>
    <dgm:pt modelId="{8DD3BCB6-E5B2-4CD5-9B77-369A3EA01F05}" type="sibTrans" cxnId="{20E1A5A7-887E-4AE3-85ED-9F885F56E5AD}">
      <dgm:prSet/>
      <dgm:spPr/>
      <dgm:t>
        <a:bodyPr/>
        <a:lstStyle/>
        <a:p>
          <a:endParaRPr lang="tr-TR"/>
        </a:p>
      </dgm:t>
    </dgm:pt>
    <dgm:pt modelId="{83DCF70F-3BE9-4CBF-9CCB-3BA84A18A518}">
      <dgm:prSet custT="1"/>
      <dgm:spPr/>
      <dgm:t>
        <a:bodyPr/>
        <a:lstStyle/>
        <a:p>
          <a:endParaRPr lang="tr-TR" altLang="en-US" sz="2200" noProof="1">
            <a:effectLst>
              <a:outerShdw blurRad="38100" dist="38100" dir="2700000" algn="tl">
                <a:srgbClr val="000000">
                  <a:alpha val="43137"/>
                </a:srgbClr>
              </a:outerShdw>
            </a:effectLst>
            <a:latin typeface="Calibri" charset="0"/>
          </a:endParaRPr>
        </a:p>
      </dgm:t>
    </dgm:pt>
    <dgm:pt modelId="{042B3508-CD2A-4118-B5E8-92736533A0F6}" type="parTrans" cxnId="{B7946733-2B19-4510-93A1-D802D55F7021}">
      <dgm:prSet/>
      <dgm:spPr/>
      <dgm:t>
        <a:bodyPr/>
        <a:lstStyle/>
        <a:p>
          <a:endParaRPr lang="tr-TR"/>
        </a:p>
      </dgm:t>
    </dgm:pt>
    <dgm:pt modelId="{80935268-E66D-4361-ACD8-B465C008502D}" type="sibTrans" cxnId="{B7946733-2B19-4510-93A1-D802D55F7021}">
      <dgm:prSet/>
      <dgm:spPr/>
      <dgm:t>
        <a:bodyPr/>
        <a:lstStyle/>
        <a:p>
          <a:endParaRPr lang="tr-TR"/>
        </a:p>
      </dgm:t>
    </dgm:pt>
    <dgm:pt modelId="{C846462D-12FC-4F02-9495-42CC6653344A}">
      <dgm:prSet phldrT="[Metin]" custT="1"/>
      <dgm:spPr/>
      <dgm:t>
        <a:bodyPr/>
        <a:lstStyle/>
        <a:p>
          <a:endParaRPr lang="tr-TR" sz="2200" dirty="0">
            <a:effectLst/>
          </a:endParaRPr>
        </a:p>
      </dgm:t>
    </dgm:pt>
    <dgm:pt modelId="{6625E10E-2915-4D32-83C6-8C09A28A5F41}" type="parTrans" cxnId="{1ADA1384-71DD-45EA-B975-42F026A3D4CB}">
      <dgm:prSet/>
      <dgm:spPr/>
      <dgm:t>
        <a:bodyPr/>
        <a:lstStyle/>
        <a:p>
          <a:endParaRPr lang="tr-TR"/>
        </a:p>
      </dgm:t>
    </dgm:pt>
    <dgm:pt modelId="{DDDB93E0-64B8-48E3-BB5C-56FFA614AFCB}" type="sibTrans" cxnId="{1ADA1384-71DD-45EA-B975-42F026A3D4CB}">
      <dgm:prSet/>
      <dgm:spPr/>
      <dgm:t>
        <a:bodyPr/>
        <a:lstStyle/>
        <a:p>
          <a:endParaRPr lang="tr-TR"/>
        </a:p>
      </dgm:t>
    </dgm:pt>
    <dgm:pt modelId="{66DB6DF4-945F-4F09-B55E-13D0ADC7C5CA}">
      <dgm:prSet custT="1"/>
      <dgm:spPr/>
      <dgm:t>
        <a:bodyPr/>
        <a:lstStyle/>
        <a:p>
          <a:r>
            <a:rPr lang="tr-TR" altLang="en-US" sz="2200" noProof="1">
              <a:latin typeface="Calibri" charset="0"/>
            </a:rPr>
            <a:t>Aircraft Engineering</a:t>
          </a:r>
        </a:p>
      </dgm:t>
    </dgm:pt>
    <dgm:pt modelId="{E2AFEA77-CDDD-49A3-88DE-AC79010228A7}" type="parTrans" cxnId="{45AB1CB2-0550-42BB-B4DE-84ACEB0309A9}">
      <dgm:prSet/>
      <dgm:spPr/>
      <dgm:t>
        <a:bodyPr/>
        <a:lstStyle/>
        <a:p>
          <a:endParaRPr lang="tr-TR"/>
        </a:p>
      </dgm:t>
    </dgm:pt>
    <dgm:pt modelId="{FAE11E95-AEBD-4CBA-9A07-D0DCE65DE00B}" type="sibTrans" cxnId="{45AB1CB2-0550-42BB-B4DE-84ACEB0309A9}">
      <dgm:prSet/>
      <dgm:spPr/>
      <dgm:t>
        <a:bodyPr/>
        <a:lstStyle/>
        <a:p>
          <a:endParaRPr lang="tr-TR"/>
        </a:p>
      </dgm:t>
    </dgm:pt>
    <dgm:pt modelId="{5BE9AD55-D3DD-49BB-851C-DF16BE2A775E}">
      <dgm:prSet custT="1"/>
      <dgm:spPr/>
      <dgm:t>
        <a:bodyPr/>
        <a:lstStyle/>
        <a:p>
          <a:r>
            <a:rPr lang="tr-TR" altLang="en-US" sz="2200" noProof="1">
              <a:latin typeface="Calibri" charset="0"/>
            </a:rPr>
            <a:t>Meteorological Engineering</a:t>
          </a:r>
        </a:p>
      </dgm:t>
    </dgm:pt>
    <dgm:pt modelId="{D803E997-FD03-4FAA-B508-95A9821204FE}" type="parTrans" cxnId="{ACD97A1C-54FC-49E4-985C-E5B27DDC3DA9}">
      <dgm:prSet/>
      <dgm:spPr/>
      <dgm:t>
        <a:bodyPr/>
        <a:lstStyle/>
        <a:p>
          <a:endParaRPr lang="tr-TR"/>
        </a:p>
      </dgm:t>
    </dgm:pt>
    <dgm:pt modelId="{6026DF51-6D76-4F13-B6EF-261998E22CEF}" type="sibTrans" cxnId="{ACD97A1C-54FC-49E4-985C-E5B27DDC3DA9}">
      <dgm:prSet/>
      <dgm:spPr/>
      <dgm:t>
        <a:bodyPr/>
        <a:lstStyle/>
        <a:p>
          <a:endParaRPr lang="tr-TR"/>
        </a:p>
      </dgm:t>
    </dgm:pt>
    <dgm:pt modelId="{18B46623-A5DD-4E73-8EC8-1D805B4CA6E6}">
      <dgm:prSet custT="1"/>
      <dgm:spPr/>
      <dgm:t>
        <a:bodyPr/>
        <a:lstStyle/>
        <a:p>
          <a:r>
            <a:rPr lang="tr-TR" altLang="en-US" sz="2200" noProof="1">
              <a:latin typeface="Calibri" charset="0"/>
            </a:rPr>
            <a:t>Aerospace Engineering (new department)</a:t>
          </a:r>
        </a:p>
      </dgm:t>
    </dgm:pt>
    <dgm:pt modelId="{62D92F32-FD2C-4ED0-8FDD-004E9D472390}" type="parTrans" cxnId="{C1AA7E94-D8DA-476E-9554-A54EBCB9E2E5}">
      <dgm:prSet/>
      <dgm:spPr/>
      <dgm:t>
        <a:bodyPr/>
        <a:lstStyle/>
        <a:p>
          <a:endParaRPr lang="tr-TR"/>
        </a:p>
      </dgm:t>
    </dgm:pt>
    <dgm:pt modelId="{7FEDA0A4-7959-466A-A3E1-4EA115578CBA}" type="sibTrans" cxnId="{C1AA7E94-D8DA-476E-9554-A54EBCB9E2E5}">
      <dgm:prSet/>
      <dgm:spPr/>
      <dgm:t>
        <a:bodyPr/>
        <a:lstStyle/>
        <a:p>
          <a:endParaRPr lang="tr-TR"/>
        </a:p>
      </dgm:t>
    </dgm:pt>
    <dgm:pt modelId="{6D6759AF-3C00-4A9B-B551-8A631200DC11}">
      <dgm:prSet custT="1"/>
      <dgm:spPr/>
      <dgm:t>
        <a:bodyPr/>
        <a:lstStyle/>
        <a:p>
          <a:endParaRPr lang="tr-TR" altLang="en-US" sz="2200" noProof="1">
            <a:latin typeface="Calibri" charset="0"/>
          </a:endParaRPr>
        </a:p>
      </dgm:t>
    </dgm:pt>
    <dgm:pt modelId="{9214D696-20B7-4400-B87B-5A1DA694BDCE}" type="parTrans" cxnId="{92512E16-1D9D-43DC-B439-A531A6E20097}">
      <dgm:prSet/>
      <dgm:spPr/>
      <dgm:t>
        <a:bodyPr/>
        <a:lstStyle/>
        <a:p>
          <a:endParaRPr lang="tr-TR"/>
        </a:p>
      </dgm:t>
    </dgm:pt>
    <dgm:pt modelId="{FDD2B740-AF19-48B9-B6B5-B04D657BF136}" type="sibTrans" cxnId="{92512E16-1D9D-43DC-B439-A531A6E20097}">
      <dgm:prSet/>
      <dgm:spPr/>
      <dgm:t>
        <a:bodyPr/>
        <a:lstStyle/>
        <a:p>
          <a:endParaRPr lang="tr-TR"/>
        </a:p>
      </dgm:t>
    </dgm:pt>
    <dgm:pt modelId="{BD0AED25-1CFC-4D3A-AE1D-B47B0FA52B24}">
      <dgm:prSet custT="1"/>
      <dgm:spPr/>
      <dgm:t>
        <a:bodyPr/>
        <a:lstStyle/>
        <a:p>
          <a:endParaRPr lang="tr-TR" sz="2200" dirty="0"/>
        </a:p>
      </dgm:t>
    </dgm:pt>
    <dgm:pt modelId="{69E16048-FEF0-4F28-9DFB-410BF24D59EF}" type="parTrans" cxnId="{B7314806-9D5D-43E2-BC51-61AEC34886B5}">
      <dgm:prSet/>
      <dgm:spPr/>
      <dgm:t>
        <a:bodyPr/>
        <a:lstStyle/>
        <a:p>
          <a:endParaRPr lang="tr-TR"/>
        </a:p>
      </dgm:t>
    </dgm:pt>
    <dgm:pt modelId="{63760D2B-6C29-4F7A-87EA-234F6F4A1461}" type="sibTrans" cxnId="{B7314806-9D5D-43E2-BC51-61AEC34886B5}">
      <dgm:prSet/>
      <dgm:spPr/>
      <dgm:t>
        <a:bodyPr/>
        <a:lstStyle/>
        <a:p>
          <a:endParaRPr lang="tr-TR"/>
        </a:p>
      </dgm:t>
    </dgm:pt>
    <dgm:pt modelId="{F57BA2F7-1876-42A9-8CDA-EBA836119297}" type="pres">
      <dgm:prSet presAssocID="{251172E3-467A-4900-9B71-DDE4C11F3636}" presName="linearFlow" presStyleCnt="0">
        <dgm:presLayoutVars>
          <dgm:dir/>
          <dgm:animLvl val="lvl"/>
          <dgm:resizeHandles val="exact"/>
        </dgm:presLayoutVars>
      </dgm:prSet>
      <dgm:spPr/>
    </dgm:pt>
    <dgm:pt modelId="{249B7CB9-0E5A-42D0-A8B3-C9FEBCA83344}" type="pres">
      <dgm:prSet presAssocID="{5DA8E9EA-5846-4A9D-9B49-78516474DE3F}" presName="composite" presStyleCnt="0"/>
      <dgm:spPr/>
    </dgm:pt>
    <dgm:pt modelId="{96A78306-AA4E-47A0-82CE-BB68999CF916}" type="pres">
      <dgm:prSet presAssocID="{5DA8E9EA-5846-4A9D-9B49-78516474DE3F}" presName="parentText" presStyleLbl="alignNode1" presStyleIdx="0" presStyleCnt="4">
        <dgm:presLayoutVars>
          <dgm:chMax val="1"/>
          <dgm:bulletEnabled val="1"/>
        </dgm:presLayoutVars>
      </dgm:prSet>
      <dgm:spPr/>
    </dgm:pt>
    <dgm:pt modelId="{313398DD-0C7D-4C1F-B73A-69E9CBDCB67A}" type="pres">
      <dgm:prSet presAssocID="{5DA8E9EA-5846-4A9D-9B49-78516474DE3F}" presName="descendantText" presStyleLbl="alignAcc1" presStyleIdx="0" presStyleCnt="4" custScaleY="169093">
        <dgm:presLayoutVars>
          <dgm:bulletEnabled val="1"/>
        </dgm:presLayoutVars>
      </dgm:prSet>
      <dgm:spPr/>
    </dgm:pt>
    <dgm:pt modelId="{98F99295-7C42-42BC-ACB1-43E3015B3F45}" type="pres">
      <dgm:prSet presAssocID="{ED8C0315-3504-4173-8951-AB5B430454CA}" presName="sp" presStyleCnt="0"/>
      <dgm:spPr/>
    </dgm:pt>
    <dgm:pt modelId="{EBAAFFCF-D8A7-43C6-BB61-D17ED8BF9DC0}" type="pres">
      <dgm:prSet presAssocID="{2D26C10E-D64E-4E57-8469-D69B49E94481}" presName="composite" presStyleCnt="0"/>
      <dgm:spPr/>
    </dgm:pt>
    <dgm:pt modelId="{B3E1F5A4-2CC7-4C24-9EAB-2EF9CBD076D3}" type="pres">
      <dgm:prSet presAssocID="{2D26C10E-D64E-4E57-8469-D69B49E94481}" presName="parentText" presStyleLbl="alignNode1" presStyleIdx="1" presStyleCnt="4" custLinFactNeighborY="0">
        <dgm:presLayoutVars>
          <dgm:chMax val="1"/>
          <dgm:bulletEnabled val="1"/>
        </dgm:presLayoutVars>
      </dgm:prSet>
      <dgm:spPr/>
    </dgm:pt>
    <dgm:pt modelId="{C330ABE9-DF01-404C-AB22-9BFAE0B36A17}" type="pres">
      <dgm:prSet presAssocID="{2D26C10E-D64E-4E57-8469-D69B49E94481}" presName="descendantText" presStyleLbl="alignAcc1" presStyleIdx="1" presStyleCnt="4" custScaleX="98434" custScaleY="140918" custLinFactNeighborY="8586">
        <dgm:presLayoutVars>
          <dgm:bulletEnabled val="1"/>
        </dgm:presLayoutVars>
      </dgm:prSet>
      <dgm:spPr/>
    </dgm:pt>
    <dgm:pt modelId="{31FE53C7-8F07-4F8C-A803-D0695DB155AE}" type="pres">
      <dgm:prSet presAssocID="{BB25AFDB-5BC1-4B3E-B479-96325D92714F}" presName="sp" presStyleCnt="0"/>
      <dgm:spPr/>
    </dgm:pt>
    <dgm:pt modelId="{63B3DA6F-8949-40B0-8390-E6BAFA63E76F}" type="pres">
      <dgm:prSet presAssocID="{62B52A4B-449B-4023-B7E7-4E8C283C30A2}" presName="composite" presStyleCnt="0"/>
      <dgm:spPr/>
    </dgm:pt>
    <dgm:pt modelId="{BE9775A5-0CE0-4FB1-A9CC-6D055BABB817}" type="pres">
      <dgm:prSet presAssocID="{62B52A4B-449B-4023-B7E7-4E8C283C30A2}" presName="parentText" presStyleLbl="alignNode1" presStyleIdx="2" presStyleCnt="4">
        <dgm:presLayoutVars>
          <dgm:chMax val="1"/>
          <dgm:bulletEnabled val="1"/>
        </dgm:presLayoutVars>
      </dgm:prSet>
      <dgm:spPr/>
    </dgm:pt>
    <dgm:pt modelId="{712C6E3D-C169-4024-BF11-82FFD0A187D3}" type="pres">
      <dgm:prSet presAssocID="{62B52A4B-449B-4023-B7E7-4E8C283C30A2}" presName="descendantText" presStyleLbl="alignAcc1" presStyleIdx="2" presStyleCnt="4" custLinFactNeighborY="7800">
        <dgm:presLayoutVars>
          <dgm:bulletEnabled val="1"/>
        </dgm:presLayoutVars>
      </dgm:prSet>
      <dgm:spPr/>
    </dgm:pt>
    <dgm:pt modelId="{E5F6AA8A-E2D6-4FC4-8068-A9E23F344B96}" type="pres">
      <dgm:prSet presAssocID="{14134BF5-ED25-4E42-B9D5-D39098E803F8}" presName="sp" presStyleCnt="0"/>
      <dgm:spPr/>
    </dgm:pt>
    <dgm:pt modelId="{1CA85B0A-1267-4C4C-8E48-8FC6F22B1FB0}" type="pres">
      <dgm:prSet presAssocID="{8F1DF79B-4E53-456B-9D8A-CEF817E9D660}" presName="composite" presStyleCnt="0"/>
      <dgm:spPr/>
    </dgm:pt>
    <dgm:pt modelId="{42D0334A-987A-4CEF-95BF-0E177E6349CD}" type="pres">
      <dgm:prSet presAssocID="{8F1DF79B-4E53-456B-9D8A-CEF817E9D660}" presName="parentText" presStyleLbl="alignNode1" presStyleIdx="3" presStyleCnt="4">
        <dgm:presLayoutVars>
          <dgm:chMax val="1"/>
          <dgm:bulletEnabled val="1"/>
        </dgm:presLayoutVars>
      </dgm:prSet>
      <dgm:spPr/>
    </dgm:pt>
    <dgm:pt modelId="{3051E885-C302-4B81-ABAD-1E70250DB605}" type="pres">
      <dgm:prSet presAssocID="{8F1DF79B-4E53-456B-9D8A-CEF817E9D660}" presName="descendantText" presStyleLbl="alignAcc1" presStyleIdx="3" presStyleCnt="4" custScaleY="258025" custLinFactNeighborY="0">
        <dgm:presLayoutVars>
          <dgm:bulletEnabled val="1"/>
        </dgm:presLayoutVars>
      </dgm:prSet>
      <dgm:spPr/>
    </dgm:pt>
  </dgm:ptLst>
  <dgm:cxnLst>
    <dgm:cxn modelId="{20683B06-200C-47CC-B0FD-511E8796145D}" srcId="{2D26C10E-D64E-4E57-8469-D69B49E94481}" destId="{7A827C05-BEBF-4E2B-8284-295EAB6A1E17}" srcOrd="1" destOrd="0" parTransId="{3BFBEFA2-DF29-4C69-AA91-C4A5030A0A65}" sibTransId="{41077332-3E41-4B23-B0E1-4240CE58CDBE}"/>
    <dgm:cxn modelId="{B7314806-9D5D-43E2-BC51-61AEC34886B5}" srcId="{8F1DF79B-4E53-456B-9D8A-CEF817E9D660}" destId="{BD0AED25-1CFC-4D3A-AE1D-B47B0FA52B24}" srcOrd="0" destOrd="0" parTransId="{69E16048-FEF0-4F28-9DFB-410BF24D59EF}" sibTransId="{63760D2B-6C29-4F7A-87EA-234F6F4A1461}"/>
    <dgm:cxn modelId="{A8E10914-DDAF-4F6F-A1F0-5C75563413F4}" type="presOf" srcId="{2DA2490C-9251-4233-81CB-67673129D809}" destId="{712C6E3D-C169-4024-BF11-82FFD0A187D3}" srcOrd="0" destOrd="0" presId="urn:microsoft.com/office/officeart/2005/8/layout/chevron2"/>
    <dgm:cxn modelId="{92512E16-1D9D-43DC-B439-A531A6E20097}" srcId="{8F1DF79B-4E53-456B-9D8A-CEF817E9D660}" destId="{6D6759AF-3C00-4A9B-B551-8A631200DC11}" srcOrd="2" destOrd="0" parTransId="{9214D696-20B7-4400-B87B-5A1DA694BDCE}" sibTransId="{FDD2B740-AF19-48B9-B6B5-B04D657BF136}"/>
    <dgm:cxn modelId="{ACD97A1C-54FC-49E4-985C-E5B27DDC3DA9}" srcId="{0547C345-221C-473D-A4E1-75BC3FFCBE69}" destId="{5BE9AD55-D3DD-49BB-851C-DF16BE2A775E}" srcOrd="1" destOrd="0" parTransId="{D803E997-FD03-4FAA-B508-95A9821204FE}" sibTransId="{6026DF51-6D76-4F13-B6EF-261998E22CEF}"/>
    <dgm:cxn modelId="{79692627-B6BD-4AF3-8A3C-DB839CB440D0}" srcId="{5DA8E9EA-5846-4A9D-9B49-78516474DE3F}" destId="{1C153FA6-87CB-4B5C-840E-193E7C0F931C}" srcOrd="0" destOrd="0" parTransId="{1921A488-8DC3-4245-8CD4-1A64CC2A64BF}" sibTransId="{4A508B55-23CB-4B29-BAD0-513C027A0932}"/>
    <dgm:cxn modelId="{B7946733-2B19-4510-93A1-D802D55F7021}" srcId="{2D26C10E-D64E-4E57-8469-D69B49E94481}" destId="{83DCF70F-3BE9-4CBF-9CCB-3BA84A18A518}" srcOrd="2" destOrd="0" parTransId="{042B3508-CD2A-4118-B5E8-92736533A0F6}" sibTransId="{80935268-E66D-4361-ACD8-B465C008502D}"/>
    <dgm:cxn modelId="{F6B5553C-4BC0-4317-99C4-F074AAFC7FBB}" type="presOf" srcId="{18B46623-A5DD-4E73-8EC8-1D805B4CA6E6}" destId="{3051E885-C302-4B81-ABAD-1E70250DB605}" srcOrd="0" destOrd="4" presId="urn:microsoft.com/office/officeart/2005/8/layout/chevron2"/>
    <dgm:cxn modelId="{97B5094A-BE4C-4B71-BEEA-391B074F6CD4}" type="presOf" srcId="{7A827C05-BEBF-4E2B-8284-295EAB6A1E17}" destId="{C330ABE9-DF01-404C-AB22-9BFAE0B36A17}" srcOrd="0" destOrd="1" presId="urn:microsoft.com/office/officeart/2005/8/layout/chevron2"/>
    <dgm:cxn modelId="{5696BF57-932C-4928-A930-2D72CF83D4ED}" type="presOf" srcId="{0547C345-221C-473D-A4E1-75BC3FFCBE69}" destId="{3051E885-C302-4B81-ABAD-1E70250DB605}" srcOrd="0" destOrd="1" presId="urn:microsoft.com/office/officeart/2005/8/layout/chevron2"/>
    <dgm:cxn modelId="{C471815D-2B47-495A-8B25-86823F57AAD0}" srcId="{251172E3-467A-4900-9B71-DDE4C11F3636}" destId="{2D26C10E-D64E-4E57-8469-D69B49E94481}" srcOrd="1" destOrd="0" parTransId="{7A5539DB-2EFE-47A0-AC54-B7AAA2C0AA23}" sibTransId="{BB25AFDB-5BC1-4B3E-B479-96325D92714F}"/>
    <dgm:cxn modelId="{D2C62A6F-44BA-44E9-B5D3-6C1B2CD2F08A}" type="presOf" srcId="{62B52A4B-449B-4023-B7E7-4E8C283C30A2}" destId="{BE9775A5-0CE0-4FB1-A9CC-6D055BABB817}" srcOrd="0" destOrd="0" presId="urn:microsoft.com/office/officeart/2005/8/layout/chevron2"/>
    <dgm:cxn modelId="{1ADA1384-71DD-45EA-B975-42F026A3D4CB}" srcId="{2D26C10E-D64E-4E57-8469-D69B49E94481}" destId="{C846462D-12FC-4F02-9495-42CC6653344A}" srcOrd="0" destOrd="0" parTransId="{6625E10E-2915-4D32-83C6-8C09A28A5F41}" sibTransId="{DDDB93E0-64B8-48E3-BB5C-56FFA614AFCB}"/>
    <dgm:cxn modelId="{90B12186-4DCD-4A9D-A992-8814628B4103}" type="presOf" srcId="{C846462D-12FC-4F02-9495-42CC6653344A}" destId="{C330ABE9-DF01-404C-AB22-9BFAE0B36A17}" srcOrd="0" destOrd="0" presId="urn:microsoft.com/office/officeart/2005/8/layout/chevron2"/>
    <dgm:cxn modelId="{C1AA7E94-D8DA-476E-9554-A54EBCB9E2E5}" srcId="{0547C345-221C-473D-A4E1-75BC3FFCBE69}" destId="{18B46623-A5DD-4E73-8EC8-1D805B4CA6E6}" srcOrd="2" destOrd="0" parTransId="{62D92F32-FD2C-4ED0-8FDD-004E9D472390}" sibTransId="{7FEDA0A4-7959-466A-A3E1-4EA115578CBA}"/>
    <dgm:cxn modelId="{20E1A5A7-887E-4AE3-85ED-9F885F56E5AD}" srcId="{8F1DF79B-4E53-456B-9D8A-CEF817E9D660}" destId="{0547C345-221C-473D-A4E1-75BC3FFCBE69}" srcOrd="1" destOrd="0" parTransId="{DA73637C-8A0A-4142-99F1-D799D48E1C36}" sibTransId="{8DD3BCB6-E5B2-4CD5-9B77-369A3EA01F05}"/>
    <dgm:cxn modelId="{ECB13DA8-3C68-4F0B-A429-649A990344F6}" type="presOf" srcId="{BD0AED25-1CFC-4D3A-AE1D-B47B0FA52B24}" destId="{3051E885-C302-4B81-ABAD-1E70250DB605}" srcOrd="0" destOrd="0" presId="urn:microsoft.com/office/officeart/2005/8/layout/chevron2"/>
    <dgm:cxn modelId="{45AB1CB2-0550-42BB-B4DE-84ACEB0309A9}" srcId="{0547C345-221C-473D-A4E1-75BC3FFCBE69}" destId="{66DB6DF4-945F-4F09-B55E-13D0ADC7C5CA}" srcOrd="0" destOrd="0" parTransId="{E2AFEA77-CDDD-49A3-88DE-AC79010228A7}" sibTransId="{FAE11E95-AEBD-4CBA-9A07-D0DCE65DE00B}"/>
    <dgm:cxn modelId="{619DF7B4-51EF-40D6-86F6-083377C4CFDB}" type="presOf" srcId="{5BE9AD55-D3DD-49BB-851C-DF16BE2A775E}" destId="{3051E885-C302-4B81-ABAD-1E70250DB605}" srcOrd="0" destOrd="3" presId="urn:microsoft.com/office/officeart/2005/8/layout/chevron2"/>
    <dgm:cxn modelId="{B7BC65B6-E77D-493B-BD64-9E5A7310FD00}" type="presOf" srcId="{83DCF70F-3BE9-4CBF-9CCB-3BA84A18A518}" destId="{C330ABE9-DF01-404C-AB22-9BFAE0B36A17}" srcOrd="0" destOrd="2" presId="urn:microsoft.com/office/officeart/2005/8/layout/chevron2"/>
    <dgm:cxn modelId="{CFC6FAB6-A389-4061-9FCD-5EEF3606A8C1}" srcId="{251172E3-467A-4900-9B71-DDE4C11F3636}" destId="{8F1DF79B-4E53-456B-9D8A-CEF817E9D660}" srcOrd="3" destOrd="0" parTransId="{F782A40F-FCD8-465A-9100-230604C3DB33}" sibTransId="{30E2CA8B-6E44-4EFD-B06A-F0BBDBC03FE0}"/>
    <dgm:cxn modelId="{DEF41DB9-EF51-4AA1-884A-9344644FEB38}" type="presOf" srcId="{1C153FA6-87CB-4B5C-840E-193E7C0F931C}" destId="{313398DD-0C7D-4C1F-B73A-69E9CBDCB67A}" srcOrd="0" destOrd="0" presId="urn:microsoft.com/office/officeart/2005/8/layout/chevron2"/>
    <dgm:cxn modelId="{8D3FAED7-52A4-437C-9ADD-2B70BAFF4CB4}" type="presOf" srcId="{8F1DF79B-4E53-456B-9D8A-CEF817E9D660}" destId="{42D0334A-987A-4CEF-95BF-0E177E6349CD}" srcOrd="0" destOrd="0" presId="urn:microsoft.com/office/officeart/2005/8/layout/chevron2"/>
    <dgm:cxn modelId="{57F4A7DF-2C9B-4890-8678-E91A9F36CD0B}" type="presOf" srcId="{66DB6DF4-945F-4F09-B55E-13D0ADC7C5CA}" destId="{3051E885-C302-4B81-ABAD-1E70250DB605}" srcOrd="0" destOrd="2" presId="urn:microsoft.com/office/officeart/2005/8/layout/chevron2"/>
    <dgm:cxn modelId="{6DCFC1E2-F575-4B7A-A07E-BCFA5B8C43E8}" srcId="{62B52A4B-449B-4023-B7E7-4E8C283C30A2}" destId="{2DA2490C-9251-4233-81CB-67673129D809}" srcOrd="0" destOrd="0" parTransId="{30E84D0E-B54A-4E3A-AFF7-247DB5913EB6}" sibTransId="{79DC2188-C732-4590-8109-FCB75A4E58C0}"/>
    <dgm:cxn modelId="{2FB379E8-3C71-461F-B75F-758E5BF56EA5}" type="presOf" srcId="{5DA8E9EA-5846-4A9D-9B49-78516474DE3F}" destId="{96A78306-AA4E-47A0-82CE-BB68999CF916}" srcOrd="0" destOrd="0" presId="urn:microsoft.com/office/officeart/2005/8/layout/chevron2"/>
    <dgm:cxn modelId="{A321A0E8-5909-463B-9017-7A998424136A}" type="presOf" srcId="{2D26C10E-D64E-4E57-8469-D69B49E94481}" destId="{B3E1F5A4-2CC7-4C24-9EAB-2EF9CBD076D3}" srcOrd="0" destOrd="0" presId="urn:microsoft.com/office/officeart/2005/8/layout/chevron2"/>
    <dgm:cxn modelId="{4CDE0EF0-3CE2-4BC4-BE89-31923326A0C9}" srcId="{251172E3-467A-4900-9B71-DDE4C11F3636}" destId="{5DA8E9EA-5846-4A9D-9B49-78516474DE3F}" srcOrd="0" destOrd="0" parTransId="{FEFBA38E-F373-4B99-85D7-D3BE7AF3CB07}" sibTransId="{ED8C0315-3504-4173-8951-AB5B430454CA}"/>
    <dgm:cxn modelId="{1B7B0EF5-8234-471A-9EDB-EF9F3BB4295F}" type="presOf" srcId="{251172E3-467A-4900-9B71-DDE4C11F3636}" destId="{F57BA2F7-1876-42A9-8CDA-EBA836119297}" srcOrd="0" destOrd="0" presId="urn:microsoft.com/office/officeart/2005/8/layout/chevron2"/>
    <dgm:cxn modelId="{AB51FAF8-797A-47A2-81A4-0DF42FF70A7D}" type="presOf" srcId="{6D6759AF-3C00-4A9B-B551-8A631200DC11}" destId="{3051E885-C302-4B81-ABAD-1E70250DB605}" srcOrd="0" destOrd="5" presId="urn:microsoft.com/office/officeart/2005/8/layout/chevron2"/>
    <dgm:cxn modelId="{1DE155FA-2FE0-424F-9463-E28BEE3EF8D8}" srcId="{251172E3-467A-4900-9B71-DDE4C11F3636}" destId="{62B52A4B-449B-4023-B7E7-4E8C283C30A2}" srcOrd="2" destOrd="0" parTransId="{22579443-7BE8-4EBF-B4BB-8EEA01386909}" sibTransId="{14134BF5-ED25-4E42-B9D5-D39098E803F8}"/>
    <dgm:cxn modelId="{914FB05F-5AFA-4F72-AF81-568B4447998B}" type="presParOf" srcId="{F57BA2F7-1876-42A9-8CDA-EBA836119297}" destId="{249B7CB9-0E5A-42D0-A8B3-C9FEBCA83344}" srcOrd="0" destOrd="0" presId="urn:microsoft.com/office/officeart/2005/8/layout/chevron2"/>
    <dgm:cxn modelId="{6CFD622E-DB63-4943-B77E-2690ED187EA1}" type="presParOf" srcId="{249B7CB9-0E5A-42D0-A8B3-C9FEBCA83344}" destId="{96A78306-AA4E-47A0-82CE-BB68999CF916}" srcOrd="0" destOrd="0" presId="urn:microsoft.com/office/officeart/2005/8/layout/chevron2"/>
    <dgm:cxn modelId="{4565EA74-218A-4A74-90C8-4DF20EB8BD07}" type="presParOf" srcId="{249B7CB9-0E5A-42D0-A8B3-C9FEBCA83344}" destId="{313398DD-0C7D-4C1F-B73A-69E9CBDCB67A}" srcOrd="1" destOrd="0" presId="urn:microsoft.com/office/officeart/2005/8/layout/chevron2"/>
    <dgm:cxn modelId="{110244F9-C145-4F81-9EF3-AD768EEEC798}" type="presParOf" srcId="{F57BA2F7-1876-42A9-8CDA-EBA836119297}" destId="{98F99295-7C42-42BC-ACB1-43E3015B3F45}" srcOrd="1" destOrd="0" presId="urn:microsoft.com/office/officeart/2005/8/layout/chevron2"/>
    <dgm:cxn modelId="{741D13FD-9799-480B-88C8-D4A83DF42F82}" type="presParOf" srcId="{F57BA2F7-1876-42A9-8CDA-EBA836119297}" destId="{EBAAFFCF-D8A7-43C6-BB61-D17ED8BF9DC0}" srcOrd="2" destOrd="0" presId="urn:microsoft.com/office/officeart/2005/8/layout/chevron2"/>
    <dgm:cxn modelId="{226077A8-0CAA-4C77-8F94-3E7DEDD8BAD4}" type="presParOf" srcId="{EBAAFFCF-D8A7-43C6-BB61-D17ED8BF9DC0}" destId="{B3E1F5A4-2CC7-4C24-9EAB-2EF9CBD076D3}" srcOrd="0" destOrd="0" presId="urn:microsoft.com/office/officeart/2005/8/layout/chevron2"/>
    <dgm:cxn modelId="{5C462701-C00F-4B1A-9C65-A1316FEA637C}" type="presParOf" srcId="{EBAAFFCF-D8A7-43C6-BB61-D17ED8BF9DC0}" destId="{C330ABE9-DF01-404C-AB22-9BFAE0B36A17}" srcOrd="1" destOrd="0" presId="urn:microsoft.com/office/officeart/2005/8/layout/chevron2"/>
    <dgm:cxn modelId="{14B0C848-F34E-49ED-B7B8-1E4A646EA55B}" type="presParOf" srcId="{F57BA2F7-1876-42A9-8CDA-EBA836119297}" destId="{31FE53C7-8F07-4F8C-A803-D0695DB155AE}" srcOrd="3" destOrd="0" presId="urn:microsoft.com/office/officeart/2005/8/layout/chevron2"/>
    <dgm:cxn modelId="{4D7A9560-CF07-427F-A607-5873FE954082}" type="presParOf" srcId="{F57BA2F7-1876-42A9-8CDA-EBA836119297}" destId="{63B3DA6F-8949-40B0-8390-E6BAFA63E76F}" srcOrd="4" destOrd="0" presId="urn:microsoft.com/office/officeart/2005/8/layout/chevron2"/>
    <dgm:cxn modelId="{4E8508FC-BA52-4B43-B435-2BDA087482E9}" type="presParOf" srcId="{63B3DA6F-8949-40B0-8390-E6BAFA63E76F}" destId="{BE9775A5-0CE0-4FB1-A9CC-6D055BABB817}" srcOrd="0" destOrd="0" presId="urn:microsoft.com/office/officeart/2005/8/layout/chevron2"/>
    <dgm:cxn modelId="{B07956C3-0092-4429-A7FA-975A1EC86B4B}" type="presParOf" srcId="{63B3DA6F-8949-40B0-8390-E6BAFA63E76F}" destId="{712C6E3D-C169-4024-BF11-82FFD0A187D3}" srcOrd="1" destOrd="0" presId="urn:microsoft.com/office/officeart/2005/8/layout/chevron2"/>
    <dgm:cxn modelId="{A2C22BD5-69AB-4F59-923B-85097DF165B4}" type="presParOf" srcId="{F57BA2F7-1876-42A9-8CDA-EBA836119297}" destId="{E5F6AA8A-E2D6-4FC4-8068-A9E23F344B96}" srcOrd="5" destOrd="0" presId="urn:microsoft.com/office/officeart/2005/8/layout/chevron2"/>
    <dgm:cxn modelId="{CFCD1EE7-4E9A-4595-A7B9-631EC5F37D99}" type="presParOf" srcId="{F57BA2F7-1876-42A9-8CDA-EBA836119297}" destId="{1CA85B0A-1267-4C4C-8E48-8FC6F22B1FB0}" srcOrd="6" destOrd="0" presId="urn:microsoft.com/office/officeart/2005/8/layout/chevron2"/>
    <dgm:cxn modelId="{B42792F8-D479-4D42-9A6A-D5CF41DCA74C}" type="presParOf" srcId="{1CA85B0A-1267-4C4C-8E48-8FC6F22B1FB0}" destId="{42D0334A-987A-4CEF-95BF-0E177E6349CD}" srcOrd="0" destOrd="0" presId="urn:microsoft.com/office/officeart/2005/8/layout/chevron2"/>
    <dgm:cxn modelId="{BD671707-CFF1-45F2-9773-2B01F233E257}" type="presParOf" srcId="{1CA85B0A-1267-4C4C-8E48-8FC6F22B1FB0}" destId="{3051E885-C302-4B81-ABAD-1E70250DB60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78306-AA4E-47A0-82CE-BB68999CF916}">
      <dsp:nvSpPr>
        <dsp:cNvPr id="0" name=""/>
        <dsp:cNvSpPr/>
      </dsp:nvSpPr>
      <dsp:spPr>
        <a:xfrm rot="5400000">
          <a:off x="-157733" y="604489"/>
          <a:ext cx="1051556" cy="736089"/>
        </a:xfrm>
        <a:prstGeom prst="chevron">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1941</a:t>
          </a:r>
        </a:p>
      </dsp:txBody>
      <dsp:txXfrm rot="-5400000">
        <a:off x="1" y="814801"/>
        <a:ext cx="736089" cy="315467"/>
      </dsp:txXfrm>
    </dsp:sp>
    <dsp:sp modelId="{313398DD-0C7D-4C1F-B73A-69E9CBDCB67A}">
      <dsp:nvSpPr>
        <dsp:cNvPr id="0" name=""/>
        <dsp:cNvSpPr/>
      </dsp:nvSpPr>
      <dsp:spPr>
        <a:xfrm rot="5400000">
          <a:off x="2949383" y="-2002666"/>
          <a:ext cx="1155770" cy="5582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tr-TR" altLang="en-US" sz="2200" b="0" kern="1200" noProof="1">
              <a:effectLst>
                <a:outerShdw blurRad="38100" dist="38100" dir="2700000" algn="tl">
                  <a:srgbClr val="000000">
                    <a:alpha val="43137"/>
                  </a:srgbClr>
                </a:outerShdw>
              </a:effectLst>
              <a:latin typeface="Calibri" charset="0"/>
            </a:rPr>
            <a:t>Department of Aeronautical Engineering, </a:t>
          </a:r>
          <a:r>
            <a:rPr lang="en-US" altLang="en-US" sz="2200" b="0" kern="1200" noProof="1">
              <a:effectLst/>
              <a:latin typeface="Calibri" charset="0"/>
            </a:rPr>
            <a:t>It was established as a specialty branch under the Department of Mechanical Engineering</a:t>
          </a:r>
          <a:r>
            <a:rPr lang="en-US" altLang="en-US" sz="2200" b="0" kern="1200" noProof="1">
              <a:effectLst>
                <a:outerShdw blurRad="38100" dist="38100" dir="2700000" algn="tl">
                  <a:srgbClr val="000000">
                    <a:alpha val="43137"/>
                  </a:srgbClr>
                </a:outerShdw>
              </a:effectLst>
              <a:latin typeface="Calibri" charset="0"/>
            </a:rPr>
            <a:t>.</a:t>
          </a:r>
          <a:endParaRPr lang="tr-TR" sz="2200" kern="1200" dirty="0"/>
        </a:p>
      </dsp:txBody>
      <dsp:txXfrm rot="-5400000">
        <a:off x="736089" y="267048"/>
        <a:ext cx="5525938" cy="1042930"/>
      </dsp:txXfrm>
    </dsp:sp>
    <dsp:sp modelId="{B3E1F5A4-2CC7-4C24-9EAB-2EF9CBD076D3}">
      <dsp:nvSpPr>
        <dsp:cNvPr id="0" name=""/>
        <dsp:cNvSpPr/>
      </dsp:nvSpPr>
      <dsp:spPr>
        <a:xfrm rot="5400000">
          <a:off x="-157733" y="1691624"/>
          <a:ext cx="1051556" cy="736089"/>
        </a:xfrm>
        <a:prstGeom prst="chevron">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1944</a:t>
          </a:r>
        </a:p>
      </dsp:txBody>
      <dsp:txXfrm rot="-5400000">
        <a:off x="1" y="1901936"/>
        <a:ext cx="736089" cy="315467"/>
      </dsp:txXfrm>
    </dsp:sp>
    <dsp:sp modelId="{C330ABE9-DF01-404C-AB22-9BFAE0B36A17}">
      <dsp:nvSpPr>
        <dsp:cNvPr id="0" name=""/>
        <dsp:cNvSpPr/>
      </dsp:nvSpPr>
      <dsp:spPr>
        <a:xfrm rot="5400000">
          <a:off x="3045673" y="-813135"/>
          <a:ext cx="963191" cy="549493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endParaRPr lang="tr-TR" sz="2200" kern="1200" dirty="0">
            <a:effectLst/>
          </a:endParaRPr>
        </a:p>
        <a:p>
          <a:pPr marL="228600" lvl="1" indent="-228600" algn="l" defTabSz="977900">
            <a:lnSpc>
              <a:spcPct val="90000"/>
            </a:lnSpc>
            <a:spcBef>
              <a:spcPct val="0"/>
            </a:spcBef>
            <a:spcAft>
              <a:spcPct val="15000"/>
            </a:spcAft>
            <a:buChar char="•"/>
          </a:pPr>
          <a:r>
            <a:rPr lang="en-US" altLang="en-US" sz="2200" kern="1200" noProof="1">
              <a:effectLst>
                <a:outerShdw blurRad="38100" dist="38100" dir="2700000" algn="tl">
                  <a:srgbClr val="000000">
                    <a:alpha val="43137"/>
                  </a:srgbClr>
                </a:outerShdw>
              </a:effectLst>
              <a:latin typeface="Calibri" charset="0"/>
            </a:rPr>
            <a:t>Department of Aeronautical Engineering </a:t>
          </a:r>
          <a:r>
            <a:rPr lang="en-US" altLang="en-US" sz="2200" kern="1200" noProof="1">
              <a:effectLst/>
              <a:latin typeface="Calibri" charset="0"/>
            </a:rPr>
            <a:t>became a separate engineering department in the Faculty of Mechanical Engineering</a:t>
          </a:r>
          <a:endParaRPr lang="tr-TR" sz="2200" kern="1200" dirty="0">
            <a:effectLst/>
          </a:endParaRPr>
        </a:p>
        <a:p>
          <a:pPr marL="228600" lvl="1" indent="-228600" algn="l" defTabSz="977900">
            <a:lnSpc>
              <a:spcPct val="90000"/>
            </a:lnSpc>
            <a:spcBef>
              <a:spcPct val="0"/>
            </a:spcBef>
            <a:spcAft>
              <a:spcPct val="15000"/>
            </a:spcAft>
            <a:buChar char="•"/>
          </a:pPr>
          <a:endParaRPr lang="tr-TR" altLang="en-US" sz="2200" kern="1200" noProof="1">
            <a:effectLst>
              <a:outerShdw blurRad="38100" dist="38100" dir="2700000" algn="tl">
                <a:srgbClr val="000000">
                  <a:alpha val="43137"/>
                </a:srgbClr>
              </a:outerShdw>
            </a:effectLst>
            <a:latin typeface="Calibri" charset="0"/>
          </a:endParaRPr>
        </a:p>
      </dsp:txBody>
      <dsp:txXfrm rot="-5400000">
        <a:off x="779800" y="1499757"/>
        <a:ext cx="5447919" cy="869153"/>
      </dsp:txXfrm>
    </dsp:sp>
    <dsp:sp modelId="{BE9775A5-0CE0-4FB1-A9CC-6D055BABB817}">
      <dsp:nvSpPr>
        <dsp:cNvPr id="0" name=""/>
        <dsp:cNvSpPr/>
      </dsp:nvSpPr>
      <dsp:spPr>
        <a:xfrm rot="5400000">
          <a:off x="-157733" y="2638919"/>
          <a:ext cx="1051556" cy="736089"/>
        </a:xfrm>
        <a:prstGeom prst="chevron">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altLang="en-US" sz="2000" kern="1200" noProof="1">
              <a:latin typeface="Calibri" charset="0"/>
            </a:rPr>
            <a:t>1953 </a:t>
          </a:r>
          <a:endParaRPr lang="tr-TR" sz="2000" kern="1200" dirty="0"/>
        </a:p>
      </dsp:txBody>
      <dsp:txXfrm rot="-5400000">
        <a:off x="1" y="2849231"/>
        <a:ext cx="736089" cy="315467"/>
      </dsp:txXfrm>
    </dsp:sp>
    <dsp:sp modelId="{712C6E3D-C169-4024-BF11-82FFD0A187D3}">
      <dsp:nvSpPr>
        <dsp:cNvPr id="0" name=""/>
        <dsp:cNvSpPr/>
      </dsp:nvSpPr>
      <dsp:spPr>
        <a:xfrm rot="5400000">
          <a:off x="3185512" y="85077"/>
          <a:ext cx="683511" cy="5582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altLang="en-US" sz="2200" kern="1200" noProof="1">
              <a:effectLst>
                <a:outerShdw blurRad="38100" dist="38100" dir="2700000" algn="tl">
                  <a:srgbClr val="000000">
                    <a:alpha val="43137"/>
                  </a:srgbClr>
                </a:outerShdw>
              </a:effectLst>
              <a:latin typeface="Calibri" charset="0"/>
            </a:rPr>
            <a:t>Meteorological Engineering Department </a:t>
          </a:r>
          <a:r>
            <a:rPr lang="en-US" altLang="en-US" sz="2200" kern="1200" noProof="1">
              <a:effectLst/>
              <a:latin typeface="Calibri" charset="0"/>
            </a:rPr>
            <a:t>established within the Faculty of Electricity</a:t>
          </a:r>
          <a:endParaRPr lang="tr-TR" sz="2200" kern="1200" dirty="0">
            <a:effectLst/>
          </a:endParaRPr>
        </a:p>
      </dsp:txBody>
      <dsp:txXfrm rot="-5400000">
        <a:off x="736089" y="2567866"/>
        <a:ext cx="5548992" cy="616779"/>
      </dsp:txXfrm>
    </dsp:sp>
    <dsp:sp modelId="{42D0334A-987A-4CEF-95BF-0E177E6349CD}">
      <dsp:nvSpPr>
        <dsp:cNvPr id="0" name=""/>
        <dsp:cNvSpPr/>
      </dsp:nvSpPr>
      <dsp:spPr>
        <a:xfrm rot="5400000">
          <a:off x="-157733" y="4126274"/>
          <a:ext cx="1051556" cy="736089"/>
        </a:xfrm>
        <a:prstGeom prst="chevron">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t>1983</a:t>
          </a:r>
        </a:p>
      </dsp:txBody>
      <dsp:txXfrm rot="-5400000">
        <a:off x="1" y="4336586"/>
        <a:ext cx="736089" cy="315467"/>
      </dsp:txXfrm>
    </dsp:sp>
    <dsp:sp modelId="{3051E885-C302-4B81-ABAD-1E70250DB605}">
      <dsp:nvSpPr>
        <dsp:cNvPr id="0" name=""/>
        <dsp:cNvSpPr/>
      </dsp:nvSpPr>
      <dsp:spPr>
        <a:xfrm rot="5400000">
          <a:off x="2645453" y="1519118"/>
          <a:ext cx="1763631" cy="5582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endParaRPr lang="tr-TR" sz="2200" kern="1200" dirty="0"/>
        </a:p>
        <a:p>
          <a:pPr marL="228600" lvl="1" indent="-228600" algn="l" defTabSz="977900">
            <a:lnSpc>
              <a:spcPct val="90000"/>
            </a:lnSpc>
            <a:spcBef>
              <a:spcPct val="0"/>
            </a:spcBef>
            <a:spcAft>
              <a:spcPct val="15000"/>
            </a:spcAft>
            <a:buChar char="•"/>
          </a:pPr>
          <a:r>
            <a:rPr lang="en-US" altLang="en-US" sz="2200" kern="1200" noProof="1">
              <a:latin typeface="Calibri" charset="0"/>
            </a:rPr>
            <a:t>Faculty of Aeronautics and Astronautics was established.</a:t>
          </a:r>
          <a:endParaRPr lang="tr-TR" sz="2200" kern="1200" dirty="0"/>
        </a:p>
        <a:p>
          <a:pPr marL="457200" lvl="2" indent="-228600" algn="l" defTabSz="977900">
            <a:lnSpc>
              <a:spcPct val="90000"/>
            </a:lnSpc>
            <a:spcBef>
              <a:spcPct val="0"/>
            </a:spcBef>
            <a:spcAft>
              <a:spcPct val="15000"/>
            </a:spcAft>
            <a:buChar char="•"/>
          </a:pPr>
          <a:r>
            <a:rPr lang="tr-TR" altLang="en-US" sz="2200" kern="1200" noProof="1">
              <a:latin typeface="Calibri" charset="0"/>
            </a:rPr>
            <a:t>Aircraft Engineering</a:t>
          </a:r>
        </a:p>
        <a:p>
          <a:pPr marL="457200" lvl="2" indent="-228600" algn="l" defTabSz="977900">
            <a:lnSpc>
              <a:spcPct val="90000"/>
            </a:lnSpc>
            <a:spcBef>
              <a:spcPct val="0"/>
            </a:spcBef>
            <a:spcAft>
              <a:spcPct val="15000"/>
            </a:spcAft>
            <a:buChar char="•"/>
          </a:pPr>
          <a:r>
            <a:rPr lang="tr-TR" altLang="en-US" sz="2200" kern="1200" noProof="1">
              <a:latin typeface="Calibri" charset="0"/>
            </a:rPr>
            <a:t>Meteorological Engineering</a:t>
          </a:r>
        </a:p>
        <a:p>
          <a:pPr marL="457200" lvl="2" indent="-228600" algn="l" defTabSz="977900">
            <a:lnSpc>
              <a:spcPct val="90000"/>
            </a:lnSpc>
            <a:spcBef>
              <a:spcPct val="0"/>
            </a:spcBef>
            <a:spcAft>
              <a:spcPct val="15000"/>
            </a:spcAft>
            <a:buChar char="•"/>
          </a:pPr>
          <a:r>
            <a:rPr lang="tr-TR" altLang="en-US" sz="2200" kern="1200" noProof="1">
              <a:latin typeface="Calibri" charset="0"/>
            </a:rPr>
            <a:t>Aerospace Engineering (new department)</a:t>
          </a:r>
        </a:p>
        <a:p>
          <a:pPr marL="228600" lvl="1" indent="-228600" algn="l" defTabSz="977900">
            <a:lnSpc>
              <a:spcPct val="90000"/>
            </a:lnSpc>
            <a:spcBef>
              <a:spcPct val="0"/>
            </a:spcBef>
            <a:spcAft>
              <a:spcPct val="15000"/>
            </a:spcAft>
            <a:buChar char="•"/>
          </a:pPr>
          <a:endParaRPr lang="tr-TR" altLang="en-US" sz="2200" kern="1200" noProof="1">
            <a:latin typeface="Calibri" charset="0"/>
          </a:endParaRPr>
        </a:p>
      </dsp:txBody>
      <dsp:txXfrm rot="-5400000">
        <a:off x="736090" y="3514575"/>
        <a:ext cx="5496265" cy="15914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F8412-A4E3-462C-8128-D5E517DC0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A4B25B-7F31-4C23-BD0B-13FC90898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2493EC-7A2D-4F4C-92D5-6017B089EA31}" type="datetimeFigureOut">
              <a:rPr lang="en-US" smtClean="0"/>
              <a:t>7/7/25</a:t>
            </a:fld>
            <a:endParaRPr lang="en-US" dirty="0"/>
          </a:p>
        </p:txBody>
      </p:sp>
      <p:sp>
        <p:nvSpPr>
          <p:cNvPr id="4" name="Footer Placeholder 3">
            <a:extLst>
              <a:ext uri="{FF2B5EF4-FFF2-40B4-BE49-F238E27FC236}">
                <a16:creationId xmlns:a16="http://schemas.microsoft.com/office/drawing/2014/main" id="{F562AF0A-7FFE-4318-A6AC-6D5DA9581B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358CE53-EF8F-41BB-9FC3-00883F4414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C847C-184C-489A-B67C-B256366F885A}" type="slidenum">
              <a:rPr lang="en-US" smtClean="0"/>
              <a:t>‹#›</a:t>
            </a:fld>
            <a:endParaRPr lang="en-US" dirty="0"/>
          </a:p>
        </p:txBody>
      </p:sp>
    </p:spTree>
    <p:extLst>
      <p:ext uri="{BB962C8B-B14F-4D97-AF65-F5344CB8AC3E}">
        <p14:creationId xmlns:p14="http://schemas.microsoft.com/office/powerpoint/2010/main" val="2331260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352CF-9165-4225-BA3E-AA94107B74CC}" type="datetimeFigureOut">
              <a:rPr lang="en-US" smtClean="0"/>
              <a:t>7/7/25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F618F-E922-4737-A116-AC5522ACCCEC}" type="slidenum">
              <a:rPr lang="en-US" smtClean="0"/>
              <a:t>‹#›</a:t>
            </a:fld>
            <a:endParaRPr lang="en-US" dirty="0"/>
          </a:p>
        </p:txBody>
      </p:sp>
    </p:spTree>
    <p:extLst>
      <p:ext uri="{BB962C8B-B14F-4D97-AF65-F5344CB8AC3E}">
        <p14:creationId xmlns:p14="http://schemas.microsoft.com/office/powerpoint/2010/main" val="10140461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51514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3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8 faculties</a:t>
            </a:r>
            <a:endParaRPr dirty="0"/>
          </a:p>
        </p:txBody>
      </p:sp>
    </p:spTree>
    <p:extLst>
      <p:ext uri="{BB962C8B-B14F-4D97-AF65-F5344CB8AC3E}">
        <p14:creationId xmlns:p14="http://schemas.microsoft.com/office/powerpoint/2010/main" val="131539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350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987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86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927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90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1c4a9e49f7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Fakülte web sayfası, dijital platformları sol altta bulunacak.</a:t>
            </a:r>
            <a:endParaRPr dirty="0"/>
          </a:p>
        </p:txBody>
      </p:sp>
      <p:sp>
        <p:nvSpPr>
          <p:cNvPr id="95" name="Google Shape;95;g31c4a9e49f7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15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a:buNone/>
              <a:defRPr/>
            </a:lvl1pPr>
            <a:lvl2pPr lvl="1" algn="ctr">
              <a:spcBef>
                <a:spcPts val="560"/>
              </a:spcBef>
              <a:spcAft>
                <a:spcPts val="0"/>
              </a:spcAft>
              <a:buClr>
                <a:schemeClr val="dk1"/>
              </a:buClr>
              <a:buSzPts val="2800"/>
              <a:buFont typeface="Times"/>
              <a:buNone/>
              <a:defRPr/>
            </a:lvl2pPr>
            <a:lvl3pPr lvl="2" algn="ctr">
              <a:spcBef>
                <a:spcPts val="480"/>
              </a:spcBef>
              <a:spcAft>
                <a:spcPts val="0"/>
              </a:spcAft>
              <a:buClr>
                <a:schemeClr val="dk1"/>
              </a:buClr>
              <a:buSzPts val="2400"/>
              <a:buFont typeface="Times"/>
              <a:buNone/>
              <a:defRPr/>
            </a:lvl3pPr>
            <a:lvl4pPr lvl="3" algn="ctr">
              <a:spcBef>
                <a:spcPts val="400"/>
              </a:spcBef>
              <a:spcAft>
                <a:spcPts val="0"/>
              </a:spcAft>
              <a:buClr>
                <a:schemeClr val="dk1"/>
              </a:buClr>
              <a:buSzPts val="2000"/>
              <a:buFont typeface="Times"/>
              <a:buNone/>
              <a:defRPr/>
            </a:lvl4pPr>
            <a:lvl5pPr lvl="4" algn="ctr">
              <a:spcBef>
                <a:spcPts val="400"/>
              </a:spcBef>
              <a:spcAft>
                <a:spcPts val="0"/>
              </a:spcAft>
              <a:buClr>
                <a:schemeClr val="dk1"/>
              </a:buClr>
              <a:buSzPts val="2000"/>
              <a:buFont typeface="Times"/>
              <a:buNone/>
              <a:defRPr/>
            </a:lvl5pPr>
            <a:lvl6pPr lvl="5" algn="ctr">
              <a:spcBef>
                <a:spcPts val="400"/>
              </a:spcBef>
              <a:spcAft>
                <a:spcPts val="0"/>
              </a:spcAft>
              <a:buClr>
                <a:schemeClr val="dk1"/>
              </a:buClr>
              <a:buSzPts val="2000"/>
              <a:buFont typeface="Times"/>
              <a:buNone/>
              <a:defRPr/>
            </a:lvl6pPr>
            <a:lvl7pPr lvl="6" algn="ctr">
              <a:spcBef>
                <a:spcPts val="400"/>
              </a:spcBef>
              <a:spcAft>
                <a:spcPts val="0"/>
              </a:spcAft>
              <a:buClr>
                <a:schemeClr val="dk1"/>
              </a:buClr>
              <a:buSzPts val="2000"/>
              <a:buFont typeface="Times"/>
              <a:buNone/>
              <a:defRPr/>
            </a:lvl7pPr>
            <a:lvl8pPr lvl="7" algn="ctr">
              <a:spcBef>
                <a:spcPts val="400"/>
              </a:spcBef>
              <a:spcAft>
                <a:spcPts val="0"/>
              </a:spcAft>
              <a:buClr>
                <a:schemeClr val="dk1"/>
              </a:buClr>
              <a:buSzPts val="2000"/>
              <a:buFont typeface="Times"/>
              <a:buNone/>
              <a:defRPr/>
            </a:lvl8pPr>
            <a:lvl9pPr lvl="8" algn="ctr">
              <a:spcBef>
                <a:spcPts val="400"/>
              </a:spcBef>
              <a:spcAft>
                <a:spcPts val="0"/>
              </a:spcAft>
              <a:buClr>
                <a:schemeClr val="dk1"/>
              </a:buClr>
              <a:buSzPts val="2000"/>
              <a:buFont typeface="Times"/>
              <a:buNone/>
              <a:defRPr/>
            </a:lvl9pPr>
          </a:lstStyle>
          <a:p>
            <a:endParaRPr/>
          </a:p>
        </p:txBody>
      </p:sp>
      <p:sp>
        <p:nvSpPr>
          <p:cNvPr id="18" name="Google Shape;18;p3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3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a:ea typeface="Times"/>
                <a:cs typeface="Times"/>
                <a:sym typeface="Times"/>
              </a:defRPr>
            </a:lvl1pPr>
            <a:lvl2pPr marL="0" marR="0" lvl="1" indent="0" algn="r">
              <a:spcBef>
                <a:spcPts val="0"/>
              </a:spcBef>
              <a:spcAft>
                <a:spcPts val="0"/>
              </a:spcAft>
              <a:buNone/>
              <a:defRPr sz="1400" b="0" i="0" u="none" strike="noStrike" cap="none">
                <a:solidFill>
                  <a:schemeClr val="dk1"/>
                </a:solidFill>
                <a:latin typeface="Times"/>
                <a:ea typeface="Times"/>
                <a:cs typeface="Times"/>
                <a:sym typeface="Times"/>
              </a:defRPr>
            </a:lvl2pPr>
            <a:lvl3pPr marL="0" marR="0" lvl="2" indent="0" algn="r">
              <a:spcBef>
                <a:spcPts val="0"/>
              </a:spcBef>
              <a:spcAft>
                <a:spcPts val="0"/>
              </a:spcAft>
              <a:buNone/>
              <a:defRPr sz="1400" b="0" i="0" u="none" strike="noStrike" cap="none">
                <a:solidFill>
                  <a:schemeClr val="dk1"/>
                </a:solidFill>
                <a:latin typeface="Times"/>
                <a:ea typeface="Times"/>
                <a:cs typeface="Times"/>
                <a:sym typeface="Times"/>
              </a:defRPr>
            </a:lvl3pPr>
            <a:lvl4pPr marL="0" marR="0" lvl="3" indent="0" algn="r">
              <a:spcBef>
                <a:spcPts val="0"/>
              </a:spcBef>
              <a:spcAft>
                <a:spcPts val="0"/>
              </a:spcAft>
              <a:buNone/>
              <a:defRPr sz="1400" b="0" i="0" u="none" strike="noStrike" cap="none">
                <a:solidFill>
                  <a:schemeClr val="dk1"/>
                </a:solidFill>
                <a:latin typeface="Times"/>
                <a:ea typeface="Times"/>
                <a:cs typeface="Times"/>
                <a:sym typeface="Times"/>
              </a:defRPr>
            </a:lvl4pPr>
            <a:lvl5pPr marL="0" marR="0" lvl="4" indent="0" algn="r">
              <a:spcBef>
                <a:spcPts val="0"/>
              </a:spcBef>
              <a:spcAft>
                <a:spcPts val="0"/>
              </a:spcAft>
              <a:buNone/>
              <a:defRPr sz="1400" b="0" i="0" u="none" strike="noStrike" cap="none">
                <a:solidFill>
                  <a:schemeClr val="dk1"/>
                </a:solidFill>
                <a:latin typeface="Times"/>
                <a:ea typeface="Times"/>
                <a:cs typeface="Times"/>
                <a:sym typeface="Times"/>
              </a:defRPr>
            </a:lvl5pPr>
            <a:lvl6pPr marL="0" marR="0" lvl="5" indent="0" algn="r">
              <a:spcBef>
                <a:spcPts val="0"/>
              </a:spcBef>
              <a:spcAft>
                <a:spcPts val="0"/>
              </a:spcAft>
              <a:buNone/>
              <a:defRPr sz="1400" b="0" i="0" u="none" strike="noStrike" cap="none">
                <a:solidFill>
                  <a:schemeClr val="dk1"/>
                </a:solidFill>
                <a:latin typeface="Times"/>
                <a:ea typeface="Times"/>
                <a:cs typeface="Times"/>
                <a:sym typeface="Times"/>
              </a:defRPr>
            </a:lvl6pPr>
            <a:lvl7pPr marL="0" marR="0" lvl="6" indent="0" algn="r">
              <a:spcBef>
                <a:spcPts val="0"/>
              </a:spcBef>
              <a:spcAft>
                <a:spcPts val="0"/>
              </a:spcAft>
              <a:buNone/>
              <a:defRPr sz="1400" b="0" i="0" u="none" strike="noStrike" cap="none">
                <a:solidFill>
                  <a:schemeClr val="dk1"/>
                </a:solidFill>
                <a:latin typeface="Times"/>
                <a:ea typeface="Times"/>
                <a:cs typeface="Times"/>
                <a:sym typeface="Times"/>
              </a:defRPr>
            </a:lvl7pPr>
            <a:lvl8pPr marL="0" marR="0" lvl="7" indent="0" algn="r">
              <a:spcBef>
                <a:spcPts val="0"/>
              </a:spcBef>
              <a:spcAft>
                <a:spcPts val="0"/>
              </a:spcAft>
              <a:buNone/>
              <a:defRPr sz="1400" b="0" i="0" u="none" strike="noStrike" cap="none">
                <a:solidFill>
                  <a:schemeClr val="dk1"/>
                </a:solidFill>
                <a:latin typeface="Times"/>
                <a:ea typeface="Times"/>
                <a:cs typeface="Times"/>
                <a:sym typeface="Times"/>
              </a:defRPr>
            </a:lvl8pPr>
            <a:lvl9pPr marL="0" marR="0" lvl="8" indent="0" algn="r">
              <a:spcBef>
                <a:spcPts val="0"/>
              </a:spcBef>
              <a:spcAft>
                <a:spcPts val="0"/>
              </a:spcAft>
              <a:buNone/>
              <a:defRPr sz="14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2631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44"/>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44"/>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4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4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4" name="Google Shape;84;p4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05079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85"/>
        <p:cNvGrpSpPr/>
        <p:nvPr/>
      </p:nvGrpSpPr>
      <p:grpSpPr>
        <a:xfrm>
          <a:off x="0" y="0"/>
          <a:ext cx="0" cy="0"/>
          <a:chOff x="0" y="0"/>
          <a:chExt cx="0" cy="0"/>
        </a:xfrm>
      </p:grpSpPr>
      <p:sp>
        <p:nvSpPr>
          <p:cNvPr id="86" name="Google Shape;86;p4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45"/>
          <p:cNvSpPr txBox="1">
            <a:spLocks noGrp="1"/>
          </p:cNvSpPr>
          <p:nvPr>
            <p:ph type="body" idx="1"/>
          </p:nvPr>
        </p:nvSpPr>
        <p:spPr>
          <a:xfrm>
            <a:off x="914400" y="1981200"/>
            <a:ext cx="508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45"/>
          <p:cNvSpPr txBox="1">
            <a:spLocks noGrp="1"/>
          </p:cNvSpPr>
          <p:nvPr>
            <p:ph type="body" idx="2"/>
          </p:nvPr>
        </p:nvSpPr>
        <p:spPr>
          <a:xfrm>
            <a:off x="6197600" y="1981200"/>
            <a:ext cx="508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45"/>
          <p:cNvSpPr txBox="1">
            <a:spLocks noGrp="1"/>
          </p:cNvSpPr>
          <p:nvPr>
            <p:ph type="body" idx="3"/>
          </p:nvPr>
        </p:nvSpPr>
        <p:spPr>
          <a:xfrm>
            <a:off x="914400" y="4114800"/>
            <a:ext cx="508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45"/>
          <p:cNvSpPr txBox="1">
            <a:spLocks noGrp="1"/>
          </p:cNvSpPr>
          <p:nvPr>
            <p:ph type="body" idx="4"/>
          </p:nvPr>
        </p:nvSpPr>
        <p:spPr>
          <a:xfrm>
            <a:off x="6197600" y="4114800"/>
            <a:ext cx="5080000" cy="1981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4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2" name="Google Shape;92;p4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3" name="Google Shape;93;p4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369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84693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28998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2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57634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2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2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2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7098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58680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2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66938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0"/>
          <p:cNvSpPr>
            <a:spLocks noGrp="1"/>
          </p:cNvSpPr>
          <p:nvPr>
            <p:ph type="pic" idx="2"/>
          </p:nvPr>
        </p:nvSpPr>
        <p:spPr>
          <a:xfrm>
            <a:off x="1194859" y="408517"/>
            <a:ext cx="3657600" cy="2743200"/>
          </a:xfrm>
          <a:prstGeom prst="rect">
            <a:avLst/>
          </a:prstGeom>
          <a:noFill/>
          <a:ln>
            <a:noFill/>
          </a:ln>
        </p:spPr>
      </p:sp>
      <p:sp>
        <p:nvSpPr>
          <p:cNvPr id="64" name="Google Shape;64;p3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17387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8165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u="none" strike="noStrike" cap="none">
                <a:solidFill>
                  <a:schemeClr val="dk1"/>
                </a:solidFill>
                <a:latin typeface="Times"/>
                <a:ea typeface="Times"/>
                <a:cs typeface="Times"/>
                <a:sym typeface="Times"/>
              </a:defRPr>
            </a:lvl1pPr>
            <a:lvl2pPr marL="0" marR="0" lvl="1" indent="0" algn="r">
              <a:spcBef>
                <a:spcPts val="0"/>
              </a:spcBef>
              <a:spcAft>
                <a:spcPts val="0"/>
              </a:spcAft>
              <a:buNone/>
              <a:defRPr sz="1400" b="1" i="0" u="none" strike="noStrike" cap="none">
                <a:solidFill>
                  <a:schemeClr val="dk1"/>
                </a:solidFill>
                <a:latin typeface="Times"/>
                <a:ea typeface="Times"/>
                <a:cs typeface="Times"/>
                <a:sym typeface="Times"/>
              </a:defRPr>
            </a:lvl2pPr>
            <a:lvl3pPr marL="0" marR="0" lvl="2" indent="0" algn="r">
              <a:spcBef>
                <a:spcPts val="0"/>
              </a:spcBef>
              <a:spcAft>
                <a:spcPts val="0"/>
              </a:spcAft>
              <a:buNone/>
              <a:defRPr sz="1400" b="1" i="0" u="none" strike="noStrike" cap="none">
                <a:solidFill>
                  <a:schemeClr val="dk1"/>
                </a:solidFill>
                <a:latin typeface="Times"/>
                <a:ea typeface="Times"/>
                <a:cs typeface="Times"/>
                <a:sym typeface="Times"/>
              </a:defRPr>
            </a:lvl3pPr>
            <a:lvl4pPr marL="0" marR="0" lvl="3" indent="0" algn="r">
              <a:spcBef>
                <a:spcPts val="0"/>
              </a:spcBef>
              <a:spcAft>
                <a:spcPts val="0"/>
              </a:spcAft>
              <a:buNone/>
              <a:defRPr sz="1400" b="1" i="0" u="none" strike="noStrike" cap="none">
                <a:solidFill>
                  <a:schemeClr val="dk1"/>
                </a:solidFill>
                <a:latin typeface="Times"/>
                <a:ea typeface="Times"/>
                <a:cs typeface="Times"/>
                <a:sym typeface="Times"/>
              </a:defRPr>
            </a:lvl4pPr>
            <a:lvl5pPr marL="0" marR="0" lvl="4" indent="0" algn="r">
              <a:spcBef>
                <a:spcPts val="0"/>
              </a:spcBef>
              <a:spcAft>
                <a:spcPts val="0"/>
              </a:spcAft>
              <a:buNone/>
              <a:defRPr sz="1400" b="1" i="0" u="none" strike="noStrike" cap="none">
                <a:solidFill>
                  <a:schemeClr val="dk1"/>
                </a:solidFill>
                <a:latin typeface="Times"/>
                <a:ea typeface="Times"/>
                <a:cs typeface="Times"/>
                <a:sym typeface="Times"/>
              </a:defRPr>
            </a:lvl5pPr>
            <a:lvl6pPr marL="0" marR="0" lvl="5" indent="0" algn="r">
              <a:spcBef>
                <a:spcPts val="0"/>
              </a:spcBef>
              <a:spcAft>
                <a:spcPts val="0"/>
              </a:spcAft>
              <a:buNone/>
              <a:defRPr sz="1400" b="1" i="0" u="none" strike="noStrike" cap="none">
                <a:solidFill>
                  <a:schemeClr val="dk1"/>
                </a:solidFill>
                <a:latin typeface="Times"/>
                <a:ea typeface="Times"/>
                <a:cs typeface="Times"/>
                <a:sym typeface="Times"/>
              </a:defRPr>
            </a:lvl6pPr>
            <a:lvl7pPr marL="0" marR="0" lvl="6" indent="0" algn="r">
              <a:spcBef>
                <a:spcPts val="0"/>
              </a:spcBef>
              <a:spcAft>
                <a:spcPts val="0"/>
              </a:spcAft>
              <a:buNone/>
              <a:defRPr sz="1400" b="1" i="0" u="none" strike="noStrike" cap="none">
                <a:solidFill>
                  <a:schemeClr val="dk1"/>
                </a:solidFill>
                <a:latin typeface="Times"/>
                <a:ea typeface="Times"/>
                <a:cs typeface="Times"/>
                <a:sym typeface="Times"/>
              </a:defRPr>
            </a:lvl7pPr>
            <a:lvl8pPr marL="0" marR="0" lvl="7" indent="0" algn="r">
              <a:spcBef>
                <a:spcPts val="0"/>
              </a:spcBef>
              <a:spcAft>
                <a:spcPts val="0"/>
              </a:spcAft>
              <a:buNone/>
              <a:defRPr sz="1400" b="1" i="0" u="none" strike="noStrike" cap="none">
                <a:solidFill>
                  <a:schemeClr val="dk1"/>
                </a:solidFill>
                <a:latin typeface="Times"/>
                <a:ea typeface="Times"/>
                <a:cs typeface="Times"/>
                <a:sym typeface="Times"/>
              </a:defRPr>
            </a:lvl8pPr>
            <a:lvl9pPr marL="0" marR="0" lvl="8" indent="0" algn="r">
              <a:spcBef>
                <a:spcPts val="0"/>
              </a:spcBef>
              <a:spcAft>
                <a:spcPts val="0"/>
              </a:spcAft>
              <a:buNone/>
              <a:defRPr sz="1400" b="1"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
        <p:nvSpPr>
          <p:cNvPr id="27" name="Google Shape;27;p35"/>
          <p:cNvSpPr txBox="1"/>
          <p:nvPr/>
        </p:nvSpPr>
        <p:spPr>
          <a:xfrm>
            <a:off x="11184567" y="6453339"/>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dirty="0">
              <a:solidFill>
                <a:schemeClr val="dk1"/>
              </a:solidFill>
              <a:latin typeface="Times"/>
              <a:ea typeface="Times"/>
              <a:cs typeface="Times"/>
              <a:sym typeface="Times"/>
            </a:endParaRPr>
          </a:p>
        </p:txBody>
      </p:sp>
    </p:spTree>
    <p:extLst>
      <p:ext uri="{BB962C8B-B14F-4D97-AF65-F5344CB8AC3E}">
        <p14:creationId xmlns:p14="http://schemas.microsoft.com/office/powerpoint/2010/main" val="3952592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97690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a:buNone/>
              <a:defRPr sz="2000"/>
            </a:lvl1pPr>
            <a:lvl2pPr marL="914400" lvl="1" indent="-228600" algn="l">
              <a:spcBef>
                <a:spcPts val="360"/>
              </a:spcBef>
              <a:spcAft>
                <a:spcPts val="0"/>
              </a:spcAft>
              <a:buClr>
                <a:schemeClr val="dk1"/>
              </a:buClr>
              <a:buSzPts val="1800"/>
              <a:buFont typeface="Times"/>
              <a:buNone/>
              <a:defRPr sz="1800"/>
            </a:lvl2pPr>
            <a:lvl3pPr marL="1371600" lvl="2" indent="-228600" algn="l">
              <a:spcBef>
                <a:spcPts val="320"/>
              </a:spcBef>
              <a:spcAft>
                <a:spcPts val="0"/>
              </a:spcAft>
              <a:buClr>
                <a:schemeClr val="dk1"/>
              </a:buClr>
              <a:buSzPts val="1600"/>
              <a:buFont typeface="Times"/>
              <a:buNone/>
              <a:defRPr sz="1600"/>
            </a:lvl3pPr>
            <a:lvl4pPr marL="1828800" lvl="3" indent="-228600" algn="l">
              <a:spcBef>
                <a:spcPts val="280"/>
              </a:spcBef>
              <a:spcAft>
                <a:spcPts val="0"/>
              </a:spcAft>
              <a:buClr>
                <a:schemeClr val="dk1"/>
              </a:buClr>
              <a:buSzPts val="1400"/>
              <a:buFont typeface="Times"/>
              <a:buNone/>
              <a:defRPr sz="1400"/>
            </a:lvl4pPr>
            <a:lvl5pPr marL="2286000" lvl="4" indent="-228600" algn="l">
              <a:spcBef>
                <a:spcPts val="280"/>
              </a:spcBef>
              <a:spcAft>
                <a:spcPts val="0"/>
              </a:spcAft>
              <a:buClr>
                <a:schemeClr val="dk1"/>
              </a:buClr>
              <a:buSzPts val="1400"/>
              <a:buFont typeface="Times"/>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31" name="Google Shape;31;p3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3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3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9345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3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44" name="Google Shape;44;p3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45" name="Google Shape;45;p38"/>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a:buNone/>
              <a:defRPr sz="2400" b="1"/>
            </a:lvl1pPr>
            <a:lvl2pPr marL="914400" lvl="1" indent="-228600" algn="l">
              <a:spcBef>
                <a:spcPts val="400"/>
              </a:spcBef>
              <a:spcAft>
                <a:spcPts val="0"/>
              </a:spcAft>
              <a:buClr>
                <a:schemeClr val="dk1"/>
              </a:buClr>
              <a:buSzPts val="2000"/>
              <a:buFont typeface="Times"/>
              <a:buNone/>
              <a:defRPr sz="2000" b="1"/>
            </a:lvl2pPr>
            <a:lvl3pPr marL="1371600" lvl="2" indent="-228600" algn="l">
              <a:spcBef>
                <a:spcPts val="360"/>
              </a:spcBef>
              <a:spcAft>
                <a:spcPts val="0"/>
              </a:spcAft>
              <a:buClr>
                <a:schemeClr val="dk1"/>
              </a:buClr>
              <a:buSzPts val="1800"/>
              <a:buFont typeface="Times"/>
              <a:buNone/>
              <a:defRPr sz="1800" b="1"/>
            </a:lvl3pPr>
            <a:lvl4pPr marL="1828800" lvl="3" indent="-228600" algn="l">
              <a:spcBef>
                <a:spcPts val="320"/>
              </a:spcBef>
              <a:spcAft>
                <a:spcPts val="0"/>
              </a:spcAft>
              <a:buClr>
                <a:schemeClr val="dk1"/>
              </a:buClr>
              <a:buSzPts val="1600"/>
              <a:buFont typeface="Times"/>
              <a:buNone/>
              <a:defRPr sz="1600" b="1"/>
            </a:lvl4pPr>
            <a:lvl5pPr marL="2286000" lvl="4" indent="-228600" algn="l">
              <a:spcBef>
                <a:spcPts val="320"/>
              </a:spcBef>
              <a:spcAft>
                <a:spcPts val="0"/>
              </a:spcAft>
              <a:buClr>
                <a:schemeClr val="dk1"/>
              </a:buClr>
              <a:buSzPts val="1600"/>
              <a:buFont typeface="Times"/>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46" name="Google Shape;46;p3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a:buChar char="•"/>
              <a:defRPr sz="2400"/>
            </a:lvl1pPr>
            <a:lvl2pPr marL="914400" lvl="1" indent="-355600" algn="l">
              <a:spcBef>
                <a:spcPts val="400"/>
              </a:spcBef>
              <a:spcAft>
                <a:spcPts val="0"/>
              </a:spcAft>
              <a:buClr>
                <a:schemeClr val="dk1"/>
              </a:buClr>
              <a:buSzPts val="2000"/>
              <a:buFont typeface="Times"/>
              <a:buChar char="–"/>
              <a:defRPr sz="2000"/>
            </a:lvl2pPr>
            <a:lvl3pPr marL="1371600" lvl="2" indent="-342900" algn="l">
              <a:spcBef>
                <a:spcPts val="360"/>
              </a:spcBef>
              <a:spcAft>
                <a:spcPts val="0"/>
              </a:spcAft>
              <a:buClr>
                <a:schemeClr val="dk1"/>
              </a:buClr>
              <a:buSzPts val="1800"/>
              <a:buFont typeface="Times"/>
              <a:buChar char="•"/>
              <a:defRPr sz="1800"/>
            </a:lvl3pPr>
            <a:lvl4pPr marL="1828800" lvl="3" indent="-330200" algn="l">
              <a:spcBef>
                <a:spcPts val="320"/>
              </a:spcBef>
              <a:spcAft>
                <a:spcPts val="0"/>
              </a:spcAft>
              <a:buClr>
                <a:schemeClr val="dk1"/>
              </a:buClr>
              <a:buSzPts val="1600"/>
              <a:buFont typeface="Times"/>
              <a:buChar char="–"/>
              <a:defRPr sz="1600"/>
            </a:lvl4pPr>
            <a:lvl5pPr marL="2286000" lvl="4" indent="-330200" algn="l">
              <a:spcBef>
                <a:spcPts val="320"/>
              </a:spcBef>
              <a:spcAft>
                <a:spcPts val="0"/>
              </a:spcAft>
              <a:buClr>
                <a:schemeClr val="dk1"/>
              </a:buClr>
              <a:buSzPts val="1600"/>
              <a:buFont typeface="Times"/>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47" name="Google Shape;47;p3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3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3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7425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3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3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3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3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89025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4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4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4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40030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41"/>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41"/>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406400" algn="l">
              <a:spcBef>
                <a:spcPts val="560"/>
              </a:spcBef>
              <a:spcAft>
                <a:spcPts val="0"/>
              </a:spcAft>
              <a:buClr>
                <a:schemeClr val="dk1"/>
              </a:buClr>
              <a:buSzPts val="2800"/>
              <a:buFont typeface="Times"/>
              <a:buChar char="–"/>
              <a:defRPr sz="2800"/>
            </a:lvl2pPr>
            <a:lvl3pPr marL="1371600" lvl="2" indent="-381000" algn="l">
              <a:spcBef>
                <a:spcPts val="480"/>
              </a:spcBef>
              <a:spcAft>
                <a:spcPts val="0"/>
              </a:spcAft>
              <a:buClr>
                <a:schemeClr val="dk1"/>
              </a:buClr>
              <a:buSzPts val="2400"/>
              <a:buFont typeface="Times"/>
              <a:buChar char="•"/>
              <a:defRPr sz="2400"/>
            </a:lvl3pPr>
            <a:lvl4pPr marL="1828800" lvl="3" indent="-355600" algn="l">
              <a:spcBef>
                <a:spcPts val="400"/>
              </a:spcBef>
              <a:spcAft>
                <a:spcPts val="0"/>
              </a:spcAft>
              <a:buClr>
                <a:schemeClr val="dk1"/>
              </a:buClr>
              <a:buSzPts val="2000"/>
              <a:buFont typeface="Times"/>
              <a:buChar char="–"/>
              <a:defRPr sz="2000"/>
            </a:lvl4pPr>
            <a:lvl5pPr marL="2286000" lvl="4" indent="-355600" algn="l">
              <a:spcBef>
                <a:spcPts val="400"/>
              </a:spcBef>
              <a:spcAft>
                <a:spcPts val="0"/>
              </a:spcAft>
              <a:buClr>
                <a:schemeClr val="dk1"/>
              </a:buClr>
              <a:buSzPts val="2000"/>
              <a:buFont typeface="Times"/>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62" name="Google Shape;62;p41"/>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63" name="Google Shape;63;p4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4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4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3983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4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4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l"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l"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dirty="0"/>
          </a:p>
        </p:txBody>
      </p:sp>
      <p:sp>
        <p:nvSpPr>
          <p:cNvPr id="69" name="Google Shape;69;p4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a:buNone/>
              <a:defRPr sz="1400"/>
            </a:lvl1pPr>
            <a:lvl2pPr marL="914400" lvl="1" indent="-228600" algn="l">
              <a:spcBef>
                <a:spcPts val="240"/>
              </a:spcBef>
              <a:spcAft>
                <a:spcPts val="0"/>
              </a:spcAft>
              <a:buClr>
                <a:schemeClr val="dk1"/>
              </a:buClr>
              <a:buSzPts val="1200"/>
              <a:buFont typeface="Times"/>
              <a:buNone/>
              <a:defRPr sz="1200"/>
            </a:lvl2pPr>
            <a:lvl3pPr marL="1371600" lvl="2" indent="-228600" algn="l">
              <a:spcBef>
                <a:spcPts val="200"/>
              </a:spcBef>
              <a:spcAft>
                <a:spcPts val="0"/>
              </a:spcAft>
              <a:buClr>
                <a:schemeClr val="dk1"/>
              </a:buClr>
              <a:buSzPts val="1000"/>
              <a:buFont typeface="Times"/>
              <a:buNone/>
              <a:defRPr sz="1000"/>
            </a:lvl3pPr>
            <a:lvl4pPr marL="1828800" lvl="3" indent="-228600" algn="l">
              <a:spcBef>
                <a:spcPts val="180"/>
              </a:spcBef>
              <a:spcAft>
                <a:spcPts val="0"/>
              </a:spcAft>
              <a:buClr>
                <a:schemeClr val="dk1"/>
              </a:buClr>
              <a:buSzPts val="900"/>
              <a:buFont typeface="Times"/>
              <a:buNone/>
              <a:defRPr sz="900"/>
            </a:lvl4pPr>
            <a:lvl5pPr marL="2286000" lvl="4" indent="-228600" algn="l">
              <a:spcBef>
                <a:spcPts val="180"/>
              </a:spcBef>
              <a:spcAft>
                <a:spcPts val="0"/>
              </a:spcAft>
              <a:buClr>
                <a:schemeClr val="dk1"/>
              </a:buClr>
              <a:buSzPts val="900"/>
              <a:buFont typeface="Times"/>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70" name="Google Shape;70;p4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4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4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2999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4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 name="Google Shape;75;p43"/>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4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4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a:ea typeface="Times"/>
                <a:cs typeface="Times"/>
                <a:sym typeface="Times"/>
              </a:defRPr>
            </a:lvl1pPr>
            <a:lvl2pPr marL="0" marR="0" lvl="1" indent="0" algn="r">
              <a:spcBef>
                <a:spcPts val="0"/>
              </a:spcBef>
              <a:spcAft>
                <a:spcPts val="0"/>
              </a:spcAft>
              <a:buNone/>
              <a:defRPr sz="1400">
                <a:solidFill>
                  <a:schemeClr val="dk1"/>
                </a:solidFill>
                <a:latin typeface="Times"/>
                <a:ea typeface="Times"/>
                <a:cs typeface="Times"/>
                <a:sym typeface="Times"/>
              </a:defRPr>
            </a:lvl2pPr>
            <a:lvl3pPr marL="0" marR="0" lvl="2" indent="0" algn="r">
              <a:spcBef>
                <a:spcPts val="0"/>
              </a:spcBef>
              <a:spcAft>
                <a:spcPts val="0"/>
              </a:spcAft>
              <a:buNone/>
              <a:defRPr sz="1400">
                <a:solidFill>
                  <a:schemeClr val="dk1"/>
                </a:solidFill>
                <a:latin typeface="Times"/>
                <a:ea typeface="Times"/>
                <a:cs typeface="Times"/>
                <a:sym typeface="Times"/>
              </a:defRPr>
            </a:lvl3pPr>
            <a:lvl4pPr marL="0" marR="0" lvl="3" indent="0" algn="r">
              <a:spcBef>
                <a:spcPts val="0"/>
              </a:spcBef>
              <a:spcAft>
                <a:spcPts val="0"/>
              </a:spcAft>
              <a:buNone/>
              <a:defRPr sz="1400">
                <a:solidFill>
                  <a:schemeClr val="dk1"/>
                </a:solidFill>
                <a:latin typeface="Times"/>
                <a:ea typeface="Times"/>
                <a:cs typeface="Times"/>
                <a:sym typeface="Times"/>
              </a:defRPr>
            </a:lvl4pPr>
            <a:lvl5pPr marL="0" marR="0" lvl="4" indent="0" algn="r">
              <a:spcBef>
                <a:spcPts val="0"/>
              </a:spcBef>
              <a:spcAft>
                <a:spcPts val="0"/>
              </a:spcAft>
              <a:buNone/>
              <a:defRPr sz="1400">
                <a:solidFill>
                  <a:schemeClr val="dk1"/>
                </a:solidFill>
                <a:latin typeface="Times"/>
                <a:ea typeface="Times"/>
                <a:cs typeface="Times"/>
                <a:sym typeface="Times"/>
              </a:defRPr>
            </a:lvl5pPr>
            <a:lvl6pPr marL="0" marR="0" lvl="5" indent="0" algn="r">
              <a:spcBef>
                <a:spcPts val="0"/>
              </a:spcBef>
              <a:spcAft>
                <a:spcPts val="0"/>
              </a:spcAft>
              <a:buNone/>
              <a:defRPr sz="1400">
                <a:solidFill>
                  <a:schemeClr val="dk1"/>
                </a:solidFill>
                <a:latin typeface="Times"/>
                <a:ea typeface="Times"/>
                <a:cs typeface="Times"/>
                <a:sym typeface="Times"/>
              </a:defRPr>
            </a:lvl6pPr>
            <a:lvl7pPr marL="0" marR="0" lvl="6" indent="0" algn="r">
              <a:spcBef>
                <a:spcPts val="0"/>
              </a:spcBef>
              <a:spcAft>
                <a:spcPts val="0"/>
              </a:spcAft>
              <a:buNone/>
              <a:defRPr sz="1400">
                <a:solidFill>
                  <a:schemeClr val="dk1"/>
                </a:solidFill>
                <a:latin typeface="Times"/>
                <a:ea typeface="Times"/>
                <a:cs typeface="Times"/>
                <a:sym typeface="Times"/>
              </a:defRPr>
            </a:lvl7pPr>
            <a:lvl8pPr marL="0" marR="0" lvl="7" indent="0" algn="r">
              <a:spcBef>
                <a:spcPts val="0"/>
              </a:spcBef>
              <a:spcAft>
                <a:spcPts val="0"/>
              </a:spcAft>
              <a:buNone/>
              <a:defRPr sz="1400">
                <a:solidFill>
                  <a:schemeClr val="dk1"/>
                </a:solidFill>
                <a:latin typeface="Times"/>
                <a:ea typeface="Times"/>
                <a:cs typeface="Times"/>
                <a:sym typeface="Times"/>
              </a:defRPr>
            </a:lvl8pPr>
            <a:lvl9pPr marL="0" marR="0" lvl="8" indent="0" algn="r">
              <a:spcBef>
                <a:spcPts val="0"/>
              </a:spcBef>
              <a:spcAft>
                <a:spcPts val="0"/>
              </a:spcAft>
              <a:buNone/>
              <a:defRPr sz="1400">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0701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1" name="Google Shape;11;p33"/>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2" name="Google Shape;12;p3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dirty="0"/>
          </a:p>
        </p:txBody>
      </p:sp>
      <p:sp>
        <p:nvSpPr>
          <p:cNvPr id="13" name="Google Shape;13;p3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dirty="0"/>
          </a:p>
        </p:txBody>
      </p:sp>
      <p:sp>
        <p:nvSpPr>
          <p:cNvPr id="14" name="Google Shape;14;p3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a:ea typeface="Times"/>
                <a:cs typeface="Times"/>
                <a:sym typeface="Times"/>
              </a:defRPr>
            </a:lvl1pPr>
            <a:lvl2pPr marL="0" marR="0" lvl="1" indent="0" algn="r" rtl="0">
              <a:spcBef>
                <a:spcPts val="0"/>
              </a:spcBef>
              <a:spcAft>
                <a:spcPts val="0"/>
              </a:spcAft>
              <a:buNone/>
              <a:defRPr sz="1400" b="0" i="0" u="none" strike="noStrike" cap="none">
                <a:solidFill>
                  <a:schemeClr val="dk1"/>
                </a:solidFill>
                <a:latin typeface="Times"/>
                <a:ea typeface="Times"/>
                <a:cs typeface="Times"/>
                <a:sym typeface="Times"/>
              </a:defRPr>
            </a:lvl2pPr>
            <a:lvl3pPr marL="0" marR="0" lvl="2" indent="0" algn="r" rtl="0">
              <a:spcBef>
                <a:spcPts val="0"/>
              </a:spcBef>
              <a:spcAft>
                <a:spcPts val="0"/>
              </a:spcAft>
              <a:buNone/>
              <a:defRPr sz="1400" b="0" i="0" u="none" strike="noStrike" cap="none">
                <a:solidFill>
                  <a:schemeClr val="dk1"/>
                </a:solidFill>
                <a:latin typeface="Times"/>
                <a:ea typeface="Times"/>
                <a:cs typeface="Times"/>
                <a:sym typeface="Times"/>
              </a:defRPr>
            </a:lvl3pPr>
            <a:lvl4pPr marL="0" marR="0" lvl="3" indent="0" algn="r" rtl="0">
              <a:spcBef>
                <a:spcPts val="0"/>
              </a:spcBef>
              <a:spcAft>
                <a:spcPts val="0"/>
              </a:spcAft>
              <a:buNone/>
              <a:defRPr sz="1400" b="0" i="0" u="none" strike="noStrike" cap="none">
                <a:solidFill>
                  <a:schemeClr val="dk1"/>
                </a:solidFill>
                <a:latin typeface="Times"/>
                <a:ea typeface="Times"/>
                <a:cs typeface="Times"/>
                <a:sym typeface="Times"/>
              </a:defRPr>
            </a:lvl4pPr>
            <a:lvl5pPr marL="0" marR="0" lvl="4" indent="0" algn="r" rtl="0">
              <a:spcBef>
                <a:spcPts val="0"/>
              </a:spcBef>
              <a:spcAft>
                <a:spcPts val="0"/>
              </a:spcAft>
              <a:buNone/>
              <a:defRPr sz="1400" b="0" i="0" u="none" strike="noStrike" cap="none">
                <a:solidFill>
                  <a:schemeClr val="dk1"/>
                </a:solidFill>
                <a:latin typeface="Times"/>
                <a:ea typeface="Times"/>
                <a:cs typeface="Times"/>
                <a:sym typeface="Times"/>
              </a:defRPr>
            </a:lvl5pPr>
            <a:lvl6pPr marL="0" marR="0" lvl="5" indent="0" algn="r" rtl="0">
              <a:spcBef>
                <a:spcPts val="0"/>
              </a:spcBef>
              <a:spcAft>
                <a:spcPts val="0"/>
              </a:spcAft>
              <a:buNone/>
              <a:defRPr sz="1400" b="0" i="0" u="none" strike="noStrike" cap="none">
                <a:solidFill>
                  <a:schemeClr val="dk1"/>
                </a:solidFill>
                <a:latin typeface="Times"/>
                <a:ea typeface="Times"/>
                <a:cs typeface="Times"/>
                <a:sym typeface="Times"/>
              </a:defRPr>
            </a:lvl6pPr>
            <a:lvl7pPr marL="0" marR="0" lvl="6" indent="0" algn="r" rtl="0">
              <a:spcBef>
                <a:spcPts val="0"/>
              </a:spcBef>
              <a:spcAft>
                <a:spcPts val="0"/>
              </a:spcAft>
              <a:buNone/>
              <a:defRPr sz="1400" b="0" i="0" u="none" strike="noStrike" cap="none">
                <a:solidFill>
                  <a:schemeClr val="dk1"/>
                </a:solidFill>
                <a:latin typeface="Times"/>
                <a:ea typeface="Times"/>
                <a:cs typeface="Times"/>
                <a:sym typeface="Times"/>
              </a:defRPr>
            </a:lvl7pPr>
            <a:lvl8pPr marL="0" marR="0" lvl="7" indent="0" algn="r" rtl="0">
              <a:spcBef>
                <a:spcPts val="0"/>
              </a:spcBef>
              <a:spcAft>
                <a:spcPts val="0"/>
              </a:spcAft>
              <a:buNone/>
              <a:defRPr sz="1400" b="0" i="0" u="none" strike="noStrike" cap="none">
                <a:solidFill>
                  <a:schemeClr val="dk1"/>
                </a:solidFill>
                <a:latin typeface="Times"/>
                <a:ea typeface="Times"/>
                <a:cs typeface="Times"/>
                <a:sym typeface="Times"/>
              </a:defRPr>
            </a:lvl8pPr>
            <a:lvl9pPr marL="0" marR="0" lvl="8" indent="0" algn="r" rtl="0">
              <a:spcBef>
                <a:spcPts val="0"/>
              </a:spcBef>
              <a:spcAft>
                <a:spcPts val="0"/>
              </a:spcAft>
              <a:buNone/>
              <a:defRPr sz="14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r>
              <a:rPr lang="en-US" dirty="0"/>
              <a:t> / 10</a:t>
            </a:r>
            <a:endParaRPr dirty="0">
              <a:solidFill>
                <a:srgbClr val="000000"/>
              </a:solidFill>
              <a:latin typeface="Arial"/>
              <a:ea typeface="Arial"/>
              <a:cs typeface="Arial"/>
              <a:sym typeface="Arial"/>
            </a:endParaRPr>
          </a:p>
          <a:p>
            <a:pPr marL="0" lvl="0" indent="0" algn="r" rtl="0">
              <a:spcBef>
                <a:spcPts val="0"/>
              </a:spcBef>
              <a:spcAft>
                <a:spcPts val="0"/>
              </a:spcAft>
              <a:buNone/>
            </a:pPr>
            <a:endParaRPr dirty="0"/>
          </a:p>
        </p:txBody>
      </p:sp>
    </p:spTree>
    <p:extLst>
      <p:ext uri="{BB962C8B-B14F-4D97-AF65-F5344CB8AC3E}">
        <p14:creationId xmlns:p14="http://schemas.microsoft.com/office/powerpoint/2010/main" val="26650623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9" name="Google Shape;9;p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10" name="Google Shape;10;p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2936449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2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pic>
        <p:nvPicPr>
          <p:cNvPr id="98" name="Google Shape;98;p1"/>
          <p:cNvPicPr preferRelativeResize="0"/>
          <p:nvPr/>
        </p:nvPicPr>
        <p:blipFill rotWithShape="1">
          <a:blip r:embed="rId4">
            <a:alphaModFix/>
          </a:blip>
          <a:srcRect l="63860" b="11823"/>
          <a:stretch/>
        </p:blipFill>
        <p:spPr>
          <a:xfrm>
            <a:off x="5124551" y="402394"/>
            <a:ext cx="1942898" cy="2667377"/>
          </a:xfrm>
          <a:prstGeom prst="rect">
            <a:avLst/>
          </a:prstGeom>
          <a:noFill/>
          <a:ln>
            <a:noFill/>
          </a:ln>
        </p:spPr>
      </p:pic>
      <p:sp>
        <p:nvSpPr>
          <p:cNvPr id="2" name="Metin kutusu 1">
            <a:extLst>
              <a:ext uri="{FF2B5EF4-FFF2-40B4-BE49-F238E27FC236}">
                <a16:creationId xmlns:a16="http://schemas.microsoft.com/office/drawing/2014/main" id="{16113D1C-0088-3704-A3CA-B2EA407DF26D}"/>
              </a:ext>
            </a:extLst>
          </p:cNvPr>
          <p:cNvSpPr txBox="1"/>
          <p:nvPr/>
        </p:nvSpPr>
        <p:spPr>
          <a:xfrm>
            <a:off x="0" y="3265483"/>
            <a:ext cx="12192000" cy="784830"/>
          </a:xfrm>
          <a:prstGeom prst="rect">
            <a:avLst/>
          </a:prstGeom>
          <a:noFill/>
        </p:spPr>
        <p:txBody>
          <a:bodyPr wrap="square" rtlCol="0">
            <a:spAutoFit/>
          </a:bodyPr>
          <a:lstStyle/>
          <a:p>
            <a:pPr algn="ctr"/>
            <a:r>
              <a:rPr lang="tr-TR" sz="4500" b="1" dirty="0">
                <a:solidFill>
                  <a:schemeClr val="bg1"/>
                </a:solidFill>
                <a:latin typeface="Times New Roman" panose="02020603050405020304" pitchFamily="18" charset="0"/>
                <a:cs typeface="Times New Roman" panose="02020603050405020304" pitchFamily="18" charset="0"/>
              </a:rPr>
              <a:t>ISTANBUL TECHNICAL UNIVERSITY</a:t>
            </a:r>
          </a:p>
        </p:txBody>
      </p:sp>
      <p:sp>
        <p:nvSpPr>
          <p:cNvPr id="3" name="Metin kutusu 2">
            <a:extLst>
              <a:ext uri="{FF2B5EF4-FFF2-40B4-BE49-F238E27FC236}">
                <a16:creationId xmlns:a16="http://schemas.microsoft.com/office/drawing/2014/main" id="{417B21ED-E40A-7B2D-AEAB-A927AFD058B5}"/>
              </a:ext>
            </a:extLst>
          </p:cNvPr>
          <p:cNvSpPr txBox="1"/>
          <p:nvPr/>
        </p:nvSpPr>
        <p:spPr>
          <a:xfrm>
            <a:off x="0" y="4835143"/>
            <a:ext cx="12192000" cy="630942"/>
          </a:xfrm>
          <a:prstGeom prst="rect">
            <a:avLst/>
          </a:prstGeom>
          <a:noFill/>
        </p:spPr>
        <p:txBody>
          <a:bodyPr wrap="square" rtlCol="0">
            <a:spAutoFit/>
          </a:bodyPr>
          <a:lstStyle/>
          <a:p>
            <a:pPr algn="ctr"/>
            <a:r>
              <a:rPr lang="tr-TR" sz="3500" dirty="0">
                <a:solidFill>
                  <a:schemeClr val="bg1"/>
                </a:solidFill>
                <a:latin typeface="Times New Roman" panose="02020603050405020304" pitchFamily="18" charset="0"/>
                <a:cs typeface="Times New Roman" panose="02020603050405020304" pitchFamily="18" charset="0"/>
              </a:rPr>
              <a:t>Department of Climate Science and Meteorological Engineering</a:t>
            </a:r>
          </a:p>
        </p:txBody>
      </p:sp>
      <p:sp>
        <p:nvSpPr>
          <p:cNvPr id="7" name="Metin kutusu 6">
            <a:extLst>
              <a:ext uri="{FF2B5EF4-FFF2-40B4-BE49-F238E27FC236}">
                <a16:creationId xmlns:a16="http://schemas.microsoft.com/office/drawing/2014/main" id="{841E56FC-D26F-B0DD-0DDA-F24B584F8F00}"/>
              </a:ext>
            </a:extLst>
          </p:cNvPr>
          <p:cNvSpPr txBox="1"/>
          <p:nvPr/>
        </p:nvSpPr>
        <p:spPr>
          <a:xfrm>
            <a:off x="0" y="4050313"/>
            <a:ext cx="1219199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tr-TR" sz="3500"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Faculty of Aeronautics and Astronautics</a:t>
            </a:r>
            <a:endParaRPr kumimoji="0" lang="en-US" sz="3500"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225808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8"/>
          <p:cNvSpPr txBox="1">
            <a:spLocks noGrp="1"/>
          </p:cNvSpPr>
          <p:nvPr>
            <p:ph type="title"/>
          </p:nvPr>
        </p:nvSpPr>
        <p:spPr>
          <a:xfrm>
            <a:off x="479376" y="260648"/>
            <a:ext cx="9793088" cy="646212"/>
          </a:xfrm>
          <a:prstGeom prst="rect">
            <a:avLst/>
          </a:prstGeom>
          <a:noFill/>
          <a:ln>
            <a:noFill/>
          </a:ln>
        </p:spPr>
        <p:txBody>
          <a:bodyPr spcFirstLastPara="1" wrap="square" lIns="91425" tIns="45700" rIns="91425" bIns="45700" anchor="ctr" anchorCtr="0">
            <a:noAutofit/>
          </a:bodyPr>
          <a:lstStyle/>
          <a:p>
            <a:pPr lvl="0" algn="l"/>
            <a:r>
              <a:rPr lang="en-US" sz="2600" b="1" dirty="0">
                <a:solidFill>
                  <a:schemeClr val="lt1"/>
                </a:solidFill>
                <a:latin typeface="Calibri"/>
                <a:ea typeface="Calibri"/>
                <a:cs typeface="Calibri"/>
                <a:sym typeface="Calibri"/>
              </a:rPr>
              <a:t>Faculty of Aeronautics and Astronautics(UUBF)</a:t>
            </a:r>
            <a:endParaRPr sz="2600" b="1" dirty="0">
              <a:solidFill>
                <a:schemeClr val="lt1"/>
              </a:solidFill>
              <a:latin typeface="Calibri"/>
              <a:ea typeface="Calibri"/>
              <a:cs typeface="Calibri"/>
              <a:sym typeface="Calibri"/>
            </a:endParaRPr>
          </a:p>
        </p:txBody>
      </p:sp>
      <p:pic>
        <p:nvPicPr>
          <p:cNvPr id="185" name="Google Shape;185;p8"/>
          <p:cNvPicPr preferRelativeResize="0"/>
          <p:nvPr/>
        </p:nvPicPr>
        <p:blipFill rotWithShape="1">
          <a:blip r:embed="rId3">
            <a:alphaModFix/>
          </a:blip>
          <a:srcRect/>
          <a:stretch/>
        </p:blipFill>
        <p:spPr>
          <a:xfrm>
            <a:off x="7248128" y="2060848"/>
            <a:ext cx="4726586" cy="3496798"/>
          </a:xfrm>
          <a:prstGeom prst="rect">
            <a:avLst/>
          </a:prstGeom>
          <a:noFill/>
          <a:ln>
            <a:noFill/>
          </a:ln>
        </p:spPr>
      </p:pic>
      <p:graphicFrame>
        <p:nvGraphicFramePr>
          <p:cNvPr id="9" name="Diyagram 3">
            <a:extLst>
              <a:ext uri="{FF2B5EF4-FFF2-40B4-BE49-F238E27FC236}">
                <a16:creationId xmlns:a16="http://schemas.microsoft.com/office/drawing/2014/main" id="{DC993981-8CC2-E72D-64A4-C0CE83C57E54}"/>
              </a:ext>
            </a:extLst>
          </p:cNvPr>
          <p:cNvGraphicFramePr/>
          <p:nvPr/>
        </p:nvGraphicFramePr>
        <p:xfrm>
          <a:off x="713656" y="1194003"/>
          <a:ext cx="6318448" cy="5402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65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BB4F-81A9-B5E4-0316-5096CB7898A4}"/>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DC801D20-5CD0-4474-86E2-24B29D7F1F1A}"/>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RESEARCH TOPICS</a:t>
            </a:r>
            <a:endParaRPr lang="en-US" sz="2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D8439877-3D20-8DF5-7B3B-03A28C9A4C71}"/>
              </a:ext>
            </a:extLst>
          </p:cNvPr>
          <p:cNvGrpSpPr/>
          <p:nvPr/>
        </p:nvGrpSpPr>
        <p:grpSpPr>
          <a:xfrm>
            <a:off x="186250" y="1357437"/>
            <a:ext cx="11996516" cy="5509200"/>
            <a:chOff x="186250" y="1357437"/>
            <a:chExt cx="11996516" cy="5509200"/>
          </a:xfrm>
        </p:grpSpPr>
        <p:sp>
          <p:nvSpPr>
            <p:cNvPr id="3" name="Metin kutusu 2">
              <a:extLst>
                <a:ext uri="{FF2B5EF4-FFF2-40B4-BE49-F238E27FC236}">
                  <a16:creationId xmlns:a16="http://schemas.microsoft.com/office/drawing/2014/main" id="{130382A8-0393-C089-7AA3-3C5AAC2D6F3C}"/>
                </a:ext>
              </a:extLst>
            </p:cNvPr>
            <p:cNvSpPr txBox="1"/>
            <p:nvPr/>
          </p:nvSpPr>
          <p:spPr>
            <a:xfrm>
              <a:off x="186250" y="1357437"/>
              <a:ext cx="6497053" cy="5509200"/>
            </a:xfrm>
            <a:prstGeom prst="rect">
              <a:avLst/>
            </a:prstGeom>
            <a:noFill/>
          </p:spPr>
          <p:txBody>
            <a:bodyPr wrap="square" rtlCol="0">
              <a:spAutoFit/>
            </a:bodyPr>
            <a:lstStyle/>
            <a:p>
              <a:pPr algn="just"/>
              <a:r>
                <a:rPr lang="tr-TR" sz="1600" dirty="0">
                  <a:latin typeface="Calibri" panose="020F0502020204030204" pitchFamily="34" charset="0"/>
                  <a:ea typeface="Verdana" panose="020B0604030504040204" pitchFamily="34" charset="0"/>
                  <a:cs typeface="Calibri" panose="020F0502020204030204" pitchFamily="34" charset="0"/>
                </a:rPr>
                <a:t>In </a:t>
              </a:r>
              <a:r>
                <a:rPr lang="tr-TR" sz="1600" dirty="0" err="1">
                  <a:latin typeface="Calibri" panose="020F0502020204030204" pitchFamily="34" charset="0"/>
                  <a:ea typeface="Verdana" panose="020B0604030504040204" pitchFamily="34" charset="0"/>
                  <a:cs typeface="Calibri" panose="020F0502020204030204" pitchFamily="34" charset="0"/>
                </a:rPr>
                <a:t>the</a:t>
              </a:r>
              <a:r>
                <a:rPr lang="tr-TR" sz="1600" dirty="0">
                  <a:latin typeface="Calibri" panose="020F0502020204030204" pitchFamily="34" charset="0"/>
                  <a:ea typeface="Verdana" panose="020B0604030504040204" pitchFamily="34" charset="0"/>
                  <a:cs typeface="Calibri" panose="020F0502020204030204" pitchFamily="34" charset="0"/>
                </a:rPr>
                <a:t> </a:t>
              </a:r>
              <a:r>
                <a:rPr lang="tr-TR" sz="1600" dirty="0" err="1">
                  <a:latin typeface="Calibri" panose="020F0502020204030204" pitchFamily="34" charset="0"/>
                  <a:ea typeface="Verdana" panose="020B0604030504040204" pitchFamily="34" charset="0"/>
                  <a:cs typeface="Calibri" panose="020F0502020204030204" pitchFamily="34" charset="0"/>
                </a:rPr>
                <a:t>Climate</a:t>
              </a:r>
              <a:r>
                <a:rPr lang="tr-TR" sz="1600" dirty="0">
                  <a:latin typeface="Calibri" panose="020F0502020204030204" pitchFamily="34" charset="0"/>
                  <a:ea typeface="Verdana" panose="020B0604030504040204" pitchFamily="34" charset="0"/>
                  <a:cs typeface="Calibri" panose="020F0502020204030204" pitchFamily="34" charset="0"/>
                </a:rPr>
                <a:t> </a:t>
              </a:r>
              <a:r>
                <a:rPr lang="tr-TR" sz="1600" dirty="0" err="1">
                  <a:latin typeface="Calibri" panose="020F0502020204030204" pitchFamily="34" charset="0"/>
                  <a:ea typeface="Verdana" panose="020B0604030504040204" pitchFamily="34" charset="0"/>
                  <a:cs typeface="Calibri" panose="020F0502020204030204" pitchFamily="34" charset="0"/>
                </a:rPr>
                <a:t>Science</a:t>
              </a:r>
              <a:r>
                <a:rPr lang="tr-TR" sz="1600" dirty="0">
                  <a:latin typeface="Calibri" panose="020F0502020204030204" pitchFamily="34" charset="0"/>
                  <a:ea typeface="Verdana" panose="020B0604030504040204" pitchFamily="34" charset="0"/>
                  <a:cs typeface="Calibri" panose="020F0502020204030204" pitchFamily="34" charset="0"/>
                </a:rPr>
                <a:t> </a:t>
              </a:r>
              <a:r>
                <a:rPr lang="tr-TR" sz="1600" dirty="0" err="1">
                  <a:latin typeface="Calibri" panose="020F0502020204030204" pitchFamily="34" charset="0"/>
                  <a:ea typeface="Verdana" panose="020B0604030504040204" pitchFamily="34" charset="0"/>
                  <a:cs typeface="Calibri" panose="020F0502020204030204" pitchFamily="34" charset="0"/>
                </a:rPr>
                <a:t>and</a:t>
              </a:r>
              <a:r>
                <a:rPr lang="tr-TR" sz="1600" dirty="0">
                  <a:latin typeface="Calibri" panose="020F0502020204030204" pitchFamily="34" charset="0"/>
                  <a:ea typeface="Verdana" panose="020B0604030504040204" pitchFamily="34" charset="0"/>
                  <a:cs typeface="Calibri" panose="020F0502020204030204" pitchFamily="34" charset="0"/>
                </a:rPr>
                <a:t> </a:t>
              </a:r>
              <a:r>
                <a:rPr lang="tr-TR" sz="1600" dirty="0" err="1">
                  <a:latin typeface="Calibri" panose="020F0502020204030204" pitchFamily="34" charset="0"/>
                  <a:ea typeface="Verdana" panose="020B0604030504040204" pitchFamily="34" charset="0"/>
                  <a:cs typeface="Calibri" panose="020F0502020204030204" pitchFamily="34" charset="0"/>
                </a:rPr>
                <a:t>Meteorological</a:t>
              </a:r>
              <a:r>
                <a:rPr lang="tr-TR" sz="1600" dirty="0">
                  <a:latin typeface="Calibri" panose="020F0502020204030204" pitchFamily="34" charset="0"/>
                  <a:ea typeface="Verdana" panose="020B0604030504040204" pitchFamily="34" charset="0"/>
                  <a:cs typeface="Calibri" panose="020F0502020204030204" pitchFamily="34" charset="0"/>
                </a:rPr>
                <a:t> Engineering program, courses in atmospheric sciences such as:  </a:t>
              </a:r>
            </a:p>
            <a:p>
              <a:pPr algn="just"/>
              <a:endParaRPr lang="tr-TR" sz="1600" dirty="0">
                <a:latin typeface="Calibri" panose="020F0502020204030204" pitchFamily="34" charset="0"/>
                <a:ea typeface="Verdana" panose="020B0604030504040204" pitchFamily="34" charset="0"/>
                <a:cs typeface="Calibri" panose="020F0502020204030204" pitchFamily="34" charset="0"/>
              </a:endParaRPr>
            </a:p>
            <a:p>
              <a:pPr algn="just"/>
              <a:r>
                <a:rPr lang="tr-TR" sz="1600" dirty="0">
                  <a:latin typeface="Calibri" panose="020F0502020204030204" pitchFamily="34" charset="0"/>
                  <a:ea typeface="Verdana" panose="020B0604030504040204" pitchFamily="34" charset="0"/>
                  <a:cs typeface="Calibri" panose="020F0502020204030204" pitchFamily="34" charset="0"/>
                </a:rPr>
                <a:t>- Atmospheric Thermodynamics,  </a:t>
              </a:r>
            </a:p>
            <a:p>
              <a:pPr algn="just"/>
              <a:r>
                <a:rPr lang="tr-TR" sz="1600" dirty="0">
                  <a:latin typeface="Calibri" panose="020F0502020204030204" pitchFamily="34" charset="0"/>
                  <a:ea typeface="Verdana" panose="020B0604030504040204" pitchFamily="34" charset="0"/>
                  <a:cs typeface="Calibri" panose="020F0502020204030204" pitchFamily="34" charset="0"/>
                </a:rPr>
                <a:t>- Atmospheric Physics,  </a:t>
              </a:r>
            </a:p>
            <a:p>
              <a:pPr algn="just"/>
              <a:r>
                <a:rPr lang="tr-TR" sz="1600" dirty="0">
                  <a:latin typeface="Calibri" panose="020F0502020204030204" pitchFamily="34" charset="0"/>
                  <a:ea typeface="Verdana" panose="020B0604030504040204" pitchFamily="34" charset="0"/>
                  <a:cs typeface="Calibri" panose="020F0502020204030204" pitchFamily="34" charset="0"/>
                </a:rPr>
                <a:t>- Weather Analysis and Forecasting,  </a:t>
              </a:r>
            </a:p>
            <a:p>
              <a:pPr algn="just"/>
              <a:r>
                <a:rPr lang="tr-TR" sz="1600" dirty="0">
                  <a:latin typeface="Calibri" panose="020F0502020204030204" pitchFamily="34" charset="0"/>
                  <a:ea typeface="Verdana" panose="020B0604030504040204" pitchFamily="34" charset="0"/>
                  <a:cs typeface="Calibri" panose="020F0502020204030204" pitchFamily="34" charset="0"/>
                </a:rPr>
                <a:t>- Climate,  </a:t>
              </a:r>
            </a:p>
            <a:p>
              <a:pPr algn="just"/>
              <a:r>
                <a:rPr lang="tr-TR" sz="1600" dirty="0">
                  <a:latin typeface="Calibri" panose="020F0502020204030204" pitchFamily="34" charset="0"/>
                  <a:ea typeface="Verdana" panose="020B0604030504040204" pitchFamily="34" charset="0"/>
                  <a:cs typeface="Calibri" panose="020F0502020204030204" pitchFamily="34" charset="0"/>
                </a:rPr>
                <a:t>- Air Pollution,  </a:t>
              </a:r>
            </a:p>
            <a:p>
              <a:pPr algn="just"/>
              <a:r>
                <a:rPr lang="tr-TR" sz="1600" dirty="0">
                  <a:latin typeface="Calibri" panose="020F0502020204030204" pitchFamily="34" charset="0"/>
                  <a:ea typeface="Verdana" panose="020B0604030504040204" pitchFamily="34" charset="0"/>
                  <a:cs typeface="Calibri" panose="020F0502020204030204" pitchFamily="34" charset="0"/>
                </a:rPr>
                <a:t>- Solar and Wind Energy,  </a:t>
              </a:r>
            </a:p>
            <a:p>
              <a:pPr algn="just"/>
              <a:r>
                <a:rPr lang="tr-TR" sz="1600" dirty="0">
                  <a:latin typeface="Calibri" panose="020F0502020204030204" pitchFamily="34" charset="0"/>
                  <a:ea typeface="Verdana" panose="020B0604030504040204" pitchFamily="34" charset="0"/>
                  <a:cs typeface="Calibri" panose="020F0502020204030204" pitchFamily="34" charset="0"/>
                </a:rPr>
                <a:t>- Hydrology,  </a:t>
              </a:r>
            </a:p>
            <a:p>
              <a:pPr algn="just"/>
              <a:r>
                <a:rPr lang="tr-TR" sz="1600" dirty="0">
                  <a:latin typeface="Calibri" panose="020F0502020204030204" pitchFamily="34" charset="0"/>
                  <a:ea typeface="Verdana" panose="020B0604030504040204" pitchFamily="34" charset="0"/>
                  <a:cs typeface="Calibri" panose="020F0502020204030204" pitchFamily="34" charset="0"/>
                </a:rPr>
                <a:t>- Agricultural Meteorology, and more  </a:t>
              </a:r>
            </a:p>
            <a:p>
              <a:pPr algn="just"/>
              <a:endParaRPr lang="tr-TR" sz="1600" dirty="0">
                <a:latin typeface="Calibri" panose="020F0502020204030204" pitchFamily="34" charset="0"/>
                <a:ea typeface="Verdana" panose="020B0604030504040204" pitchFamily="34" charset="0"/>
                <a:cs typeface="Calibri" panose="020F0502020204030204" pitchFamily="34" charset="0"/>
              </a:endParaRPr>
            </a:p>
            <a:p>
              <a:pPr algn="just"/>
              <a:r>
                <a:rPr lang="tr-TR" sz="1600" dirty="0">
                  <a:latin typeface="Calibri" panose="020F0502020204030204" pitchFamily="34" charset="0"/>
                  <a:ea typeface="Verdana" panose="020B0604030504040204" pitchFamily="34" charset="0"/>
                  <a:cs typeface="Calibri" panose="020F0502020204030204" pitchFamily="34" charset="0"/>
                </a:rPr>
                <a:t>are combined with fundamental engineering courses, including:  </a:t>
              </a:r>
            </a:p>
            <a:p>
              <a:pPr algn="just"/>
              <a:endParaRPr lang="tr-TR" sz="1600" dirty="0">
                <a:latin typeface="Calibri" panose="020F0502020204030204" pitchFamily="34" charset="0"/>
                <a:ea typeface="Verdana" panose="020B0604030504040204" pitchFamily="34" charset="0"/>
                <a:cs typeface="Calibri" panose="020F0502020204030204" pitchFamily="34" charset="0"/>
              </a:endParaRPr>
            </a:p>
            <a:p>
              <a:pPr algn="just"/>
              <a:r>
                <a:rPr lang="tr-TR" sz="1600" dirty="0">
                  <a:latin typeface="Calibri" panose="020F0502020204030204" pitchFamily="34" charset="0"/>
                  <a:ea typeface="Verdana" panose="020B0604030504040204" pitchFamily="34" charset="0"/>
                  <a:cs typeface="Calibri" panose="020F0502020204030204" pitchFamily="34" charset="0"/>
                </a:rPr>
                <a:t>- Fluid Mechanics,  </a:t>
              </a:r>
            </a:p>
            <a:p>
              <a:pPr algn="just"/>
              <a:r>
                <a:rPr lang="tr-TR" sz="1600" dirty="0">
                  <a:latin typeface="Calibri" panose="020F0502020204030204" pitchFamily="34" charset="0"/>
                  <a:ea typeface="Verdana" panose="020B0604030504040204" pitchFamily="34" charset="0"/>
                  <a:cs typeface="Calibri" panose="020F0502020204030204" pitchFamily="34" charset="0"/>
                </a:rPr>
                <a:t>- Statics,  </a:t>
              </a:r>
            </a:p>
            <a:p>
              <a:pPr algn="just"/>
              <a:r>
                <a:rPr lang="tr-TR" sz="1600" dirty="0">
                  <a:latin typeface="Calibri" panose="020F0502020204030204" pitchFamily="34" charset="0"/>
                  <a:ea typeface="Verdana" panose="020B0604030504040204" pitchFamily="34" charset="0"/>
                  <a:cs typeface="Calibri" panose="020F0502020204030204" pitchFamily="34" charset="0"/>
                </a:rPr>
                <a:t>- Strength of Materials,  </a:t>
              </a:r>
            </a:p>
            <a:p>
              <a:pPr algn="just"/>
              <a:r>
                <a:rPr lang="tr-TR" sz="1600" dirty="0">
                  <a:latin typeface="Calibri" panose="020F0502020204030204" pitchFamily="34" charset="0"/>
                  <a:ea typeface="Verdana" panose="020B0604030504040204" pitchFamily="34" charset="0"/>
                  <a:cs typeface="Calibri" panose="020F0502020204030204" pitchFamily="34" charset="0"/>
                </a:rPr>
                <a:t>- Fluid Dynamics,  </a:t>
              </a:r>
            </a:p>
            <a:p>
              <a:pPr algn="just"/>
              <a:r>
                <a:rPr lang="tr-TR" sz="1600" dirty="0">
                  <a:latin typeface="Calibri" panose="020F0502020204030204" pitchFamily="34" charset="0"/>
                  <a:ea typeface="Verdana" panose="020B0604030504040204" pitchFamily="34" charset="0"/>
                  <a:cs typeface="Calibri" panose="020F0502020204030204" pitchFamily="34" charset="0"/>
                </a:rPr>
                <a:t>- Design,  </a:t>
              </a:r>
            </a:p>
            <a:p>
              <a:pPr algn="just"/>
              <a:endParaRPr lang="tr-TR" sz="1600" dirty="0">
                <a:latin typeface="Calibri" panose="020F0502020204030204" pitchFamily="34" charset="0"/>
                <a:ea typeface="Verdana" panose="020B0604030504040204" pitchFamily="34" charset="0"/>
                <a:cs typeface="Calibri" panose="020F0502020204030204" pitchFamily="34" charset="0"/>
              </a:endParaRPr>
            </a:p>
            <a:p>
              <a:pPr algn="just"/>
              <a:r>
                <a:rPr lang="tr-TR" sz="1600" dirty="0">
                  <a:latin typeface="Calibri" panose="020F0502020204030204" pitchFamily="34" charset="0"/>
                  <a:ea typeface="Verdana" panose="020B0604030504040204" pitchFamily="34" charset="0"/>
                  <a:cs typeface="Calibri" panose="020F0502020204030204" pitchFamily="34" charset="0"/>
                </a:rPr>
                <a:t>to develop predictions and designs concerning what the future may hold and how it might affect us.</a:t>
              </a:r>
            </a:p>
          </p:txBody>
        </p:sp>
        <p:sp>
          <p:nvSpPr>
            <p:cNvPr id="14" name="TextBox 13">
              <a:extLst>
                <a:ext uri="{FF2B5EF4-FFF2-40B4-BE49-F238E27FC236}">
                  <a16:creationId xmlns:a16="http://schemas.microsoft.com/office/drawing/2014/main" id="{307AC5D6-FE35-CFB1-1AF6-F616C8DF4592}"/>
                </a:ext>
              </a:extLst>
            </p:cNvPr>
            <p:cNvSpPr txBox="1"/>
            <p:nvPr/>
          </p:nvSpPr>
          <p:spPr>
            <a:xfrm>
              <a:off x="11702475" y="6530113"/>
              <a:ext cx="480291" cy="253916"/>
            </a:xfrm>
            <a:prstGeom prst="rect">
              <a:avLst/>
            </a:prstGeom>
            <a:noFill/>
          </p:spPr>
          <p:txBody>
            <a:bodyPr wrap="square" rtlCol="0">
              <a:spAutoFit/>
            </a:bodyPr>
            <a:lstStyle/>
            <a:p>
              <a:r>
                <a:rPr lang="tr-TR" sz="1050" dirty="0">
                  <a:solidFill>
                    <a:prstClr val="white">
                      <a:lumMod val="50000"/>
                    </a:prstClr>
                  </a:solidFill>
                </a:rPr>
                <a:t>4/18</a:t>
              </a:r>
              <a:endParaRPr lang="en-US" sz="1400" dirty="0">
                <a:solidFill>
                  <a:prstClr val="white">
                    <a:lumMod val="50000"/>
                  </a:prstClr>
                </a:solidFill>
              </a:endParaRPr>
            </a:p>
          </p:txBody>
        </p:sp>
        <p:pic>
          <p:nvPicPr>
            <p:cNvPr id="13" name="Picture 12">
              <a:extLst>
                <a:ext uri="{FF2B5EF4-FFF2-40B4-BE49-F238E27FC236}">
                  <a16:creationId xmlns:a16="http://schemas.microsoft.com/office/drawing/2014/main" id="{19AC7289-3E11-A8FE-04AA-97C7D96AD0C0}"/>
                </a:ext>
              </a:extLst>
            </p:cNvPr>
            <p:cNvPicPr>
              <a:picLocks noChangeAspect="1"/>
            </p:cNvPicPr>
            <p:nvPr/>
          </p:nvPicPr>
          <p:blipFill rotWithShape="1">
            <a:blip r:embed="rId2"/>
            <a:srcRect l="29669" t="764" b="-1"/>
            <a:stretch/>
          </p:blipFill>
          <p:spPr>
            <a:xfrm>
              <a:off x="8829657" y="3641331"/>
              <a:ext cx="3066686" cy="2155068"/>
            </a:xfrm>
            <a:prstGeom prst="rect">
              <a:avLst/>
            </a:prstGeom>
            <a:ln>
              <a:solidFill>
                <a:schemeClr val="tx1"/>
              </a:solidFill>
            </a:ln>
          </p:spPr>
        </p:pic>
        <p:pic>
          <p:nvPicPr>
            <p:cNvPr id="15" name="Picture 14">
              <a:extLst>
                <a:ext uri="{FF2B5EF4-FFF2-40B4-BE49-F238E27FC236}">
                  <a16:creationId xmlns:a16="http://schemas.microsoft.com/office/drawing/2014/main" id="{F2CF609D-17E3-7E13-708D-E1A03BE7E849}"/>
                </a:ext>
              </a:extLst>
            </p:cNvPr>
            <p:cNvPicPr>
              <a:picLocks noChangeAspect="1"/>
            </p:cNvPicPr>
            <p:nvPr/>
          </p:nvPicPr>
          <p:blipFill>
            <a:blip r:embed="rId3"/>
            <a:stretch>
              <a:fillRect/>
            </a:stretch>
          </p:blipFill>
          <p:spPr>
            <a:xfrm>
              <a:off x="8829655" y="1357437"/>
              <a:ext cx="3066687" cy="2055711"/>
            </a:xfrm>
            <a:prstGeom prst="rect">
              <a:avLst/>
            </a:prstGeom>
            <a:ln>
              <a:solidFill>
                <a:schemeClr val="tx1"/>
              </a:solidFill>
            </a:ln>
          </p:spPr>
        </p:pic>
        <p:pic>
          <p:nvPicPr>
            <p:cNvPr id="16" name="Picture 2" descr="Picture2">
              <a:extLst>
                <a:ext uri="{FF2B5EF4-FFF2-40B4-BE49-F238E27FC236}">
                  <a16:creationId xmlns:a16="http://schemas.microsoft.com/office/drawing/2014/main" id="{0C97376C-7F47-86F8-DBE5-8F1A789823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19" t="59496" r="63545" b="21870"/>
            <a:stretch/>
          </p:blipFill>
          <p:spPr bwMode="auto">
            <a:xfrm>
              <a:off x="6922230" y="1357437"/>
              <a:ext cx="1707541" cy="4040907"/>
            </a:xfrm>
            <a:prstGeom prst="rect">
              <a:avLst/>
            </a:prstGeom>
            <a:noFill/>
            <a:ln w="9525" algn="i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CD6D4"/>
                    </a:outerShdw>
                  </a:effectLst>
                </a14:hiddenEffects>
              </a:ext>
            </a:extLst>
          </p:spPr>
        </p:pic>
        <p:pic>
          <p:nvPicPr>
            <p:cNvPr id="17" name="Picture 16">
              <a:extLst>
                <a:ext uri="{FF2B5EF4-FFF2-40B4-BE49-F238E27FC236}">
                  <a16:creationId xmlns:a16="http://schemas.microsoft.com/office/drawing/2014/main" id="{52D518B5-933B-0687-8A84-575550C57FAF}"/>
                </a:ext>
              </a:extLst>
            </p:cNvPr>
            <p:cNvPicPr>
              <a:picLocks noChangeAspect="1"/>
            </p:cNvPicPr>
            <p:nvPr/>
          </p:nvPicPr>
          <p:blipFill rotWithShape="1">
            <a:blip r:embed="rId5"/>
            <a:srcRect l="43173" t="71321" r="36345" b="5938"/>
            <a:stretch/>
          </p:blipFill>
          <p:spPr>
            <a:xfrm>
              <a:off x="5269465" y="1905054"/>
              <a:ext cx="1413838" cy="1508094"/>
            </a:xfrm>
            <a:prstGeom prst="rect">
              <a:avLst/>
            </a:prstGeom>
            <a:ln>
              <a:solidFill>
                <a:schemeClr val="tx1"/>
              </a:solidFill>
            </a:ln>
          </p:spPr>
        </p:pic>
        <p:pic>
          <p:nvPicPr>
            <p:cNvPr id="18" name="Picture 2" descr="Picture2">
              <a:extLst>
                <a:ext uri="{FF2B5EF4-FFF2-40B4-BE49-F238E27FC236}">
                  <a16:creationId xmlns:a16="http://schemas.microsoft.com/office/drawing/2014/main" id="{A360854A-8136-9DB5-222D-180D264145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990" t="11579" r="14522" b="68456"/>
            <a:stretch/>
          </p:blipFill>
          <p:spPr bwMode="auto">
            <a:xfrm>
              <a:off x="5269465" y="3723627"/>
              <a:ext cx="1413838" cy="1323861"/>
            </a:xfrm>
            <a:prstGeom prst="rect">
              <a:avLst/>
            </a:prstGeom>
            <a:noFill/>
            <a:ln w="9525" algn="in">
              <a:solidFill>
                <a:srgbClr val="21212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CD6D4"/>
                    </a:outerShdw>
                  </a:effectLst>
                </a14:hiddenEffects>
              </a:ext>
            </a:extLst>
          </p:spPr>
        </p:pic>
      </p:grpSp>
    </p:spTree>
    <p:extLst>
      <p:ext uri="{BB962C8B-B14F-4D97-AF65-F5344CB8AC3E}">
        <p14:creationId xmlns:p14="http://schemas.microsoft.com/office/powerpoint/2010/main" val="323793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33A51-C7BA-C344-1ADB-D661D82AC12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1402256-770D-0EBC-DEEC-E835D611BF97}"/>
              </a:ext>
            </a:extLst>
          </p:cNvPr>
          <p:cNvGrpSpPr/>
          <p:nvPr/>
        </p:nvGrpSpPr>
        <p:grpSpPr>
          <a:xfrm>
            <a:off x="266907" y="1247231"/>
            <a:ext cx="11925093" cy="5544492"/>
            <a:chOff x="266907" y="1247231"/>
            <a:chExt cx="11925093" cy="5544492"/>
          </a:xfrm>
        </p:grpSpPr>
        <p:sp>
          <p:nvSpPr>
            <p:cNvPr id="3" name="Metin kutusu 2">
              <a:extLst>
                <a:ext uri="{FF2B5EF4-FFF2-40B4-BE49-F238E27FC236}">
                  <a16:creationId xmlns:a16="http://schemas.microsoft.com/office/drawing/2014/main" id="{4FDC1FAA-19AC-EDFC-C606-2F06374E2212}"/>
                </a:ext>
              </a:extLst>
            </p:cNvPr>
            <p:cNvSpPr txBox="1"/>
            <p:nvPr/>
          </p:nvSpPr>
          <p:spPr>
            <a:xfrm>
              <a:off x="4517826" y="1247231"/>
              <a:ext cx="7674174" cy="5296193"/>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tr-TR" sz="1900" dirty="0">
                  <a:solidFill>
                    <a:prstClr val="black"/>
                  </a:solidFill>
                  <a:latin typeface="Verdana" panose="020B0604030504040204" pitchFamily="34" charset="0"/>
                  <a:ea typeface="Verdana" panose="020B0604030504040204" pitchFamily="34" charset="0"/>
                </a:rPr>
                <a:t>Understanding the cause-and-effect relationships of meteorological events by examining the atmosphere as a whole;  </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tr-TR" sz="1900" dirty="0">
                  <a:solidFill>
                    <a:prstClr val="black"/>
                  </a:solidFill>
                  <a:latin typeface="Verdana" panose="020B0604030504040204" pitchFamily="34" charset="0"/>
                  <a:ea typeface="Verdana" panose="020B0604030504040204" pitchFamily="34" charset="0"/>
                </a:rPr>
                <a:t>Combining theory and technology through design courses to develop the most suitable designs for our living environment;  </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tr-TR" sz="1900" dirty="0">
                  <a:solidFill>
                    <a:prstClr val="black"/>
                  </a:solidFill>
                  <a:latin typeface="Verdana" panose="020B0604030504040204" pitchFamily="34" charset="0"/>
                  <a:ea typeface="Verdana" panose="020B0604030504040204" pitchFamily="34" charset="0"/>
                </a:rPr>
                <a:t>Gaining technical experience through experimental courses;  </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lang="tr-TR" sz="1900" dirty="0">
                  <a:solidFill>
                    <a:prstClr val="black"/>
                  </a:solidFill>
                  <a:latin typeface="Verdana" panose="020B0604030504040204" pitchFamily="34" charset="0"/>
                  <a:ea typeface="Verdana" panose="020B0604030504040204" pitchFamily="34" charset="0"/>
                </a:rPr>
                <a:t>Acquiring the ability to develop algorithms for meteorological models through courses in fundamental mathematics, physics, and modern computer programming. </a:t>
              </a:r>
              <a:endParaRPr kumimoji="0" lang="tr-TR"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D93EC313-67F1-42AA-A598-951FA4D510D3}"/>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5/18</a:t>
              </a:r>
              <a:endParaRPr lang="en-US" sz="1400" dirty="0">
                <a:solidFill>
                  <a:schemeClr val="bg1">
                    <a:lumMod val="50000"/>
                  </a:schemeClr>
                </a:solidFill>
              </a:endParaRPr>
            </a:p>
          </p:txBody>
        </p:sp>
        <p:pic>
          <p:nvPicPr>
            <p:cNvPr id="9" name="Picture 8">
              <a:extLst>
                <a:ext uri="{FF2B5EF4-FFF2-40B4-BE49-F238E27FC236}">
                  <a16:creationId xmlns:a16="http://schemas.microsoft.com/office/drawing/2014/main" id="{D210C6B3-1413-B415-CBA9-20EA33602AB0}"/>
                </a:ext>
              </a:extLst>
            </p:cNvPr>
            <p:cNvPicPr>
              <a:picLocks noChangeAspect="1"/>
            </p:cNvPicPr>
            <p:nvPr/>
          </p:nvPicPr>
          <p:blipFill>
            <a:blip r:embed="rId2"/>
            <a:stretch>
              <a:fillRect/>
            </a:stretch>
          </p:blipFill>
          <p:spPr>
            <a:xfrm>
              <a:off x="2191768" y="4746628"/>
              <a:ext cx="2271194" cy="1368152"/>
            </a:xfrm>
            <a:prstGeom prst="rect">
              <a:avLst/>
            </a:prstGeom>
            <a:ln>
              <a:solidFill>
                <a:schemeClr val="tx1"/>
              </a:solidFill>
            </a:ln>
          </p:spPr>
        </p:pic>
        <p:pic>
          <p:nvPicPr>
            <p:cNvPr id="11" name="Picture 22" descr="http://t2.gstatic.com/images?q=tbn:ANd9GcTxBR35zlYzlzmvsSxG3vSL7Dsl3bHZ05mpZEFK3OF7YUoszccR">
              <a:extLst>
                <a:ext uri="{FF2B5EF4-FFF2-40B4-BE49-F238E27FC236}">
                  <a16:creationId xmlns:a16="http://schemas.microsoft.com/office/drawing/2014/main" id="{2F12BF2E-0A62-48F9-11DE-E4B2F469A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07" y="1341024"/>
              <a:ext cx="2612399" cy="17208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4" descr="http://t0.gstatic.com/images?q=tbn:ANd9GcQWKUrOHomYhRpPmaqU5O_aeLb6-_njyFYrxRjmKBANhm_nABGh6w">
              <a:extLst>
                <a:ext uri="{FF2B5EF4-FFF2-40B4-BE49-F238E27FC236}">
                  <a16:creationId xmlns:a16="http://schemas.microsoft.com/office/drawing/2014/main" id="{4812BCC7-BD19-E80D-F7A7-71E1C1121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018" y="3279262"/>
              <a:ext cx="2656462" cy="1249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6E3069BA-C45A-C274-3C5F-CE9D0526BE81}"/>
              </a:ext>
            </a:extLst>
          </p:cNvPr>
          <p:cNvSpPr/>
          <p:nvPr/>
        </p:nvSpPr>
        <p:spPr>
          <a:xfrm>
            <a:off x="418892" y="427982"/>
            <a:ext cx="3569823" cy="492443"/>
          </a:xfrm>
          <a:prstGeom prst="rect">
            <a:avLst/>
          </a:prstGeom>
        </p:spPr>
        <p:txBody>
          <a:bodyPr wrap="none">
            <a:spAutoFit/>
          </a:body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EDUCATIONAL OUTPUTS</a:t>
            </a:r>
            <a:endParaRPr lang="en-US" sz="2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57844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7A924-2C5D-901B-E0C6-A19A1F49F3D9}"/>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430B3B3C-E261-6A7D-E061-939049FD1BAA}"/>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charset="0"/>
              <a:ea typeface="Calibri" charset="0"/>
              <a:cs typeface="Calibri" charset="0"/>
            </a:endParaRPr>
          </a:p>
        </p:txBody>
      </p:sp>
      <p:sp>
        <p:nvSpPr>
          <p:cNvPr id="5" name="TextBox 4">
            <a:extLst>
              <a:ext uri="{FF2B5EF4-FFF2-40B4-BE49-F238E27FC236}">
                <a16:creationId xmlns:a16="http://schemas.microsoft.com/office/drawing/2014/main" id="{4276258C-1CAF-CCE9-EAC5-4F1646F7F69D}"/>
              </a:ext>
            </a:extLst>
          </p:cNvPr>
          <p:cNvSpPr txBox="1"/>
          <p:nvPr/>
        </p:nvSpPr>
        <p:spPr>
          <a:xfrm>
            <a:off x="11702475" y="6530113"/>
            <a:ext cx="480291" cy="253916"/>
          </a:xfrm>
          <a:prstGeom prst="rect">
            <a:avLst/>
          </a:prstGeom>
          <a:noFill/>
        </p:spPr>
        <p:txBody>
          <a:bodyPr wrap="square" rtlCol="0">
            <a:spAutoFit/>
          </a:bodyPr>
          <a:lstStyle/>
          <a:p>
            <a:r>
              <a:rPr lang="tr-TR" sz="1050" dirty="0">
                <a:solidFill>
                  <a:schemeClr val="bg1">
                    <a:lumMod val="50000"/>
                  </a:schemeClr>
                </a:solidFill>
              </a:rPr>
              <a:t>7/18</a:t>
            </a:r>
            <a:endParaRPr lang="en-US" sz="1400" dirty="0">
              <a:solidFill>
                <a:schemeClr val="bg1">
                  <a:lumMod val="50000"/>
                </a:schemeClr>
              </a:solidFill>
            </a:endParaRPr>
          </a:p>
        </p:txBody>
      </p:sp>
      <p:grpSp>
        <p:nvGrpSpPr>
          <p:cNvPr id="15" name="Group 14">
            <a:extLst>
              <a:ext uri="{FF2B5EF4-FFF2-40B4-BE49-F238E27FC236}">
                <a16:creationId xmlns:a16="http://schemas.microsoft.com/office/drawing/2014/main" id="{54BCDAF2-30C2-DF92-0484-92EFDFCE722C}"/>
              </a:ext>
            </a:extLst>
          </p:cNvPr>
          <p:cNvGrpSpPr/>
          <p:nvPr/>
        </p:nvGrpSpPr>
        <p:grpSpPr>
          <a:xfrm>
            <a:off x="317887" y="1235764"/>
            <a:ext cx="11874113" cy="5272587"/>
            <a:chOff x="150247" y="1214323"/>
            <a:chExt cx="11874113" cy="5272587"/>
          </a:xfrm>
        </p:grpSpPr>
        <p:sp>
          <p:nvSpPr>
            <p:cNvPr id="3" name="Metin kutusu 2">
              <a:extLst>
                <a:ext uri="{FF2B5EF4-FFF2-40B4-BE49-F238E27FC236}">
                  <a16:creationId xmlns:a16="http://schemas.microsoft.com/office/drawing/2014/main" id="{90417524-11AE-37D1-965F-FB86C7156AC4}"/>
                </a:ext>
              </a:extLst>
            </p:cNvPr>
            <p:cNvSpPr txBox="1"/>
            <p:nvPr/>
          </p:nvSpPr>
          <p:spPr>
            <a:xfrm>
              <a:off x="150247" y="1214323"/>
              <a:ext cx="5819929" cy="317009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600"/>
                </a:spcAft>
                <a:buClrTx/>
                <a:buSzTx/>
                <a:tabLst/>
                <a:defRPr/>
              </a:pPr>
              <a:r>
                <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Design courses provide students with the opportunity to translate their theoretical engineering education into practice through topics such as:  </a:t>
              </a:r>
            </a:p>
            <a:p>
              <a:pPr marR="0" lvl="0" algn="just" defTabSz="914400" rtl="0" eaLnBrk="1" fontAlgn="auto" latinLnBrk="0" hangingPunct="1">
                <a:lnSpc>
                  <a:spcPct val="100000"/>
                </a:lnSpc>
                <a:spcBef>
                  <a:spcPts val="0"/>
                </a:spcBef>
                <a:spcAft>
                  <a:spcPts val="600"/>
                </a:spcAft>
                <a:buClrTx/>
                <a:buSzTx/>
                <a:tabLst/>
                <a:defRPr/>
              </a:pPr>
              <a:endPar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R="0" lvl="0" algn="just" defTabSz="914400" rtl="0" eaLnBrk="1" fontAlgn="auto" latinLnBrk="0" hangingPunct="1">
                <a:lnSpc>
                  <a:spcPct val="100000"/>
                </a:lnSpc>
                <a:spcBef>
                  <a:spcPts val="0"/>
                </a:spcBef>
                <a:spcAft>
                  <a:spcPts val="600"/>
                </a:spcAft>
                <a:buClrTx/>
                <a:buSzTx/>
                <a:tabLst/>
                <a:defRPr/>
              </a:pPr>
              <a:r>
                <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Hydrology,  </a:t>
              </a:r>
            </a:p>
            <a:p>
              <a:pPr marR="0" lvl="0" algn="just" defTabSz="914400" rtl="0" eaLnBrk="1" fontAlgn="auto" latinLnBrk="0" hangingPunct="1">
                <a:lnSpc>
                  <a:spcPct val="100000"/>
                </a:lnSpc>
                <a:spcBef>
                  <a:spcPts val="0"/>
                </a:spcBef>
                <a:spcAft>
                  <a:spcPts val="600"/>
                </a:spcAft>
                <a:buClrTx/>
                <a:buSzTx/>
                <a:tabLst/>
                <a:defRPr/>
              </a:pPr>
              <a:r>
                <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Renewable Energy,  </a:t>
              </a:r>
            </a:p>
            <a:p>
              <a:pPr marR="0" lvl="0" algn="just" defTabSz="914400" rtl="0" eaLnBrk="1" fontAlgn="auto" latinLnBrk="0" hangingPunct="1">
                <a:lnSpc>
                  <a:spcPct val="100000"/>
                </a:lnSpc>
                <a:spcBef>
                  <a:spcPts val="0"/>
                </a:spcBef>
                <a:spcAft>
                  <a:spcPts val="600"/>
                </a:spcAft>
                <a:buClrTx/>
                <a:buSzTx/>
                <a:tabLst/>
                <a:defRPr/>
              </a:pPr>
              <a:r>
                <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Air Pollution Control,  </a:t>
              </a: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Agricultural and Forest Meteorology</a:t>
              </a:r>
              <a:endParaRPr lang="tr-TR" sz="1700" dirty="0">
                <a:solidFill>
                  <a:prstClr val="black"/>
                </a:solidFill>
                <a:latin typeface="Verdana" panose="020B0604030504040204" pitchFamily="34" charset="0"/>
                <a:ea typeface="Verdana" panose="020B0604030504040204" pitchFamily="34" charset="0"/>
              </a:endParaRPr>
            </a:p>
            <a:p>
              <a:pPr marL="285750" marR="0" lvl="0" indent="-285750" algn="just" defTabSz="914400" rtl="0" eaLnBrk="1" fontAlgn="auto" latinLnBrk="0" hangingPunct="1">
                <a:lnSpc>
                  <a:spcPct val="100000"/>
                </a:lnSpc>
                <a:spcBef>
                  <a:spcPts val="0"/>
                </a:spcBef>
                <a:spcAft>
                  <a:spcPts val="600"/>
                </a:spcAft>
                <a:buClrTx/>
                <a:buSzTx/>
                <a:buFontTx/>
                <a:buChar char="-"/>
                <a:tabLst/>
                <a:defRPr/>
              </a:pPr>
              <a:r>
                <a:rPr kumimoji="0" lang="tr-TR"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Aviation Meteorology</a:t>
              </a:r>
            </a:p>
          </p:txBody>
        </p:sp>
        <p:pic>
          <p:nvPicPr>
            <p:cNvPr id="4" name="Picture 3">
              <a:extLst>
                <a:ext uri="{FF2B5EF4-FFF2-40B4-BE49-F238E27FC236}">
                  <a16:creationId xmlns:a16="http://schemas.microsoft.com/office/drawing/2014/main" id="{BCABA431-56C8-48C2-D423-766BF1C7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58" y="4340211"/>
              <a:ext cx="3639312" cy="2024367"/>
            </a:xfrm>
            <a:prstGeom prst="rect">
              <a:avLst/>
            </a:prstGeom>
            <a:ln>
              <a:solidFill>
                <a:schemeClr val="tx1"/>
              </a:solidFill>
            </a:ln>
          </p:spPr>
        </p:pic>
        <p:pic>
          <p:nvPicPr>
            <p:cNvPr id="6" name="Picture 5">
              <a:extLst>
                <a:ext uri="{FF2B5EF4-FFF2-40B4-BE49-F238E27FC236}">
                  <a16:creationId xmlns:a16="http://schemas.microsoft.com/office/drawing/2014/main" id="{E58C8CFC-EE52-F20E-4BD8-2CDA7C498FFF}"/>
                </a:ext>
              </a:extLst>
            </p:cNvPr>
            <p:cNvPicPr>
              <a:picLocks noChangeAspect="1"/>
            </p:cNvPicPr>
            <p:nvPr/>
          </p:nvPicPr>
          <p:blipFill rotWithShape="1">
            <a:blip r:embed="rId3">
              <a:extLst>
                <a:ext uri="{28A0092B-C50C-407E-A947-70E740481C1C}">
                  <a14:useLocalDpi xmlns:a14="http://schemas.microsoft.com/office/drawing/2010/main" val="0"/>
                </a:ext>
              </a:extLst>
            </a:blip>
            <a:srcRect l="3433" t="42134"/>
            <a:stretch/>
          </p:blipFill>
          <p:spPr>
            <a:xfrm>
              <a:off x="7872984" y="4340210"/>
              <a:ext cx="4151376" cy="2024367"/>
            </a:xfrm>
            <a:prstGeom prst="rect">
              <a:avLst/>
            </a:prstGeom>
            <a:ln>
              <a:solidFill>
                <a:schemeClr val="tx1"/>
              </a:solidFill>
            </a:ln>
          </p:spPr>
        </p:pic>
        <p:pic>
          <p:nvPicPr>
            <p:cNvPr id="12" name="Picture 11">
              <a:extLst>
                <a:ext uri="{FF2B5EF4-FFF2-40B4-BE49-F238E27FC236}">
                  <a16:creationId xmlns:a16="http://schemas.microsoft.com/office/drawing/2014/main" id="{04F4F615-A227-6AC6-AA0A-CCA8767A2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9956" y="4217876"/>
              <a:ext cx="3520440" cy="2269034"/>
            </a:xfrm>
            <a:prstGeom prst="rect">
              <a:avLst/>
            </a:prstGeom>
          </p:spPr>
        </p:pic>
        <p:pic>
          <p:nvPicPr>
            <p:cNvPr id="13" name="Picture 12">
              <a:extLst>
                <a:ext uri="{FF2B5EF4-FFF2-40B4-BE49-F238E27FC236}">
                  <a16:creationId xmlns:a16="http://schemas.microsoft.com/office/drawing/2014/main" id="{A96A33F3-1F1F-EC82-80D9-B0F50747F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4034" y="1329522"/>
              <a:ext cx="3144967" cy="2099478"/>
            </a:xfrm>
            <a:prstGeom prst="rect">
              <a:avLst/>
            </a:prstGeom>
            <a:ln>
              <a:solidFill>
                <a:schemeClr val="tx1"/>
              </a:solidFill>
            </a:ln>
          </p:spPr>
        </p:pic>
        <p:pic>
          <p:nvPicPr>
            <p:cNvPr id="14" name="Picture 13">
              <a:extLst>
                <a:ext uri="{FF2B5EF4-FFF2-40B4-BE49-F238E27FC236}">
                  <a16:creationId xmlns:a16="http://schemas.microsoft.com/office/drawing/2014/main" id="{284470AB-657D-E56E-51FA-A368DB5F6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9534" y="1856590"/>
              <a:ext cx="2704825" cy="1898157"/>
            </a:xfrm>
            <a:prstGeom prst="rect">
              <a:avLst/>
            </a:prstGeom>
            <a:ln>
              <a:solidFill>
                <a:schemeClr val="tx1"/>
              </a:solidFill>
            </a:ln>
          </p:spPr>
        </p:pic>
      </p:grpSp>
      <p:sp>
        <p:nvSpPr>
          <p:cNvPr id="7" name="Rectangle 3">
            <a:extLst>
              <a:ext uri="{FF2B5EF4-FFF2-40B4-BE49-F238E27FC236}">
                <a16:creationId xmlns:a16="http://schemas.microsoft.com/office/drawing/2014/main" id="{47604CA8-C384-D2A9-0166-579C33A65364}"/>
              </a:ext>
            </a:extLst>
          </p:cNvPr>
          <p:cNvSpPr/>
          <p:nvPr/>
        </p:nvSpPr>
        <p:spPr>
          <a:xfrm>
            <a:off x="418892" y="427982"/>
            <a:ext cx="3569823" cy="492443"/>
          </a:xfrm>
          <a:prstGeom prst="rect">
            <a:avLst/>
          </a:prstGeom>
        </p:spPr>
        <p:txBody>
          <a:bodyPr wrap="none">
            <a:spAutoFit/>
          </a:body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EDUCATIONAL OUTPUTS</a:t>
            </a:r>
            <a:endParaRPr lang="en-US" sz="2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62201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6FD1-BE6B-ADC5-1545-95E3666867D9}"/>
            </a:ext>
          </a:extLst>
        </p:cNvPr>
        <p:cNvGrpSpPr/>
        <p:nvPr/>
      </p:nvGrpSpPr>
      <p:grpSpPr>
        <a:xfrm>
          <a:off x="0" y="0"/>
          <a:ext cx="0" cy="0"/>
          <a:chOff x="0" y="0"/>
          <a:chExt cx="0" cy="0"/>
        </a:xfrm>
      </p:grpSpPr>
      <p:sp>
        <p:nvSpPr>
          <p:cNvPr id="16" name="Başlık 1">
            <a:extLst>
              <a:ext uri="{FF2B5EF4-FFF2-40B4-BE49-F238E27FC236}">
                <a16:creationId xmlns:a16="http://schemas.microsoft.com/office/drawing/2014/main" id="{73CBD2AF-F0E7-F33A-CE65-07193CEE503F}"/>
              </a:ext>
            </a:extLst>
          </p:cNvPr>
          <p:cNvSpPr txBox="1">
            <a:spLocks/>
          </p:cNvSpPr>
          <p:nvPr/>
        </p:nvSpPr>
        <p:spPr>
          <a:xfrm>
            <a:off x="573740" y="-54251"/>
            <a:ext cx="981635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600" b="1" dirty="0">
                <a:solidFill>
                  <a:schemeClr val="bg1"/>
                </a:solidFill>
              </a:rPr>
              <a:t>CLIMATE SCIENCE AND METEOROLOGICAL ENGINEERING: </a:t>
            </a:r>
            <a:endParaRPr lang="tr-TR" sz="2600" b="1" dirty="0">
              <a:solidFill>
                <a:schemeClr val="bg1"/>
              </a:solidFill>
            </a:endParaRPr>
          </a:p>
          <a:p>
            <a:pPr algn="l"/>
            <a:r>
              <a:rPr lang="en-US" sz="2600" b="1" dirty="0">
                <a:solidFill>
                  <a:schemeClr val="bg1"/>
                </a:solidFill>
              </a:rPr>
              <a:t>AN INTERDISCIPLINARY ALLIANCE</a:t>
            </a:r>
            <a:endParaRPr lang="tr-TR" sz="2600" b="1" dirty="0">
              <a:solidFill>
                <a:schemeClr val="bg1"/>
              </a:solidFill>
            </a:endParaRPr>
          </a:p>
        </p:txBody>
      </p:sp>
      <p:sp>
        <p:nvSpPr>
          <p:cNvPr id="17" name="Slayt Numarası Yer Tutucusu 3">
            <a:extLst>
              <a:ext uri="{FF2B5EF4-FFF2-40B4-BE49-F238E27FC236}">
                <a16:creationId xmlns:a16="http://schemas.microsoft.com/office/drawing/2014/main" id="{54D1FAD5-4A7E-E107-AEA1-968871CAB14F}"/>
              </a:ext>
            </a:extLst>
          </p:cNvPr>
          <p:cNvSpPr>
            <a:spLocks noGrp="1"/>
          </p:cNvSpPr>
          <p:nvPr>
            <p:ph type="sldNum" idx="12"/>
          </p:nvPr>
        </p:nvSpPr>
        <p:spPr>
          <a:xfrm>
            <a:off x="8737600" y="6248400"/>
            <a:ext cx="2540000" cy="457200"/>
          </a:xfrm>
        </p:spPr>
        <p:txBody>
          <a:bodyPr/>
          <a:lstStyle/>
          <a:p>
            <a:pPr marL="0" lvl="0" indent="0" algn="r" rtl="0">
              <a:spcBef>
                <a:spcPts val="0"/>
              </a:spcBef>
              <a:spcAft>
                <a:spcPts val="0"/>
              </a:spcAft>
              <a:buNone/>
            </a:pPr>
            <a:fld id="{00000000-1234-1234-1234-123412341234}" type="slidenum">
              <a:rPr lang="en-US" smtClean="0"/>
              <a:t>14</a:t>
            </a:fld>
            <a:endParaRPr lang="en-US" dirty="0"/>
          </a:p>
        </p:txBody>
      </p:sp>
      <p:sp>
        <p:nvSpPr>
          <p:cNvPr id="19" name="Metin kutusu 18">
            <a:extLst>
              <a:ext uri="{FF2B5EF4-FFF2-40B4-BE49-F238E27FC236}">
                <a16:creationId xmlns:a16="http://schemas.microsoft.com/office/drawing/2014/main" id="{F69A00C1-8671-3E87-CF09-A312F373CB18}"/>
              </a:ext>
            </a:extLst>
          </p:cNvPr>
          <p:cNvSpPr txBox="1"/>
          <p:nvPr/>
        </p:nvSpPr>
        <p:spPr>
          <a:xfrm>
            <a:off x="843770" y="1714990"/>
            <a:ext cx="3191435" cy="2031325"/>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Data Analysis and Visualization: </a:t>
            </a:r>
            <a:r>
              <a:rPr lang="en-US" dirty="0">
                <a:latin typeface="Verdana" panose="020B0604030504040204" pitchFamily="34" charset="0"/>
                <a:ea typeface="Verdana" panose="020B0604030504040204" pitchFamily="34" charset="0"/>
              </a:rPr>
              <a:t>Statistical analysis is performed with languages ​​such as Python, MATLAB, R. Maps, graphs, time series are created.</a:t>
            </a:r>
            <a:endParaRPr lang="tr-TR" dirty="0">
              <a:latin typeface="Verdana" panose="020B0604030504040204" pitchFamily="34" charset="0"/>
              <a:ea typeface="Verdana" panose="020B0604030504040204" pitchFamily="34" charset="0"/>
            </a:endParaRPr>
          </a:p>
        </p:txBody>
      </p:sp>
      <p:sp>
        <p:nvSpPr>
          <p:cNvPr id="20" name="Metin kutusu 19">
            <a:extLst>
              <a:ext uri="{FF2B5EF4-FFF2-40B4-BE49-F238E27FC236}">
                <a16:creationId xmlns:a16="http://schemas.microsoft.com/office/drawing/2014/main" id="{4DD335DA-9391-DA7D-7BB3-E74C9622A182}"/>
              </a:ext>
            </a:extLst>
          </p:cNvPr>
          <p:cNvSpPr txBox="1"/>
          <p:nvPr/>
        </p:nvSpPr>
        <p:spPr>
          <a:xfrm>
            <a:off x="7431144" y="1829424"/>
            <a:ext cx="4213411" cy="163121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Numerical Modeling: </a:t>
            </a:r>
            <a:r>
              <a:rPr lang="en-US" sz="2000" dirty="0">
                <a:latin typeface="Verdana" panose="020B0604030504040204" pitchFamily="34" charset="0"/>
                <a:ea typeface="Verdana" panose="020B0604030504040204" pitchFamily="34" charset="0"/>
              </a:rPr>
              <a:t>Models such as WRF and AERMOD are run. These models are based on software infrastructure and require high processing power.</a:t>
            </a:r>
            <a:endParaRPr lang="tr-TR" sz="2000" dirty="0">
              <a:latin typeface="Verdana" panose="020B0604030504040204" pitchFamily="34" charset="0"/>
              <a:ea typeface="Verdana" panose="020B0604030504040204" pitchFamily="34" charset="0"/>
            </a:endParaRPr>
          </a:p>
        </p:txBody>
      </p:sp>
      <p:sp>
        <p:nvSpPr>
          <p:cNvPr id="21" name="Metin kutusu 20">
            <a:extLst>
              <a:ext uri="{FF2B5EF4-FFF2-40B4-BE49-F238E27FC236}">
                <a16:creationId xmlns:a16="http://schemas.microsoft.com/office/drawing/2014/main" id="{B5D6FE86-8779-AAAE-984F-49B980F4CD94}"/>
              </a:ext>
            </a:extLst>
          </p:cNvPr>
          <p:cNvSpPr txBox="1"/>
          <p:nvPr/>
        </p:nvSpPr>
        <p:spPr>
          <a:xfrm>
            <a:off x="3731491" y="4080140"/>
            <a:ext cx="4650510" cy="1938992"/>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rPr>
              <a:t>Artificial Intelligence and Machine Learning: </a:t>
            </a:r>
            <a:r>
              <a:rPr lang="en-US" sz="2000" dirty="0">
                <a:latin typeface="Verdana" panose="020B0604030504040204" pitchFamily="34" charset="0"/>
                <a:ea typeface="Verdana" panose="020B0604030504040204" pitchFamily="34" charset="0"/>
              </a:rPr>
              <a:t>AI algorithms are used to improve the accuracy of forecasts, classify extreme weather events, or create climate projections.</a:t>
            </a:r>
            <a:endParaRPr lang="tr-TR" sz="2000" dirty="0">
              <a:latin typeface="Verdana" panose="020B0604030504040204" pitchFamily="34" charset="0"/>
              <a:ea typeface="Verdana" panose="020B0604030504040204" pitchFamily="34" charset="0"/>
            </a:endParaRPr>
          </a:p>
        </p:txBody>
      </p:sp>
      <p:pic>
        <p:nvPicPr>
          <p:cNvPr id="22" name="Resim 21">
            <a:extLst>
              <a:ext uri="{FF2B5EF4-FFF2-40B4-BE49-F238E27FC236}">
                <a16:creationId xmlns:a16="http://schemas.microsoft.com/office/drawing/2014/main" id="{D796C2EB-7D53-C861-B4B0-25BD152FFD8A}"/>
              </a:ext>
            </a:extLst>
          </p:cNvPr>
          <p:cNvPicPr>
            <a:picLocks noChangeAspect="1"/>
          </p:cNvPicPr>
          <p:nvPr/>
        </p:nvPicPr>
        <p:blipFill rotWithShape="1">
          <a:blip r:embed="rId2"/>
          <a:srcRect l="47882" t="19786" r="7059" b="46862"/>
          <a:stretch/>
        </p:blipFill>
        <p:spPr>
          <a:xfrm>
            <a:off x="618565" y="4080140"/>
            <a:ext cx="3191436" cy="1963270"/>
          </a:xfrm>
          <a:prstGeom prst="rect">
            <a:avLst/>
          </a:prstGeom>
        </p:spPr>
      </p:pic>
      <p:pic>
        <p:nvPicPr>
          <p:cNvPr id="23" name="Resim 22">
            <a:extLst>
              <a:ext uri="{FF2B5EF4-FFF2-40B4-BE49-F238E27FC236}">
                <a16:creationId xmlns:a16="http://schemas.microsoft.com/office/drawing/2014/main" id="{5188EB97-9AE8-8C00-D329-44102F031E65}"/>
              </a:ext>
            </a:extLst>
          </p:cNvPr>
          <p:cNvPicPr>
            <a:picLocks noChangeAspect="1"/>
          </p:cNvPicPr>
          <p:nvPr/>
        </p:nvPicPr>
        <p:blipFill rotWithShape="1">
          <a:blip r:embed="rId2"/>
          <a:srcRect l="3176" t="62778" r="54941" b="798"/>
          <a:stretch/>
        </p:blipFill>
        <p:spPr>
          <a:xfrm>
            <a:off x="4241149" y="1805359"/>
            <a:ext cx="2984051" cy="1931264"/>
          </a:xfrm>
          <a:prstGeom prst="rect">
            <a:avLst/>
          </a:prstGeom>
        </p:spPr>
      </p:pic>
      <p:pic>
        <p:nvPicPr>
          <p:cNvPr id="24" name="Resim 23">
            <a:extLst>
              <a:ext uri="{FF2B5EF4-FFF2-40B4-BE49-F238E27FC236}">
                <a16:creationId xmlns:a16="http://schemas.microsoft.com/office/drawing/2014/main" id="{41399352-5528-742D-74E5-CBB8D1C4C9E3}"/>
              </a:ext>
            </a:extLst>
          </p:cNvPr>
          <p:cNvPicPr>
            <a:picLocks noChangeAspect="1"/>
          </p:cNvPicPr>
          <p:nvPr/>
        </p:nvPicPr>
        <p:blipFill rotWithShape="1">
          <a:blip r:embed="rId3"/>
          <a:srcRect l="10447" t="12974" b="15653"/>
          <a:stretch/>
        </p:blipFill>
        <p:spPr>
          <a:xfrm>
            <a:off x="8392160" y="4039412"/>
            <a:ext cx="2984052" cy="2044725"/>
          </a:xfrm>
          <a:prstGeom prst="rect">
            <a:avLst/>
          </a:prstGeom>
        </p:spPr>
      </p:pic>
    </p:spTree>
    <p:extLst>
      <p:ext uri="{BB962C8B-B14F-4D97-AF65-F5344CB8AC3E}">
        <p14:creationId xmlns:p14="http://schemas.microsoft.com/office/powerpoint/2010/main" val="735268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113A9-AE4E-AC23-27C5-299E1F797BF2}"/>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CA458034-09F9-0541-D55C-3E8C7D10DD7A}"/>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WHAT ARE THE R&amp;D/DESIGN OPPORTUNITIES?</a:t>
            </a:r>
            <a:endParaRPr lang="en-US" sz="2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C776567-7E35-A55A-3445-3C337A4F5D29}"/>
              </a:ext>
            </a:extLst>
          </p:cNvPr>
          <p:cNvGrpSpPr/>
          <p:nvPr/>
        </p:nvGrpSpPr>
        <p:grpSpPr>
          <a:xfrm>
            <a:off x="89312" y="1295541"/>
            <a:ext cx="12093454" cy="5496182"/>
            <a:chOff x="89312" y="1295541"/>
            <a:chExt cx="12093454" cy="5496182"/>
          </a:xfrm>
        </p:grpSpPr>
        <p:sp>
          <p:nvSpPr>
            <p:cNvPr id="20" name="TextBox 19">
              <a:extLst>
                <a:ext uri="{FF2B5EF4-FFF2-40B4-BE49-F238E27FC236}">
                  <a16:creationId xmlns:a16="http://schemas.microsoft.com/office/drawing/2014/main" id="{ADB44BD5-CFC5-76DF-B301-66FB0EB8B0C1}"/>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6/18</a:t>
              </a:r>
              <a:endParaRPr lang="en-US" sz="1400" dirty="0">
                <a:solidFill>
                  <a:schemeClr val="bg1">
                    <a:lumMod val="50000"/>
                  </a:schemeClr>
                </a:solidFill>
              </a:endParaRPr>
            </a:p>
          </p:txBody>
        </p:sp>
        <p:grpSp>
          <p:nvGrpSpPr>
            <p:cNvPr id="21" name="Group 20">
              <a:extLst>
                <a:ext uri="{FF2B5EF4-FFF2-40B4-BE49-F238E27FC236}">
                  <a16:creationId xmlns:a16="http://schemas.microsoft.com/office/drawing/2014/main" id="{245D7EAD-BABF-FBC7-A7CE-DE3CD357C2A1}"/>
                </a:ext>
              </a:extLst>
            </p:cNvPr>
            <p:cNvGrpSpPr/>
            <p:nvPr/>
          </p:nvGrpSpPr>
          <p:grpSpPr>
            <a:xfrm>
              <a:off x="89312" y="1295541"/>
              <a:ext cx="4072401" cy="3962259"/>
              <a:chOff x="4953000" y="2833316"/>
              <a:chExt cx="4419599" cy="4009127"/>
            </a:xfrm>
          </p:grpSpPr>
          <p:sp>
            <p:nvSpPr>
              <p:cNvPr id="22" name="Rounded Rectangle 21">
                <a:extLst>
                  <a:ext uri="{FF2B5EF4-FFF2-40B4-BE49-F238E27FC236}">
                    <a16:creationId xmlns:a16="http://schemas.microsoft.com/office/drawing/2014/main" id="{474D0949-492A-505A-9075-1EF0BD18645E}"/>
                  </a:ext>
                </a:extLst>
              </p:cNvPr>
              <p:cNvSpPr/>
              <p:nvPr/>
            </p:nvSpPr>
            <p:spPr>
              <a:xfrm>
                <a:off x="4953000" y="2833316"/>
                <a:ext cx="4419599" cy="400912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23" name="Picture 3">
                <a:extLst>
                  <a:ext uri="{FF2B5EF4-FFF2-40B4-BE49-F238E27FC236}">
                    <a16:creationId xmlns:a16="http://schemas.microsoft.com/office/drawing/2014/main" id="{397EA2CD-B7C0-BE02-C0A1-44FAD3B244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21143" y="4943553"/>
                <a:ext cx="1579911" cy="1637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a:extLst>
                  <a:ext uri="{FF2B5EF4-FFF2-40B4-BE49-F238E27FC236}">
                    <a16:creationId xmlns:a16="http://schemas.microsoft.com/office/drawing/2014/main" id="{992D3D80-5307-D274-F655-47B5A4A2A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00320" y="3257851"/>
                <a:ext cx="1958268" cy="1580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1">
                <a:extLst>
                  <a:ext uri="{FF2B5EF4-FFF2-40B4-BE49-F238E27FC236}">
                    <a16:creationId xmlns:a16="http://schemas.microsoft.com/office/drawing/2014/main" id="{211D328B-B85E-45DF-FD0E-B07A58364172}"/>
                  </a:ext>
                </a:extLst>
              </p:cNvPr>
              <p:cNvGrpSpPr>
                <a:grpSpLocks/>
              </p:cNvGrpSpPr>
              <p:nvPr/>
            </p:nvGrpSpPr>
            <p:grpSpPr bwMode="auto">
              <a:xfrm>
                <a:off x="7235801" y="3257851"/>
                <a:ext cx="1957389" cy="2022476"/>
                <a:chOff x="-135" y="2956"/>
                <a:chExt cx="1233" cy="1274"/>
              </a:xfrm>
            </p:grpSpPr>
            <p:pic>
              <p:nvPicPr>
                <p:cNvPr id="27" name="Picture 4">
                  <a:extLst>
                    <a:ext uri="{FF2B5EF4-FFF2-40B4-BE49-F238E27FC236}">
                      <a16:creationId xmlns:a16="http://schemas.microsoft.com/office/drawing/2014/main" id="{95C1CC34-38FB-761B-B6FE-BA317E12E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5" y="2956"/>
                  <a:ext cx="1233" cy="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9">
                  <a:extLst>
                    <a:ext uri="{FF2B5EF4-FFF2-40B4-BE49-F238E27FC236}">
                      <a16:creationId xmlns:a16="http://schemas.microsoft.com/office/drawing/2014/main" id="{2D7CFDCF-915E-D050-E2CE-700CEAFD15CD}"/>
                    </a:ext>
                  </a:extLst>
                </p:cNvPr>
                <p:cNvSpPr>
                  <a:spLocks noChangeArrowheads="1"/>
                </p:cNvSpPr>
                <p:nvPr/>
              </p:nvSpPr>
              <p:spPr bwMode="auto">
                <a:xfrm>
                  <a:off x="188" y="4065"/>
                  <a:ext cx="4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sz="1100" dirty="0"/>
                    <a:t>SID anteni</a:t>
                  </a:r>
                  <a:endParaRPr lang="en-US" sz="1100" dirty="0"/>
                </a:p>
              </p:txBody>
            </p:sp>
          </p:grpSp>
          <p:pic>
            <p:nvPicPr>
              <p:cNvPr id="26" name="Picture 25">
                <a:extLst>
                  <a:ext uri="{FF2B5EF4-FFF2-40B4-BE49-F238E27FC236}">
                    <a16:creationId xmlns:a16="http://schemas.microsoft.com/office/drawing/2014/main" id="{DAAA5E17-621B-CF5D-ACCA-BA20F0C59F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183" y="4943553"/>
                <a:ext cx="2351096" cy="1637869"/>
              </a:xfrm>
              <a:prstGeom prst="rect">
                <a:avLst/>
              </a:prstGeom>
              <a:ln>
                <a:noFill/>
              </a:ln>
              <a:effectLst>
                <a:outerShdw blurRad="292100" dist="139700" dir="2700000" algn="tl" rotWithShape="0">
                  <a:srgbClr val="333333">
                    <a:alpha val="65000"/>
                  </a:srgbClr>
                </a:outerShdw>
              </a:effectLst>
            </p:spPr>
          </p:pic>
        </p:grpSp>
        <p:grpSp>
          <p:nvGrpSpPr>
            <p:cNvPr id="29" name="Group 28">
              <a:extLst>
                <a:ext uri="{FF2B5EF4-FFF2-40B4-BE49-F238E27FC236}">
                  <a16:creationId xmlns:a16="http://schemas.microsoft.com/office/drawing/2014/main" id="{0522B5BD-0ADD-AED3-BEAB-80EDADEBFF8B}"/>
                </a:ext>
              </a:extLst>
            </p:cNvPr>
            <p:cNvGrpSpPr/>
            <p:nvPr/>
          </p:nvGrpSpPr>
          <p:grpSpPr>
            <a:xfrm>
              <a:off x="7837490" y="2060051"/>
              <a:ext cx="4105130" cy="3671643"/>
              <a:chOff x="5240092" y="3224513"/>
              <a:chExt cx="3729279" cy="2936658"/>
            </a:xfrm>
          </p:grpSpPr>
          <p:pic>
            <p:nvPicPr>
              <p:cNvPr id="31" name="Picture 3">
                <a:extLst>
                  <a:ext uri="{FF2B5EF4-FFF2-40B4-BE49-F238E27FC236}">
                    <a16:creationId xmlns:a16="http://schemas.microsoft.com/office/drawing/2014/main" id="{0D39ED73-37A2-C9E9-9E2B-EC15E997C5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0092" y="3247136"/>
                <a:ext cx="2325607" cy="1348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21">
                <a:extLst>
                  <a:ext uri="{FF2B5EF4-FFF2-40B4-BE49-F238E27FC236}">
                    <a16:creationId xmlns:a16="http://schemas.microsoft.com/office/drawing/2014/main" id="{8AB7D8A3-58F7-5DE4-0D6E-2F2594A27F2A}"/>
                  </a:ext>
                </a:extLst>
              </p:cNvPr>
              <p:cNvGrpSpPr>
                <a:grpSpLocks/>
              </p:cNvGrpSpPr>
              <p:nvPr/>
            </p:nvGrpSpPr>
            <p:grpSpPr bwMode="auto">
              <a:xfrm>
                <a:off x="7748564" y="3224513"/>
                <a:ext cx="1165226" cy="2055813"/>
                <a:chOff x="188" y="2935"/>
                <a:chExt cx="734" cy="1295"/>
              </a:xfrm>
            </p:grpSpPr>
            <p:pic>
              <p:nvPicPr>
                <p:cNvPr id="34" name="Picture 4">
                  <a:extLst>
                    <a:ext uri="{FF2B5EF4-FFF2-40B4-BE49-F238E27FC236}">
                      <a16:creationId xmlns:a16="http://schemas.microsoft.com/office/drawing/2014/main" id="{69D223F1-127F-A2C4-B7D1-322DD5FBEAD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 y="2935"/>
                  <a:ext cx="732" cy="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9EF3CEA3-10A9-2D00-1F69-32CE9BEE3C12}"/>
                    </a:ext>
                  </a:extLst>
                </p:cNvPr>
                <p:cNvSpPr>
                  <a:spLocks noChangeArrowheads="1"/>
                </p:cNvSpPr>
                <p:nvPr/>
              </p:nvSpPr>
              <p:spPr bwMode="auto">
                <a:xfrm>
                  <a:off x="188" y="4065"/>
                  <a:ext cx="4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r-TR" sz="1100" dirty="0"/>
                    <a:t>SID anteni</a:t>
                  </a:r>
                  <a:endParaRPr lang="en-US" sz="1100" dirty="0"/>
                </a:p>
              </p:txBody>
            </p:sp>
          </p:grpSp>
          <p:pic>
            <p:nvPicPr>
              <p:cNvPr id="33" name="Picture 32">
                <a:extLst>
                  <a:ext uri="{FF2B5EF4-FFF2-40B4-BE49-F238E27FC236}">
                    <a16:creationId xmlns:a16="http://schemas.microsoft.com/office/drawing/2014/main" id="{C9E63FD7-B138-1750-ED1A-7110D4ACBB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23"/>
              <a:stretch/>
            </p:blipFill>
            <p:spPr>
              <a:xfrm>
                <a:off x="6527758" y="4753172"/>
                <a:ext cx="2441613" cy="1407999"/>
              </a:xfrm>
              <a:prstGeom prst="rect">
                <a:avLst/>
              </a:prstGeom>
              <a:ln>
                <a:noFill/>
              </a:ln>
              <a:effectLst>
                <a:outerShdw blurRad="292100" dist="139700" dir="2700000" algn="tl" rotWithShape="0">
                  <a:srgbClr val="333333">
                    <a:alpha val="65000"/>
                  </a:srgbClr>
                </a:outerShdw>
              </a:effectLst>
            </p:spPr>
          </p:pic>
        </p:grpSp>
      </p:grpSp>
      <p:sp>
        <p:nvSpPr>
          <p:cNvPr id="8" name="Metin kutusu 7">
            <a:extLst>
              <a:ext uri="{FF2B5EF4-FFF2-40B4-BE49-F238E27FC236}">
                <a16:creationId xmlns:a16="http://schemas.microsoft.com/office/drawing/2014/main" id="{DCD39E5D-75B0-71D7-05EB-E4A5250A2156}"/>
              </a:ext>
            </a:extLst>
          </p:cNvPr>
          <p:cNvSpPr txBox="1"/>
          <p:nvPr/>
        </p:nvSpPr>
        <p:spPr>
          <a:xfrm>
            <a:off x="4095008" y="1282643"/>
            <a:ext cx="3606735" cy="4801314"/>
          </a:xfrm>
          <a:prstGeom prst="rect">
            <a:avLst/>
          </a:prstGeom>
          <a:noFill/>
        </p:spPr>
        <p:txBody>
          <a:bodyPr wrap="square">
            <a:spAutoFit/>
          </a:bodyPr>
          <a:lstStyle/>
          <a:p>
            <a:pPr algn="l"/>
            <a:r>
              <a:rPr lang="tr-TR" b="0" i="0" u="none" strike="noStrike" dirty="0">
                <a:solidFill>
                  <a:srgbClr val="000000"/>
                </a:solidFill>
                <a:effectLst/>
              </a:rPr>
              <a:t>Practical applications, design projects, and experimental studies are conducted in various facilities actively used in related courses, including:</a:t>
            </a:r>
          </a:p>
          <a:p>
            <a:pPr algn="l">
              <a:buFont typeface="Arial" panose="020B0604020202020204" pitchFamily="34" charset="0"/>
              <a:buChar char="•"/>
            </a:pPr>
            <a:r>
              <a:rPr lang="tr-TR" b="0" i="0" u="none" strike="noStrike" dirty="0">
                <a:solidFill>
                  <a:srgbClr val="000000"/>
                </a:solidFill>
                <a:effectLst/>
              </a:rPr>
              <a:t>Open-air meteorological observation park,</a:t>
            </a:r>
          </a:p>
          <a:p>
            <a:pPr algn="l">
              <a:buFont typeface="Arial" panose="020B0604020202020204" pitchFamily="34" charset="0"/>
              <a:buChar char="•"/>
            </a:pPr>
            <a:r>
              <a:rPr lang="tr-TR" b="0" i="0" u="none" strike="noStrike" dirty="0">
                <a:solidFill>
                  <a:srgbClr val="000000"/>
                </a:solidFill>
                <a:effectLst/>
              </a:rPr>
              <a:t>Meteorological instruments and observation methods laboratory,</a:t>
            </a:r>
          </a:p>
          <a:p>
            <a:pPr algn="l">
              <a:buFont typeface="Arial" panose="020B0604020202020204" pitchFamily="34" charset="0"/>
              <a:buChar char="•"/>
            </a:pPr>
            <a:r>
              <a:rPr lang="tr-TR" b="0" i="0" u="none" strike="noStrike" dirty="0">
                <a:solidFill>
                  <a:srgbClr val="000000"/>
                </a:solidFill>
                <a:effectLst/>
              </a:rPr>
              <a:t>Atmospheric modeling and analysis laboratory,</a:t>
            </a:r>
          </a:p>
          <a:p>
            <a:pPr algn="l">
              <a:buFont typeface="Arial" panose="020B0604020202020204" pitchFamily="34" charset="0"/>
              <a:buChar char="•"/>
            </a:pPr>
            <a:r>
              <a:rPr lang="tr-TR" b="0" i="0" u="none" strike="noStrike" dirty="0">
                <a:solidFill>
                  <a:srgbClr val="000000"/>
                </a:solidFill>
                <a:effectLst/>
              </a:rPr>
              <a:t>Upper atmospheric physics laboratory,</a:t>
            </a:r>
          </a:p>
          <a:p>
            <a:pPr algn="l">
              <a:buFont typeface="Arial" panose="020B0604020202020204" pitchFamily="34" charset="0"/>
              <a:buChar char="•"/>
            </a:pPr>
            <a:r>
              <a:rPr lang="tr-TR" b="0" i="0" u="none" strike="noStrike" dirty="0">
                <a:solidFill>
                  <a:srgbClr val="000000"/>
                </a:solidFill>
                <a:effectLst/>
              </a:rPr>
              <a:t>Weather analysis and briefing laboratory,</a:t>
            </a:r>
          </a:p>
          <a:p>
            <a:pPr algn="l">
              <a:buFont typeface="Arial" panose="020B0604020202020204" pitchFamily="34" charset="0"/>
              <a:buChar char="•"/>
            </a:pPr>
            <a:r>
              <a:rPr lang="tr-TR" b="0" i="0" u="none" strike="noStrike" dirty="0">
                <a:solidFill>
                  <a:srgbClr val="000000"/>
                </a:solidFill>
                <a:effectLst/>
              </a:rPr>
              <a:t>Energy and climate systems laboratory.</a:t>
            </a:r>
          </a:p>
        </p:txBody>
      </p:sp>
      <p:pic>
        <p:nvPicPr>
          <p:cNvPr id="3" name="Resim 2">
            <a:extLst>
              <a:ext uri="{FF2B5EF4-FFF2-40B4-BE49-F238E27FC236}">
                <a16:creationId xmlns:a16="http://schemas.microsoft.com/office/drawing/2014/main" id="{B7490DCE-367B-E18C-7060-8B314440918B}"/>
              </a:ext>
            </a:extLst>
          </p:cNvPr>
          <p:cNvPicPr>
            <a:picLocks noChangeAspect="1"/>
          </p:cNvPicPr>
          <p:nvPr/>
        </p:nvPicPr>
        <p:blipFill>
          <a:blip r:embed="rId9"/>
          <a:stretch>
            <a:fillRect/>
          </a:stretch>
        </p:blipFill>
        <p:spPr>
          <a:xfrm>
            <a:off x="7831712" y="3971302"/>
            <a:ext cx="1320294" cy="1760392"/>
          </a:xfrm>
          <a:prstGeom prst="rect">
            <a:avLst/>
          </a:prstGeom>
        </p:spPr>
      </p:pic>
    </p:spTree>
    <p:extLst>
      <p:ext uri="{BB962C8B-B14F-4D97-AF65-F5344CB8AC3E}">
        <p14:creationId xmlns:p14="http://schemas.microsoft.com/office/powerpoint/2010/main" val="1250809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B7E09-9D2C-6EB4-DB2F-0C629CE236F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E8AF4DF-63DA-EB9E-0C27-5250724DE74D}"/>
              </a:ext>
            </a:extLst>
          </p:cNvPr>
          <p:cNvSpPr txBox="1">
            <a:spLocks/>
          </p:cNvSpPr>
          <p:nvPr/>
        </p:nvSpPr>
        <p:spPr>
          <a:xfrm>
            <a:off x="401754" y="-136634"/>
            <a:ext cx="981635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CLIMATE SCIENCE AND METEOROLOGICAL ENGINEERING</a:t>
            </a:r>
            <a:r>
              <a:rPr lang="tr-TR" sz="2600" b="1" dirty="0">
                <a:solidFill>
                  <a:prstClr val="white"/>
                </a:solidFill>
                <a:latin typeface="Calibri Light" panose="020F0302020204030204"/>
              </a:rPr>
              <a:t>: </a:t>
            </a: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DEPARTMENT LABORATORIES</a:t>
            </a:r>
          </a:p>
        </p:txBody>
      </p:sp>
      <p:graphicFrame>
        <p:nvGraphicFramePr>
          <p:cNvPr id="3" name="Tablo 2">
            <a:extLst>
              <a:ext uri="{FF2B5EF4-FFF2-40B4-BE49-F238E27FC236}">
                <a16:creationId xmlns:a16="http://schemas.microsoft.com/office/drawing/2014/main" id="{CB15DFB3-3FED-5CD0-1046-8479E080F95B}"/>
              </a:ext>
            </a:extLst>
          </p:cNvPr>
          <p:cNvGraphicFramePr>
            <a:graphicFrameLocks noGrp="1"/>
          </p:cNvGraphicFramePr>
          <p:nvPr>
            <p:extLst>
              <p:ext uri="{D42A27DB-BD31-4B8C-83A1-F6EECF244321}">
                <p14:modId xmlns:p14="http://schemas.microsoft.com/office/powerpoint/2010/main" val="3369540837"/>
              </p:ext>
            </p:extLst>
          </p:nvPr>
        </p:nvGraphicFramePr>
        <p:xfrm>
          <a:off x="1097129" y="1621620"/>
          <a:ext cx="4318054" cy="3726703"/>
        </p:xfrm>
        <a:graphic>
          <a:graphicData uri="http://schemas.openxmlformats.org/drawingml/2006/table">
            <a:tbl>
              <a:tblPr firstRow="1" bandRow="1">
                <a:tableStyleId>{5C22544A-7EE6-4342-B048-85BDC9FD1C3A}</a:tableStyleId>
              </a:tblPr>
              <a:tblGrid>
                <a:gridCol w="4318054">
                  <a:extLst>
                    <a:ext uri="{9D8B030D-6E8A-4147-A177-3AD203B41FA5}">
                      <a16:colId xmlns:a16="http://schemas.microsoft.com/office/drawing/2014/main" val="2930346206"/>
                    </a:ext>
                  </a:extLst>
                </a:gridCol>
              </a:tblGrid>
              <a:tr h="0">
                <a:tc>
                  <a:txBody>
                    <a:bodyPr/>
                    <a:lstStyle/>
                    <a:p>
                      <a:pPr algn="ctr" rtl="0" fontAlgn="ctr"/>
                      <a:r>
                        <a:rPr lang="tr-TR" sz="2200" u="none" strike="noStrike" dirty="0" err="1">
                          <a:effectLst/>
                          <a:latin typeface="Montserrat" panose="020B0604020202020204" charset="-94"/>
                        </a:rPr>
                        <a:t>Lab</a:t>
                      </a:r>
                      <a:r>
                        <a:rPr lang="tr-TR" sz="2200" u="none" strike="noStrike" dirty="0">
                          <a:effectLst/>
                          <a:latin typeface="Montserrat" panose="020B0604020202020204" charset="-94"/>
                        </a:rPr>
                        <a:t> Name</a:t>
                      </a:r>
                      <a:endParaRPr lang="tr-TR" sz="2200" b="1" i="0" u="none" strike="noStrike" dirty="0">
                        <a:solidFill>
                          <a:srgbClr val="FFFFFF"/>
                        </a:solidFill>
                        <a:effectLst/>
                        <a:latin typeface="Montserrat" panose="020B0604020202020204" charset="-94"/>
                      </a:endParaRPr>
                    </a:p>
                  </a:txBody>
                  <a:tcPr marL="4720" marR="4720" marT="4720" marB="0" anchor="ctr"/>
                </a:tc>
                <a:extLst>
                  <a:ext uri="{0D108BD9-81ED-4DB2-BD59-A6C34878D82A}">
                    <a16:rowId xmlns:a16="http://schemas.microsoft.com/office/drawing/2014/main" val="2042754954"/>
                  </a:ext>
                </a:extLst>
              </a:tr>
              <a:tr h="1128901">
                <a:tc>
                  <a:txBody>
                    <a:bodyPr/>
                    <a:lstStyle/>
                    <a:p>
                      <a:pPr algn="ctr" rtl="0" fontAlgn="ctr"/>
                      <a:r>
                        <a:rPr lang="en-US" sz="1800" u="none" strike="noStrike" dirty="0">
                          <a:solidFill>
                            <a:schemeClr val="bg1"/>
                          </a:solidFill>
                          <a:effectLst/>
                          <a:latin typeface="Montserrat" panose="020B0604020202020204" charset="-94"/>
                        </a:rPr>
                        <a:t>Meteorological Instruments and Observation Methods Laboratory</a:t>
                      </a:r>
                    </a:p>
                  </a:txBody>
                  <a:tcPr marL="4720" marR="4720" marT="4720" marB="0" anchor="ctr">
                    <a:solidFill>
                      <a:srgbClr val="131B63"/>
                    </a:solidFill>
                  </a:tcPr>
                </a:tc>
                <a:extLst>
                  <a:ext uri="{0D108BD9-81ED-4DB2-BD59-A6C34878D82A}">
                    <a16:rowId xmlns:a16="http://schemas.microsoft.com/office/drawing/2014/main" val="1547070054"/>
                  </a:ext>
                </a:extLst>
              </a:tr>
              <a:tr h="1128901">
                <a:tc>
                  <a:txBody>
                    <a:bodyPr/>
                    <a:lstStyle/>
                    <a:p>
                      <a:pPr algn="ctr" rtl="0" fontAlgn="ctr"/>
                      <a:r>
                        <a:rPr lang="en-US" sz="1800" u="none" strike="noStrike" dirty="0">
                          <a:solidFill>
                            <a:schemeClr val="bg1"/>
                          </a:solidFill>
                          <a:effectLst/>
                          <a:latin typeface="Montserrat" panose="020B0604020202020204" charset="-94"/>
                        </a:rPr>
                        <a:t>Atmospheric Modeling and Analysis Laboratory</a:t>
                      </a:r>
                    </a:p>
                  </a:txBody>
                  <a:tcPr marL="4720" marR="4720" marT="4720" marB="0" anchor="ctr">
                    <a:solidFill>
                      <a:srgbClr val="131B63"/>
                    </a:solidFill>
                  </a:tcPr>
                </a:tc>
                <a:extLst>
                  <a:ext uri="{0D108BD9-81ED-4DB2-BD59-A6C34878D82A}">
                    <a16:rowId xmlns:a16="http://schemas.microsoft.com/office/drawing/2014/main" val="207961055"/>
                  </a:ext>
                </a:extLst>
              </a:tr>
              <a:tr h="1128901">
                <a:tc>
                  <a:txBody>
                    <a:bodyPr/>
                    <a:lstStyle/>
                    <a:p>
                      <a:pPr algn="ctr" rtl="0" fontAlgn="ctr"/>
                      <a:r>
                        <a:rPr lang="en-US" sz="1800" u="none" strike="noStrike" dirty="0">
                          <a:solidFill>
                            <a:schemeClr val="bg1"/>
                          </a:solidFill>
                          <a:effectLst/>
                          <a:latin typeface="Montserrat" panose="020B0604020202020204" charset="-94"/>
                        </a:rPr>
                        <a:t>Upper Atmosphere and Space Weather Laboratory</a:t>
                      </a:r>
                    </a:p>
                  </a:txBody>
                  <a:tcPr marL="4720" marR="4720" marT="4720" marB="0" anchor="ctr">
                    <a:solidFill>
                      <a:srgbClr val="131B63"/>
                    </a:solidFill>
                  </a:tcPr>
                </a:tc>
                <a:extLst>
                  <a:ext uri="{0D108BD9-81ED-4DB2-BD59-A6C34878D82A}">
                    <a16:rowId xmlns:a16="http://schemas.microsoft.com/office/drawing/2014/main" val="1786775714"/>
                  </a:ext>
                </a:extLst>
              </a:tr>
            </a:tbl>
          </a:graphicData>
        </a:graphic>
      </p:graphicFrame>
      <p:graphicFrame>
        <p:nvGraphicFramePr>
          <p:cNvPr id="7" name="Tablo 6">
            <a:extLst>
              <a:ext uri="{FF2B5EF4-FFF2-40B4-BE49-F238E27FC236}">
                <a16:creationId xmlns:a16="http://schemas.microsoft.com/office/drawing/2014/main" id="{A729D4D7-15EF-C6C8-9440-A50D1C3EB250}"/>
              </a:ext>
            </a:extLst>
          </p:cNvPr>
          <p:cNvGraphicFramePr>
            <a:graphicFrameLocks noGrp="1"/>
          </p:cNvGraphicFramePr>
          <p:nvPr>
            <p:extLst>
              <p:ext uri="{D42A27DB-BD31-4B8C-83A1-F6EECF244321}">
                <p14:modId xmlns:p14="http://schemas.microsoft.com/office/powerpoint/2010/main" val="4203780543"/>
              </p:ext>
            </p:extLst>
          </p:nvPr>
        </p:nvGraphicFramePr>
        <p:xfrm>
          <a:off x="6776818" y="1621620"/>
          <a:ext cx="4318054" cy="3726703"/>
        </p:xfrm>
        <a:graphic>
          <a:graphicData uri="http://schemas.openxmlformats.org/drawingml/2006/table">
            <a:tbl>
              <a:tblPr firstRow="1" bandRow="1">
                <a:tableStyleId>{5C22544A-7EE6-4342-B048-85BDC9FD1C3A}</a:tableStyleId>
              </a:tblPr>
              <a:tblGrid>
                <a:gridCol w="4318054">
                  <a:extLst>
                    <a:ext uri="{9D8B030D-6E8A-4147-A177-3AD203B41FA5}">
                      <a16:colId xmlns:a16="http://schemas.microsoft.com/office/drawing/2014/main" val="2930346206"/>
                    </a:ext>
                  </a:extLst>
                </a:gridCol>
              </a:tblGrid>
              <a:tr h="33263">
                <a:tc>
                  <a:txBody>
                    <a:bodyPr/>
                    <a:lstStyle/>
                    <a:p>
                      <a:pPr algn="ctr" rtl="0" fontAlgn="ctr"/>
                      <a:r>
                        <a:rPr lang="tr-TR" sz="2200" u="none" strike="noStrike" dirty="0" err="1">
                          <a:effectLst/>
                          <a:latin typeface="Montserrat" panose="020B0604020202020204" charset="-94"/>
                        </a:rPr>
                        <a:t>Lab</a:t>
                      </a:r>
                      <a:r>
                        <a:rPr lang="tr-TR" sz="2200" u="none" strike="noStrike" dirty="0">
                          <a:effectLst/>
                          <a:latin typeface="Montserrat" panose="020B0604020202020204" charset="-94"/>
                        </a:rPr>
                        <a:t> Name</a:t>
                      </a:r>
                      <a:endParaRPr lang="tr-TR" sz="2200" b="1" i="0" u="none" strike="noStrike" dirty="0">
                        <a:solidFill>
                          <a:srgbClr val="FFFFFF"/>
                        </a:solidFill>
                        <a:effectLst/>
                        <a:latin typeface="Montserrat" panose="020B0604020202020204" charset="-94"/>
                      </a:endParaRPr>
                    </a:p>
                  </a:txBody>
                  <a:tcPr marL="4720" marR="4720" marT="4720" marB="0" anchor="ctr"/>
                </a:tc>
                <a:extLst>
                  <a:ext uri="{0D108BD9-81ED-4DB2-BD59-A6C34878D82A}">
                    <a16:rowId xmlns:a16="http://schemas.microsoft.com/office/drawing/2014/main" val="2042754954"/>
                  </a:ext>
                </a:extLst>
              </a:tr>
              <a:tr h="1128901">
                <a:tc>
                  <a:txBody>
                    <a:bodyPr/>
                    <a:lstStyle/>
                    <a:p>
                      <a:pPr algn="ctr" rtl="0" fontAlgn="ctr"/>
                      <a:r>
                        <a:rPr lang="tr-TR" sz="1800" u="none" strike="noStrike" dirty="0" err="1">
                          <a:solidFill>
                            <a:schemeClr val="bg1"/>
                          </a:solidFill>
                          <a:effectLst/>
                          <a:latin typeface="Montserrat" panose="020B0604020202020204" charset="-94"/>
                        </a:rPr>
                        <a:t>Meteorology</a:t>
                      </a:r>
                      <a:r>
                        <a:rPr lang="tr-TR" sz="1800" u="none" strike="noStrike" dirty="0">
                          <a:solidFill>
                            <a:schemeClr val="bg1"/>
                          </a:solidFill>
                          <a:effectLst/>
                          <a:latin typeface="Montserrat" panose="020B0604020202020204" charset="-94"/>
                        </a:rPr>
                        <a:t> </a:t>
                      </a:r>
                      <a:r>
                        <a:rPr lang="tr-TR" sz="1800" u="none" strike="noStrike" dirty="0" err="1">
                          <a:solidFill>
                            <a:schemeClr val="bg1"/>
                          </a:solidFill>
                          <a:effectLst/>
                          <a:latin typeface="Montserrat" panose="020B0604020202020204" charset="-94"/>
                        </a:rPr>
                        <a:t>Eng</a:t>
                      </a:r>
                      <a:r>
                        <a:rPr lang="tr-TR" sz="1800" u="none" strike="noStrike" dirty="0">
                          <a:solidFill>
                            <a:schemeClr val="bg1"/>
                          </a:solidFill>
                          <a:effectLst/>
                          <a:latin typeface="Montserrat" panose="020B0604020202020204" charset="-94"/>
                        </a:rPr>
                        <a:t>. </a:t>
                      </a:r>
                      <a:r>
                        <a:rPr lang="tr-TR" sz="1800" u="none" strike="noStrike" dirty="0" err="1">
                          <a:solidFill>
                            <a:schemeClr val="bg1"/>
                          </a:solidFill>
                          <a:effectLst/>
                          <a:latin typeface="Montserrat" panose="020B0604020202020204" charset="-94"/>
                        </a:rPr>
                        <a:t>Briefing</a:t>
                      </a:r>
                      <a:r>
                        <a:rPr lang="tr-TR" sz="1800" u="none" strike="noStrike" dirty="0">
                          <a:solidFill>
                            <a:schemeClr val="bg1"/>
                          </a:solidFill>
                          <a:effectLst/>
                          <a:latin typeface="Montserrat" panose="020B0604020202020204" charset="-94"/>
                        </a:rPr>
                        <a:t> </a:t>
                      </a:r>
                      <a:r>
                        <a:rPr lang="tr-TR" sz="1800" u="none" strike="noStrike" dirty="0" err="1">
                          <a:solidFill>
                            <a:schemeClr val="bg1"/>
                          </a:solidFill>
                          <a:effectLst/>
                          <a:latin typeface="Montserrat" panose="020B0604020202020204" charset="-94"/>
                        </a:rPr>
                        <a:t>Room</a:t>
                      </a:r>
                      <a:endParaRPr lang="tr-TR" sz="1800" u="none" strike="noStrike" dirty="0">
                        <a:solidFill>
                          <a:schemeClr val="bg1"/>
                        </a:solidFill>
                        <a:effectLst/>
                        <a:latin typeface="Montserrat" panose="020B0604020202020204" charset="-94"/>
                      </a:endParaRPr>
                    </a:p>
                  </a:txBody>
                  <a:tcPr marL="4720" marR="4720" marT="4720" marB="0" anchor="ctr">
                    <a:solidFill>
                      <a:srgbClr val="131B63"/>
                    </a:solidFill>
                  </a:tcPr>
                </a:tc>
                <a:extLst>
                  <a:ext uri="{0D108BD9-81ED-4DB2-BD59-A6C34878D82A}">
                    <a16:rowId xmlns:a16="http://schemas.microsoft.com/office/drawing/2014/main" val="1547070054"/>
                  </a:ext>
                </a:extLst>
              </a:tr>
              <a:tr h="1128901">
                <a:tc>
                  <a:txBody>
                    <a:bodyPr/>
                    <a:lstStyle/>
                    <a:p>
                      <a:pPr algn="ctr" rtl="0" fontAlgn="ctr"/>
                      <a:r>
                        <a:rPr lang="tr-TR" sz="1800" u="none" strike="noStrike" dirty="0" err="1">
                          <a:solidFill>
                            <a:schemeClr val="bg1"/>
                          </a:solidFill>
                          <a:effectLst/>
                          <a:latin typeface="Montserrat" panose="020B0604020202020204" charset="-94"/>
                        </a:rPr>
                        <a:t>Meteorological</a:t>
                      </a:r>
                      <a:r>
                        <a:rPr lang="tr-TR" sz="1800" u="none" strike="noStrike" dirty="0">
                          <a:solidFill>
                            <a:schemeClr val="bg1"/>
                          </a:solidFill>
                          <a:effectLst/>
                          <a:latin typeface="Montserrat" panose="020B0604020202020204" charset="-94"/>
                        </a:rPr>
                        <a:t> </a:t>
                      </a:r>
                      <a:r>
                        <a:rPr lang="tr-TR" sz="1800" u="none" strike="noStrike" dirty="0" err="1">
                          <a:solidFill>
                            <a:schemeClr val="bg1"/>
                          </a:solidFill>
                          <a:effectLst/>
                          <a:latin typeface="Montserrat" panose="020B0604020202020204" charset="-94"/>
                        </a:rPr>
                        <a:t>Observation</a:t>
                      </a:r>
                      <a:r>
                        <a:rPr lang="tr-TR" sz="1800" u="none" strike="noStrike" dirty="0">
                          <a:solidFill>
                            <a:schemeClr val="bg1"/>
                          </a:solidFill>
                          <a:effectLst/>
                          <a:latin typeface="Montserrat" panose="020B0604020202020204" charset="-94"/>
                        </a:rPr>
                        <a:t> Park</a:t>
                      </a:r>
                    </a:p>
                  </a:txBody>
                  <a:tcPr marL="4720" marR="4720" marT="4720" marB="0" anchor="ctr">
                    <a:solidFill>
                      <a:srgbClr val="131B63"/>
                    </a:solidFill>
                  </a:tcPr>
                </a:tc>
                <a:extLst>
                  <a:ext uri="{0D108BD9-81ED-4DB2-BD59-A6C34878D82A}">
                    <a16:rowId xmlns:a16="http://schemas.microsoft.com/office/drawing/2014/main" val="207961055"/>
                  </a:ext>
                </a:extLst>
              </a:tr>
              <a:tr h="1128901">
                <a:tc>
                  <a:txBody>
                    <a:bodyPr/>
                    <a:lstStyle/>
                    <a:p>
                      <a:pPr algn="ctr" rtl="0" fontAlgn="ctr"/>
                      <a:r>
                        <a:rPr lang="en-US" sz="1800" u="none" strike="noStrike" dirty="0">
                          <a:solidFill>
                            <a:schemeClr val="bg1"/>
                          </a:solidFill>
                          <a:effectLst/>
                          <a:latin typeface="Montserrat" panose="020B0604020202020204" charset="-94"/>
                        </a:rPr>
                        <a:t>Sustainable Energy and Climate Systems Laboratory</a:t>
                      </a:r>
                    </a:p>
                  </a:txBody>
                  <a:tcPr marL="4720" marR="4720" marT="4720" marB="0" anchor="ctr">
                    <a:solidFill>
                      <a:srgbClr val="131B63"/>
                    </a:solidFill>
                  </a:tcPr>
                </a:tc>
                <a:extLst>
                  <a:ext uri="{0D108BD9-81ED-4DB2-BD59-A6C34878D82A}">
                    <a16:rowId xmlns:a16="http://schemas.microsoft.com/office/drawing/2014/main" val="1786775714"/>
                  </a:ext>
                </a:extLst>
              </a:tr>
            </a:tbl>
          </a:graphicData>
        </a:graphic>
      </p:graphicFrame>
    </p:spTree>
    <p:extLst>
      <p:ext uri="{BB962C8B-B14F-4D97-AF65-F5344CB8AC3E}">
        <p14:creationId xmlns:p14="http://schemas.microsoft.com/office/powerpoint/2010/main" val="214758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8B21C-DB55-74B7-383B-837E2F038A7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BD9DA01-ED98-061C-0E43-DB04EC5D7E01}"/>
              </a:ext>
            </a:extLst>
          </p:cNvPr>
          <p:cNvSpPr txBox="1">
            <a:spLocks/>
          </p:cNvSpPr>
          <p:nvPr/>
        </p:nvSpPr>
        <p:spPr>
          <a:xfrm>
            <a:off x="401754" y="-136634"/>
            <a:ext cx="981635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CLIMATE SCIENCE AND METEOROLOGICAL ENGINEERING</a:t>
            </a:r>
            <a:r>
              <a:rPr lang="tr-TR" sz="2600" b="1" dirty="0">
                <a:solidFill>
                  <a:prstClr val="white"/>
                </a:solidFill>
                <a:latin typeface="Calibri Light" panose="020F0302020204030204"/>
              </a:rPr>
              <a:t>: </a:t>
            </a: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DEPARTMENT LABORATORIES</a:t>
            </a:r>
          </a:p>
        </p:txBody>
      </p:sp>
      <p:sp>
        <p:nvSpPr>
          <p:cNvPr id="4" name="Google Shape;346;p7">
            <a:extLst>
              <a:ext uri="{FF2B5EF4-FFF2-40B4-BE49-F238E27FC236}">
                <a16:creationId xmlns:a16="http://schemas.microsoft.com/office/drawing/2014/main" id="{67DF3AF0-4AF2-9685-DD48-94023CFF7599}"/>
              </a:ext>
            </a:extLst>
          </p:cNvPr>
          <p:cNvSpPr txBox="1"/>
          <p:nvPr/>
        </p:nvSpPr>
        <p:spPr>
          <a:xfrm>
            <a:off x="239435" y="1194911"/>
            <a:ext cx="11952565" cy="5663089"/>
          </a:xfrm>
          <a:prstGeom prst="rect">
            <a:avLst/>
          </a:prstGeom>
          <a:noFill/>
          <a:ln>
            <a:noFill/>
          </a:ln>
        </p:spPr>
        <p:txBody>
          <a:bodyPr spcFirstLastPara="1" wrap="square" lIns="0" tIns="0" rIns="0" bIns="0" anchor="t" anchorCtr="0">
            <a:spAutoFit/>
          </a:bodyPr>
          <a:lstStyle/>
          <a:p>
            <a:r>
              <a:rPr lang="tr-TR" sz="1600" b="1" dirty="0" err="1"/>
              <a:t>Meteorological</a:t>
            </a:r>
            <a:r>
              <a:rPr lang="tr-TR" sz="1600" b="1" dirty="0"/>
              <a:t> </a:t>
            </a:r>
            <a:r>
              <a:rPr lang="tr-TR" sz="1600" b="1" dirty="0" err="1"/>
              <a:t>Observation</a:t>
            </a:r>
            <a:r>
              <a:rPr lang="tr-TR" sz="1600" b="1" dirty="0"/>
              <a:t> Park</a:t>
            </a:r>
          </a:p>
          <a:p>
            <a:r>
              <a:rPr lang="tr-TR" sz="1600" dirty="0" err="1"/>
              <a:t>This</a:t>
            </a:r>
            <a:r>
              <a:rPr lang="tr-TR" sz="1600" dirty="0"/>
              <a:t> </a:t>
            </a:r>
            <a:r>
              <a:rPr lang="tr-TR" sz="1600" dirty="0" err="1"/>
              <a:t>area</a:t>
            </a:r>
            <a:r>
              <a:rPr lang="tr-TR" sz="1600" dirty="0"/>
              <a:t> </a:t>
            </a:r>
            <a:r>
              <a:rPr lang="tr-TR" sz="1600" dirty="0" err="1"/>
              <a:t>features</a:t>
            </a:r>
            <a:r>
              <a:rPr lang="tr-TR" sz="1600" dirty="0"/>
              <a:t> </a:t>
            </a:r>
            <a:r>
              <a:rPr lang="tr-TR" sz="1600" dirty="0" err="1"/>
              <a:t>instruments</a:t>
            </a:r>
            <a:r>
              <a:rPr lang="tr-TR" sz="1600" dirty="0"/>
              <a:t> </a:t>
            </a:r>
            <a:r>
              <a:rPr lang="tr-TR" sz="1600" dirty="0" err="1"/>
              <a:t>that</a:t>
            </a:r>
            <a:r>
              <a:rPr lang="tr-TR" sz="1600" dirty="0"/>
              <a:t> </a:t>
            </a:r>
            <a:r>
              <a:rPr lang="tr-TR" sz="1600" dirty="0" err="1"/>
              <a:t>directly</a:t>
            </a:r>
            <a:r>
              <a:rPr lang="tr-TR" sz="1600" dirty="0"/>
              <a:t> </a:t>
            </a:r>
            <a:r>
              <a:rPr lang="tr-TR" sz="1600" dirty="0" err="1"/>
              <a:t>measure</a:t>
            </a:r>
            <a:r>
              <a:rPr lang="tr-TR" sz="1600" dirty="0"/>
              <a:t> </a:t>
            </a:r>
            <a:r>
              <a:rPr lang="tr-TR" sz="1600" dirty="0" err="1"/>
              <a:t>the</a:t>
            </a:r>
            <a:r>
              <a:rPr lang="tr-TR" sz="1600" dirty="0"/>
              <a:t> </a:t>
            </a:r>
            <a:r>
              <a:rPr lang="tr-TR" sz="1600" dirty="0" err="1"/>
              <a:t>sky</a:t>
            </a:r>
            <a:r>
              <a:rPr lang="tr-TR" sz="1600" dirty="0"/>
              <a:t>, </a:t>
            </a:r>
            <a:r>
              <a:rPr lang="tr-TR" sz="1600" dirty="0" err="1"/>
              <a:t>wind</a:t>
            </a:r>
            <a:r>
              <a:rPr lang="tr-TR" sz="1600" dirty="0"/>
              <a:t>, </a:t>
            </a:r>
            <a:r>
              <a:rPr lang="tr-TR" sz="1600" dirty="0" err="1"/>
              <a:t>temperature</a:t>
            </a:r>
            <a:r>
              <a:rPr lang="tr-TR" sz="1600" dirty="0"/>
              <a:t>, </a:t>
            </a:r>
            <a:r>
              <a:rPr lang="tr-TR" sz="1600" dirty="0" err="1"/>
              <a:t>and</a:t>
            </a:r>
            <a:r>
              <a:rPr lang="tr-TR" sz="1600" dirty="0"/>
              <a:t> </a:t>
            </a:r>
            <a:r>
              <a:rPr lang="tr-TR" sz="1600" dirty="0" err="1"/>
              <a:t>other</a:t>
            </a:r>
            <a:r>
              <a:rPr lang="tr-TR" sz="1600" dirty="0"/>
              <a:t> </a:t>
            </a:r>
            <a:r>
              <a:rPr lang="tr-TR" sz="1600" dirty="0" err="1"/>
              <a:t>weather</a:t>
            </a:r>
            <a:r>
              <a:rPr lang="tr-TR" sz="1600" dirty="0"/>
              <a:t> </a:t>
            </a:r>
            <a:r>
              <a:rPr lang="tr-TR" sz="1600" dirty="0" err="1"/>
              <a:t>phenomena</a:t>
            </a:r>
            <a:r>
              <a:rPr lang="tr-TR" sz="1600" dirty="0"/>
              <a:t>. </a:t>
            </a:r>
            <a:r>
              <a:rPr lang="tr-TR" sz="1600" dirty="0" err="1"/>
              <a:t>Students</a:t>
            </a:r>
            <a:r>
              <a:rPr lang="tr-TR" sz="1600" dirty="0"/>
              <a:t> can </a:t>
            </a:r>
            <a:r>
              <a:rPr lang="tr-TR" sz="1600" dirty="0" err="1"/>
              <a:t>observe</a:t>
            </a:r>
            <a:r>
              <a:rPr lang="tr-TR" sz="1600" dirty="0"/>
              <a:t> on-site how </a:t>
            </a:r>
            <a:r>
              <a:rPr lang="tr-TR" sz="1600" dirty="0" err="1"/>
              <a:t>weather</a:t>
            </a:r>
            <a:r>
              <a:rPr lang="tr-TR" sz="1600" dirty="0"/>
              <a:t> is </a:t>
            </a:r>
            <a:r>
              <a:rPr lang="tr-TR" sz="1600" dirty="0" err="1"/>
              <a:t>measured</a:t>
            </a:r>
            <a:r>
              <a:rPr lang="tr-TR" sz="1600" dirty="0"/>
              <a:t> </a:t>
            </a:r>
            <a:r>
              <a:rPr lang="tr-TR" sz="1600" dirty="0" err="1"/>
              <a:t>and</a:t>
            </a:r>
            <a:r>
              <a:rPr lang="tr-TR" sz="1600" dirty="0"/>
              <a:t> how </a:t>
            </a:r>
            <a:r>
              <a:rPr lang="tr-TR" sz="1600" dirty="0" err="1"/>
              <a:t>forecasts</a:t>
            </a:r>
            <a:r>
              <a:rPr lang="tr-TR" sz="1600" dirty="0"/>
              <a:t> </a:t>
            </a:r>
            <a:r>
              <a:rPr lang="tr-TR" sz="1600" dirty="0" err="1"/>
              <a:t>are</a:t>
            </a:r>
            <a:r>
              <a:rPr lang="tr-TR" sz="1600" dirty="0"/>
              <a:t> </a:t>
            </a:r>
            <a:r>
              <a:rPr lang="tr-TR" sz="1600" dirty="0" err="1"/>
              <a:t>made</a:t>
            </a:r>
            <a:r>
              <a:rPr lang="tr-TR" sz="1600" dirty="0"/>
              <a:t>.</a:t>
            </a:r>
          </a:p>
          <a:p>
            <a:endParaRPr lang="tr-TR" sz="1600" dirty="0"/>
          </a:p>
          <a:p>
            <a:r>
              <a:rPr lang="tr-TR" sz="1600" b="1" dirty="0" err="1"/>
              <a:t>Meteorological</a:t>
            </a:r>
            <a:r>
              <a:rPr lang="tr-TR" sz="1600" b="1" dirty="0"/>
              <a:t> Instruments </a:t>
            </a:r>
            <a:r>
              <a:rPr lang="tr-TR" sz="1600" b="1" dirty="0" err="1"/>
              <a:t>and</a:t>
            </a:r>
            <a:r>
              <a:rPr lang="tr-TR" sz="1600" b="1" dirty="0"/>
              <a:t> </a:t>
            </a:r>
            <a:r>
              <a:rPr lang="tr-TR" sz="1600" b="1" dirty="0" err="1"/>
              <a:t>Observation</a:t>
            </a:r>
            <a:r>
              <a:rPr lang="tr-TR" sz="1600" b="1" dirty="0"/>
              <a:t> </a:t>
            </a:r>
            <a:r>
              <a:rPr lang="tr-TR" sz="1600" b="1" dirty="0" err="1"/>
              <a:t>Methods</a:t>
            </a:r>
            <a:r>
              <a:rPr lang="tr-TR" sz="1600" b="1" dirty="0"/>
              <a:t> </a:t>
            </a:r>
            <a:r>
              <a:rPr lang="tr-TR" sz="1600" b="1" dirty="0" err="1"/>
              <a:t>Laboratory</a:t>
            </a:r>
            <a:endParaRPr lang="tr-TR" sz="1600" dirty="0"/>
          </a:p>
          <a:p>
            <a:r>
              <a:rPr lang="tr-TR" sz="1600" dirty="0" err="1"/>
              <a:t>In</a:t>
            </a:r>
            <a:r>
              <a:rPr lang="tr-TR" sz="1600" dirty="0"/>
              <a:t> </a:t>
            </a:r>
            <a:r>
              <a:rPr lang="tr-TR" sz="1600" dirty="0" err="1"/>
              <a:t>this</a:t>
            </a:r>
            <a:r>
              <a:rPr lang="tr-TR" sz="1600" dirty="0"/>
              <a:t> </a:t>
            </a:r>
            <a:r>
              <a:rPr lang="tr-TR" sz="1600" dirty="0" err="1"/>
              <a:t>laboratory</a:t>
            </a:r>
            <a:r>
              <a:rPr lang="tr-TR" sz="1600" dirty="0"/>
              <a:t>, </a:t>
            </a:r>
            <a:r>
              <a:rPr lang="tr-TR" sz="1600" dirty="0" err="1"/>
              <a:t>various</a:t>
            </a:r>
            <a:r>
              <a:rPr lang="tr-TR" sz="1600" dirty="0"/>
              <a:t> </a:t>
            </a:r>
            <a:r>
              <a:rPr lang="tr-TR" sz="1600" dirty="0" err="1"/>
              <a:t>weather</a:t>
            </a:r>
            <a:r>
              <a:rPr lang="tr-TR" sz="1600" dirty="0"/>
              <a:t> </a:t>
            </a:r>
            <a:r>
              <a:rPr lang="tr-TR" sz="1600" dirty="0" err="1"/>
              <a:t>measurement</a:t>
            </a:r>
            <a:r>
              <a:rPr lang="tr-TR" sz="1600" dirty="0"/>
              <a:t> </a:t>
            </a:r>
            <a:r>
              <a:rPr lang="tr-TR" sz="1600" dirty="0" err="1"/>
              <a:t>instruments</a:t>
            </a:r>
            <a:r>
              <a:rPr lang="tr-TR" sz="1600" dirty="0"/>
              <a:t> </a:t>
            </a:r>
            <a:r>
              <a:rPr lang="tr-TR" sz="1600" dirty="0" err="1"/>
              <a:t>are</a:t>
            </a:r>
            <a:r>
              <a:rPr lang="tr-TR" sz="1600" dirty="0"/>
              <a:t> </a:t>
            </a:r>
            <a:r>
              <a:rPr lang="tr-TR" sz="1600" dirty="0" err="1"/>
              <a:t>introduced</a:t>
            </a:r>
            <a:r>
              <a:rPr lang="tr-TR" sz="1600" dirty="0"/>
              <a:t> </a:t>
            </a:r>
            <a:r>
              <a:rPr lang="tr-TR" sz="1600" dirty="0" err="1"/>
              <a:t>and</a:t>
            </a:r>
            <a:r>
              <a:rPr lang="tr-TR" sz="1600" dirty="0"/>
              <a:t> </a:t>
            </a:r>
            <a:r>
              <a:rPr lang="tr-TR" sz="1600" dirty="0" err="1"/>
              <a:t>their</a:t>
            </a:r>
            <a:r>
              <a:rPr lang="tr-TR" sz="1600" dirty="0"/>
              <a:t> </a:t>
            </a:r>
            <a:r>
              <a:rPr lang="tr-TR" sz="1600" dirty="0" err="1"/>
              <a:t>usage</a:t>
            </a:r>
            <a:r>
              <a:rPr lang="tr-TR" sz="1600" dirty="0"/>
              <a:t> is </a:t>
            </a:r>
            <a:r>
              <a:rPr lang="tr-TR" sz="1600" dirty="0" err="1"/>
              <a:t>demonstrated</a:t>
            </a:r>
            <a:r>
              <a:rPr lang="tr-TR" sz="1600" dirty="0"/>
              <a:t>. </a:t>
            </a:r>
            <a:r>
              <a:rPr lang="tr-TR" sz="1600" dirty="0" err="1"/>
              <a:t>Students</a:t>
            </a:r>
            <a:r>
              <a:rPr lang="tr-TR" sz="1600" dirty="0"/>
              <a:t> can </a:t>
            </a:r>
            <a:r>
              <a:rPr lang="tr-TR" sz="1600" dirty="0" err="1"/>
              <a:t>gain</a:t>
            </a:r>
            <a:r>
              <a:rPr lang="tr-TR" sz="1600" dirty="0"/>
              <a:t> </a:t>
            </a:r>
            <a:r>
              <a:rPr lang="tr-TR" sz="1600" dirty="0" err="1"/>
              <a:t>hands</a:t>
            </a:r>
            <a:r>
              <a:rPr lang="tr-TR" sz="1600" dirty="0"/>
              <a:t>-on </a:t>
            </a:r>
            <a:r>
              <a:rPr lang="tr-TR" sz="1600" dirty="0" err="1"/>
              <a:t>experience</a:t>
            </a:r>
            <a:r>
              <a:rPr lang="tr-TR" sz="1600" dirty="0"/>
              <a:t> </a:t>
            </a:r>
            <a:r>
              <a:rPr lang="tr-TR" sz="1600" dirty="0" err="1"/>
              <a:t>learning</a:t>
            </a:r>
            <a:r>
              <a:rPr lang="tr-TR" sz="1600" dirty="0"/>
              <a:t> how </a:t>
            </a:r>
            <a:r>
              <a:rPr lang="tr-TR" sz="1600" dirty="0" err="1"/>
              <a:t>rainfall</a:t>
            </a:r>
            <a:r>
              <a:rPr lang="tr-TR" sz="1600" dirty="0"/>
              <a:t> is </a:t>
            </a:r>
            <a:r>
              <a:rPr lang="tr-TR" sz="1600" dirty="0" err="1"/>
              <a:t>measured</a:t>
            </a:r>
            <a:r>
              <a:rPr lang="tr-TR" sz="1600" dirty="0"/>
              <a:t> </a:t>
            </a:r>
            <a:r>
              <a:rPr lang="tr-TR" sz="1600" dirty="0" err="1"/>
              <a:t>or</a:t>
            </a:r>
            <a:r>
              <a:rPr lang="tr-TR" sz="1600" dirty="0"/>
              <a:t> how </a:t>
            </a:r>
            <a:r>
              <a:rPr lang="tr-TR" sz="1600" dirty="0" err="1"/>
              <a:t>wind</a:t>
            </a:r>
            <a:r>
              <a:rPr lang="tr-TR" sz="1600" dirty="0"/>
              <a:t> </a:t>
            </a:r>
            <a:r>
              <a:rPr lang="tr-TR" sz="1600" dirty="0" err="1"/>
              <a:t>direction</a:t>
            </a:r>
            <a:r>
              <a:rPr lang="tr-TR" sz="1600" dirty="0"/>
              <a:t> is </a:t>
            </a:r>
            <a:r>
              <a:rPr lang="tr-TR" sz="1600" dirty="0" err="1"/>
              <a:t>determined</a:t>
            </a:r>
            <a:r>
              <a:rPr lang="tr-TR" sz="1600" dirty="0"/>
              <a:t>.</a:t>
            </a:r>
          </a:p>
          <a:p>
            <a:endParaRPr lang="tr-TR" sz="1600" b="1" dirty="0"/>
          </a:p>
          <a:p>
            <a:r>
              <a:rPr lang="tr-TR" sz="1600" b="1" dirty="0" err="1"/>
              <a:t>Atmospheric</a:t>
            </a:r>
            <a:r>
              <a:rPr lang="tr-TR" sz="1600" b="1" dirty="0"/>
              <a:t> </a:t>
            </a:r>
            <a:r>
              <a:rPr lang="tr-TR" sz="1600" b="1" dirty="0" err="1"/>
              <a:t>Modeling</a:t>
            </a:r>
            <a:r>
              <a:rPr lang="tr-TR" sz="1600" b="1" dirty="0"/>
              <a:t> </a:t>
            </a:r>
            <a:r>
              <a:rPr lang="tr-TR" sz="1600" b="1" dirty="0" err="1"/>
              <a:t>and</a:t>
            </a:r>
            <a:r>
              <a:rPr lang="tr-TR" sz="1600" b="1" dirty="0"/>
              <a:t> Analysis </a:t>
            </a:r>
            <a:r>
              <a:rPr lang="tr-TR" sz="1600" b="1" dirty="0" err="1"/>
              <a:t>Laboratory</a:t>
            </a:r>
            <a:endParaRPr lang="tr-TR" sz="1600" dirty="0"/>
          </a:p>
          <a:p>
            <a:r>
              <a:rPr lang="tr-TR" sz="1600" dirty="0" err="1"/>
              <a:t>Computers</a:t>
            </a:r>
            <a:r>
              <a:rPr lang="tr-TR" sz="1600" dirty="0"/>
              <a:t> </a:t>
            </a:r>
            <a:r>
              <a:rPr lang="tr-TR" sz="1600" dirty="0" err="1"/>
              <a:t>are</a:t>
            </a:r>
            <a:r>
              <a:rPr lang="tr-TR" sz="1600" dirty="0"/>
              <a:t> </a:t>
            </a:r>
            <a:r>
              <a:rPr lang="tr-TR" sz="1600" dirty="0" err="1"/>
              <a:t>used</a:t>
            </a:r>
            <a:r>
              <a:rPr lang="tr-TR" sz="1600" dirty="0"/>
              <a:t> here </a:t>
            </a:r>
            <a:r>
              <a:rPr lang="tr-TR" sz="1600" dirty="0" err="1"/>
              <a:t>to</a:t>
            </a:r>
            <a:r>
              <a:rPr lang="tr-TR" sz="1600" dirty="0"/>
              <a:t> </a:t>
            </a:r>
            <a:r>
              <a:rPr lang="tr-TR" sz="1600" dirty="0" err="1"/>
              <a:t>understand</a:t>
            </a:r>
            <a:r>
              <a:rPr lang="tr-TR" sz="1600" dirty="0"/>
              <a:t> how </a:t>
            </a:r>
            <a:r>
              <a:rPr lang="tr-TR" sz="1600" dirty="0" err="1"/>
              <a:t>the</a:t>
            </a:r>
            <a:r>
              <a:rPr lang="tr-TR" sz="1600" dirty="0"/>
              <a:t> </a:t>
            </a:r>
            <a:r>
              <a:rPr lang="tr-TR" sz="1600" dirty="0" err="1"/>
              <a:t>atmosphere</a:t>
            </a:r>
            <a:r>
              <a:rPr lang="tr-TR" sz="1600" dirty="0"/>
              <a:t> </a:t>
            </a:r>
            <a:r>
              <a:rPr lang="tr-TR" sz="1600" dirty="0" err="1"/>
              <a:t>moves</a:t>
            </a:r>
            <a:r>
              <a:rPr lang="tr-TR" sz="1600" dirty="0"/>
              <a:t>. </a:t>
            </a:r>
            <a:r>
              <a:rPr lang="tr-TR" sz="1600" dirty="0" err="1"/>
              <a:t>Students</a:t>
            </a:r>
            <a:r>
              <a:rPr lang="tr-TR" sz="1600" dirty="0"/>
              <a:t> </a:t>
            </a:r>
            <a:r>
              <a:rPr lang="tr-TR" sz="1600" dirty="0" err="1"/>
              <a:t>learn</a:t>
            </a:r>
            <a:r>
              <a:rPr lang="tr-TR" sz="1600" dirty="0"/>
              <a:t> how </a:t>
            </a:r>
            <a:r>
              <a:rPr lang="tr-TR" sz="1600" dirty="0" err="1"/>
              <a:t>future</a:t>
            </a:r>
            <a:r>
              <a:rPr lang="tr-TR" sz="1600" dirty="0"/>
              <a:t> </a:t>
            </a:r>
            <a:r>
              <a:rPr lang="tr-TR" sz="1600" dirty="0" err="1"/>
              <a:t>weather</a:t>
            </a:r>
            <a:r>
              <a:rPr lang="tr-TR" sz="1600" dirty="0"/>
              <a:t> </a:t>
            </a:r>
            <a:r>
              <a:rPr lang="tr-TR" sz="1600" dirty="0" err="1"/>
              <a:t>conditions</a:t>
            </a:r>
            <a:r>
              <a:rPr lang="tr-TR" sz="1600" dirty="0"/>
              <a:t> </a:t>
            </a:r>
            <a:r>
              <a:rPr lang="tr-TR" sz="1600" dirty="0" err="1"/>
              <a:t>are</a:t>
            </a:r>
            <a:r>
              <a:rPr lang="tr-TR" sz="1600" dirty="0"/>
              <a:t> </a:t>
            </a:r>
            <a:r>
              <a:rPr lang="tr-TR" sz="1600" dirty="0" err="1"/>
              <a:t>predicted</a:t>
            </a:r>
            <a:r>
              <a:rPr lang="tr-TR" sz="1600" dirty="0"/>
              <a:t> </a:t>
            </a:r>
            <a:r>
              <a:rPr lang="tr-TR" sz="1600" dirty="0" err="1"/>
              <a:t>and</a:t>
            </a:r>
            <a:r>
              <a:rPr lang="tr-TR" sz="1600" dirty="0"/>
              <a:t> </a:t>
            </a:r>
            <a:r>
              <a:rPr lang="tr-TR" sz="1600" dirty="0" err="1"/>
              <a:t>the</a:t>
            </a:r>
            <a:r>
              <a:rPr lang="tr-TR" sz="1600" dirty="0"/>
              <a:t> role of </a:t>
            </a:r>
            <a:r>
              <a:rPr lang="tr-TR" sz="1600" dirty="0" err="1"/>
              <a:t>computer</a:t>
            </a:r>
            <a:r>
              <a:rPr lang="tr-TR" sz="1600" dirty="0"/>
              <a:t> </a:t>
            </a:r>
            <a:r>
              <a:rPr lang="tr-TR" sz="1600" dirty="0" err="1"/>
              <a:t>models</a:t>
            </a:r>
            <a:r>
              <a:rPr lang="tr-TR" sz="1600" dirty="0"/>
              <a:t> in </a:t>
            </a:r>
            <a:r>
              <a:rPr lang="tr-TR" sz="1600" dirty="0" err="1"/>
              <a:t>this</a:t>
            </a:r>
            <a:r>
              <a:rPr lang="tr-TR" sz="1600" dirty="0"/>
              <a:t> </a:t>
            </a:r>
            <a:r>
              <a:rPr lang="tr-TR" sz="1600" dirty="0" err="1"/>
              <a:t>process</a:t>
            </a:r>
            <a:r>
              <a:rPr lang="tr-TR" sz="1600" dirty="0"/>
              <a:t>.</a:t>
            </a:r>
          </a:p>
          <a:p>
            <a:endParaRPr lang="tr-TR" sz="1600" b="1" dirty="0"/>
          </a:p>
          <a:p>
            <a:r>
              <a:rPr lang="tr-TR" sz="1600" b="1" dirty="0" err="1"/>
              <a:t>Upper</a:t>
            </a:r>
            <a:r>
              <a:rPr lang="tr-TR" sz="1600" b="1" dirty="0"/>
              <a:t> </a:t>
            </a:r>
            <a:r>
              <a:rPr lang="tr-TR" sz="1600" b="1" dirty="0" err="1"/>
              <a:t>Atmosphere</a:t>
            </a:r>
            <a:r>
              <a:rPr lang="tr-TR" sz="1600" b="1" dirty="0"/>
              <a:t> </a:t>
            </a:r>
            <a:r>
              <a:rPr lang="tr-TR" sz="1600" b="1" dirty="0" err="1"/>
              <a:t>and</a:t>
            </a:r>
            <a:r>
              <a:rPr lang="tr-TR" sz="1600" b="1" dirty="0"/>
              <a:t> Space </a:t>
            </a:r>
            <a:r>
              <a:rPr lang="tr-TR" sz="1600" b="1" dirty="0" err="1"/>
              <a:t>Weather</a:t>
            </a:r>
            <a:r>
              <a:rPr lang="tr-TR" sz="1600" b="1" dirty="0"/>
              <a:t> </a:t>
            </a:r>
            <a:r>
              <a:rPr lang="tr-TR" sz="1600" b="1" dirty="0" err="1"/>
              <a:t>Laboratory</a:t>
            </a:r>
            <a:endParaRPr lang="tr-TR" sz="1600" b="1" dirty="0"/>
          </a:p>
          <a:p>
            <a:r>
              <a:rPr lang="tr-TR" sz="1600" dirty="0" err="1"/>
              <a:t>This</a:t>
            </a:r>
            <a:r>
              <a:rPr lang="tr-TR" sz="1600" dirty="0"/>
              <a:t> </a:t>
            </a:r>
            <a:r>
              <a:rPr lang="tr-TR" sz="1600" dirty="0" err="1"/>
              <a:t>area</a:t>
            </a:r>
            <a:r>
              <a:rPr lang="tr-TR" sz="1600" dirty="0"/>
              <a:t> </a:t>
            </a:r>
            <a:r>
              <a:rPr lang="tr-TR" sz="1600" dirty="0" err="1"/>
              <a:t>focuses</a:t>
            </a:r>
            <a:r>
              <a:rPr lang="tr-TR" sz="1600" dirty="0"/>
              <a:t> on </a:t>
            </a:r>
            <a:r>
              <a:rPr lang="tr-TR" sz="1600" dirty="0" err="1"/>
              <a:t>studying</a:t>
            </a:r>
            <a:r>
              <a:rPr lang="tr-TR" sz="1600" dirty="0"/>
              <a:t> </a:t>
            </a:r>
            <a:r>
              <a:rPr lang="tr-TR" sz="1600" dirty="0" err="1"/>
              <a:t>the</a:t>
            </a:r>
            <a:r>
              <a:rPr lang="tr-TR" sz="1600" dirty="0"/>
              <a:t> </a:t>
            </a:r>
            <a:r>
              <a:rPr lang="tr-TR" sz="1600" dirty="0" err="1"/>
              <a:t>layers</a:t>
            </a:r>
            <a:r>
              <a:rPr lang="tr-TR" sz="1600" dirty="0"/>
              <a:t> of </a:t>
            </a:r>
            <a:r>
              <a:rPr lang="tr-TR" sz="1600" dirty="0" err="1"/>
              <a:t>the</a:t>
            </a:r>
            <a:r>
              <a:rPr lang="tr-TR" sz="1600" dirty="0"/>
              <a:t> </a:t>
            </a:r>
            <a:r>
              <a:rPr lang="tr-TR" sz="1600" dirty="0" err="1"/>
              <a:t>atmosphere</a:t>
            </a:r>
            <a:r>
              <a:rPr lang="tr-TR" sz="1600" dirty="0"/>
              <a:t> </a:t>
            </a:r>
            <a:r>
              <a:rPr lang="tr-TR" sz="1600" dirty="0" err="1"/>
              <a:t>high</a:t>
            </a:r>
            <a:r>
              <a:rPr lang="tr-TR" sz="1600" dirty="0"/>
              <a:t> </a:t>
            </a:r>
            <a:r>
              <a:rPr lang="tr-TR" sz="1600" dirty="0" err="1"/>
              <a:t>above</a:t>
            </a:r>
            <a:r>
              <a:rPr lang="tr-TR" sz="1600" dirty="0"/>
              <a:t> </a:t>
            </a:r>
            <a:r>
              <a:rPr lang="tr-TR" sz="1600" dirty="0" err="1"/>
              <a:t>the</a:t>
            </a:r>
            <a:r>
              <a:rPr lang="tr-TR" sz="1600" dirty="0"/>
              <a:t> </a:t>
            </a:r>
            <a:r>
              <a:rPr lang="tr-TR" sz="1600" dirty="0" err="1"/>
              <a:t>ground</a:t>
            </a:r>
            <a:r>
              <a:rPr lang="tr-TR" sz="1600" dirty="0"/>
              <a:t>. Data is </a:t>
            </a:r>
            <a:r>
              <a:rPr lang="tr-TR" sz="1600" dirty="0" err="1"/>
              <a:t>collected</a:t>
            </a:r>
            <a:r>
              <a:rPr lang="tr-TR" sz="1600" dirty="0"/>
              <a:t> </a:t>
            </a:r>
            <a:r>
              <a:rPr lang="tr-TR" sz="1600" dirty="0" err="1"/>
              <a:t>using</a:t>
            </a:r>
            <a:r>
              <a:rPr lang="tr-TR" sz="1600" dirty="0"/>
              <a:t> </a:t>
            </a:r>
            <a:r>
              <a:rPr lang="tr-TR" sz="1600" dirty="0" err="1"/>
              <a:t>balloons</a:t>
            </a:r>
            <a:r>
              <a:rPr lang="tr-TR" sz="1600" dirty="0"/>
              <a:t> </a:t>
            </a:r>
            <a:r>
              <a:rPr lang="tr-TR" sz="1600" dirty="0" err="1"/>
              <a:t>to</a:t>
            </a:r>
            <a:r>
              <a:rPr lang="tr-TR" sz="1600" dirty="0"/>
              <a:t> </a:t>
            </a:r>
            <a:r>
              <a:rPr lang="tr-TR" sz="1600" dirty="0" err="1"/>
              <a:t>investigate</a:t>
            </a:r>
            <a:r>
              <a:rPr lang="tr-TR" sz="1600" dirty="0"/>
              <a:t> how </a:t>
            </a:r>
            <a:r>
              <a:rPr lang="tr-TR" sz="1600" dirty="0" err="1"/>
              <a:t>sunlight</a:t>
            </a:r>
            <a:r>
              <a:rPr lang="tr-TR" sz="1600" dirty="0"/>
              <a:t> </a:t>
            </a:r>
            <a:r>
              <a:rPr lang="tr-TR" sz="1600" dirty="0" err="1"/>
              <a:t>and</a:t>
            </a:r>
            <a:r>
              <a:rPr lang="tr-TR" sz="1600" dirty="0"/>
              <a:t> </a:t>
            </a:r>
            <a:r>
              <a:rPr lang="tr-TR" sz="1600" dirty="0" err="1"/>
              <a:t>winds</a:t>
            </a:r>
            <a:r>
              <a:rPr lang="tr-TR" sz="1600" dirty="0"/>
              <a:t> </a:t>
            </a:r>
            <a:r>
              <a:rPr lang="tr-TR" sz="1600" dirty="0" err="1"/>
              <a:t>behave</a:t>
            </a:r>
            <a:r>
              <a:rPr lang="tr-TR" sz="1600" dirty="0"/>
              <a:t> at </a:t>
            </a:r>
            <a:r>
              <a:rPr lang="tr-TR" sz="1600" dirty="0" err="1"/>
              <a:t>those</a:t>
            </a:r>
            <a:r>
              <a:rPr lang="tr-TR" sz="1600" dirty="0"/>
              <a:t> </a:t>
            </a:r>
            <a:r>
              <a:rPr lang="tr-TR" sz="1600" dirty="0" err="1"/>
              <a:t>altitudes</a:t>
            </a:r>
            <a:r>
              <a:rPr lang="tr-TR" sz="1600" dirty="0"/>
              <a:t>.</a:t>
            </a:r>
          </a:p>
          <a:p>
            <a:endParaRPr lang="tr-TR" sz="1600" dirty="0"/>
          </a:p>
          <a:p>
            <a:r>
              <a:rPr lang="tr-TR" sz="1600" b="1" dirty="0" err="1"/>
              <a:t>Weather</a:t>
            </a:r>
            <a:r>
              <a:rPr lang="tr-TR" sz="1600" b="1" dirty="0"/>
              <a:t> Analysis </a:t>
            </a:r>
            <a:r>
              <a:rPr lang="tr-TR" sz="1600" b="1" dirty="0" err="1"/>
              <a:t>and</a:t>
            </a:r>
            <a:r>
              <a:rPr lang="tr-TR" sz="1600" b="1" dirty="0"/>
              <a:t> </a:t>
            </a:r>
            <a:r>
              <a:rPr lang="tr-TR" sz="1600" b="1" dirty="0" err="1"/>
              <a:t>Briefing</a:t>
            </a:r>
            <a:r>
              <a:rPr lang="tr-TR" sz="1600" b="1" dirty="0"/>
              <a:t> </a:t>
            </a:r>
            <a:r>
              <a:rPr lang="tr-TR" sz="1600" b="1" dirty="0" err="1"/>
              <a:t>Laboratory</a:t>
            </a:r>
            <a:endParaRPr lang="tr-TR" sz="1600" dirty="0"/>
          </a:p>
          <a:p>
            <a:r>
              <a:rPr lang="tr-TR" sz="1600" dirty="0" err="1"/>
              <a:t>This</a:t>
            </a:r>
            <a:r>
              <a:rPr lang="tr-TR" sz="1600" dirty="0"/>
              <a:t> </a:t>
            </a:r>
            <a:r>
              <a:rPr lang="tr-TR" sz="1600" dirty="0" err="1"/>
              <a:t>lab</a:t>
            </a:r>
            <a:r>
              <a:rPr lang="tr-TR" sz="1600" dirty="0"/>
              <a:t> is </a:t>
            </a:r>
            <a:r>
              <a:rPr lang="tr-TR" sz="1600" dirty="0" err="1"/>
              <a:t>where</a:t>
            </a:r>
            <a:r>
              <a:rPr lang="tr-TR" sz="1600" dirty="0"/>
              <a:t> </a:t>
            </a:r>
            <a:r>
              <a:rPr lang="tr-TR" sz="1600" dirty="0" err="1"/>
              <a:t>pre-flight</a:t>
            </a:r>
            <a:r>
              <a:rPr lang="tr-TR" sz="1600" dirty="0"/>
              <a:t> </a:t>
            </a:r>
            <a:r>
              <a:rPr lang="tr-TR" sz="1600" dirty="0" err="1"/>
              <a:t>weather</a:t>
            </a:r>
            <a:r>
              <a:rPr lang="tr-TR" sz="1600" dirty="0"/>
              <a:t> </a:t>
            </a:r>
            <a:r>
              <a:rPr lang="tr-TR" sz="1600" dirty="0" err="1"/>
              <a:t>briefings</a:t>
            </a:r>
            <a:r>
              <a:rPr lang="tr-TR" sz="1600" dirty="0"/>
              <a:t> </a:t>
            </a:r>
            <a:r>
              <a:rPr lang="tr-TR" sz="1600" dirty="0" err="1"/>
              <a:t>for</a:t>
            </a:r>
            <a:r>
              <a:rPr lang="tr-TR" sz="1600" dirty="0"/>
              <a:t> </a:t>
            </a:r>
            <a:r>
              <a:rPr lang="tr-TR" sz="1600" dirty="0" err="1"/>
              <a:t>pilots</a:t>
            </a:r>
            <a:r>
              <a:rPr lang="tr-TR" sz="1600" dirty="0"/>
              <a:t> </a:t>
            </a:r>
            <a:r>
              <a:rPr lang="tr-TR" sz="1600" dirty="0" err="1"/>
              <a:t>are</a:t>
            </a:r>
            <a:r>
              <a:rPr lang="tr-TR" sz="1600" dirty="0"/>
              <a:t> </a:t>
            </a:r>
            <a:r>
              <a:rPr lang="tr-TR" sz="1600" dirty="0" err="1"/>
              <a:t>prepared</a:t>
            </a:r>
            <a:r>
              <a:rPr lang="tr-TR" sz="1600" dirty="0"/>
              <a:t>. </a:t>
            </a:r>
            <a:r>
              <a:rPr lang="tr-TR" sz="1600" dirty="0" err="1"/>
              <a:t>Students</a:t>
            </a:r>
            <a:r>
              <a:rPr lang="tr-TR" sz="1600" dirty="0"/>
              <a:t> </a:t>
            </a:r>
            <a:r>
              <a:rPr lang="tr-TR" sz="1600" dirty="0" err="1"/>
              <a:t>explore</a:t>
            </a:r>
            <a:r>
              <a:rPr lang="tr-TR" sz="1600" dirty="0"/>
              <a:t> how </a:t>
            </a:r>
            <a:r>
              <a:rPr lang="tr-TR" sz="1600" dirty="0" err="1"/>
              <a:t>weather</a:t>
            </a:r>
            <a:r>
              <a:rPr lang="tr-TR" sz="1600" dirty="0"/>
              <a:t> is </a:t>
            </a:r>
            <a:r>
              <a:rPr lang="tr-TR" sz="1600" dirty="0" err="1"/>
              <a:t>analyzed</a:t>
            </a:r>
            <a:r>
              <a:rPr lang="tr-TR" sz="1600" dirty="0"/>
              <a:t> </a:t>
            </a:r>
            <a:r>
              <a:rPr lang="tr-TR" sz="1600" dirty="0" err="1"/>
              <a:t>to</a:t>
            </a:r>
            <a:r>
              <a:rPr lang="tr-TR" sz="1600" dirty="0"/>
              <a:t> </a:t>
            </a:r>
            <a:r>
              <a:rPr lang="tr-TR" sz="1600" dirty="0" err="1"/>
              <a:t>ensure</a:t>
            </a:r>
            <a:r>
              <a:rPr lang="tr-TR" sz="1600" dirty="0"/>
              <a:t> </a:t>
            </a:r>
            <a:r>
              <a:rPr lang="tr-TR" sz="1600" dirty="0" err="1"/>
              <a:t>safe</a:t>
            </a:r>
            <a:r>
              <a:rPr lang="tr-TR" sz="1600" dirty="0"/>
              <a:t> </a:t>
            </a:r>
            <a:r>
              <a:rPr lang="tr-TR" sz="1600" dirty="0" err="1"/>
              <a:t>flight</a:t>
            </a:r>
            <a:r>
              <a:rPr lang="tr-TR" sz="1600" dirty="0"/>
              <a:t> </a:t>
            </a:r>
            <a:r>
              <a:rPr lang="tr-TR" sz="1600" dirty="0" err="1"/>
              <a:t>conditions</a:t>
            </a:r>
            <a:r>
              <a:rPr lang="tr-TR" sz="1600" dirty="0"/>
              <a:t> </a:t>
            </a:r>
            <a:r>
              <a:rPr lang="tr-TR" sz="1600" dirty="0" err="1"/>
              <a:t>and</a:t>
            </a:r>
            <a:r>
              <a:rPr lang="tr-TR" sz="1600" dirty="0"/>
              <a:t> how </a:t>
            </a:r>
            <a:r>
              <a:rPr lang="tr-TR" sz="1600" dirty="0" err="1"/>
              <a:t>this</a:t>
            </a:r>
            <a:r>
              <a:rPr lang="tr-TR" sz="1600" dirty="0"/>
              <a:t> </a:t>
            </a:r>
            <a:r>
              <a:rPr lang="tr-TR" sz="1600" dirty="0" err="1"/>
              <a:t>information</a:t>
            </a:r>
            <a:r>
              <a:rPr lang="tr-TR" sz="1600" dirty="0"/>
              <a:t> is </a:t>
            </a:r>
            <a:r>
              <a:rPr lang="tr-TR" sz="1600" dirty="0" err="1"/>
              <a:t>presented</a:t>
            </a:r>
            <a:r>
              <a:rPr lang="tr-TR" sz="1600" dirty="0"/>
              <a:t>.</a:t>
            </a:r>
          </a:p>
          <a:p>
            <a:endParaRPr lang="tr-TR" sz="1600" dirty="0"/>
          </a:p>
          <a:p>
            <a:r>
              <a:rPr lang="tr-TR" sz="1600" b="1" dirty="0" err="1"/>
              <a:t>Sustainable</a:t>
            </a:r>
            <a:r>
              <a:rPr lang="tr-TR" sz="1600" b="1" dirty="0"/>
              <a:t> </a:t>
            </a:r>
            <a:r>
              <a:rPr lang="tr-TR" sz="1600" b="1" dirty="0" err="1"/>
              <a:t>Energy</a:t>
            </a:r>
            <a:r>
              <a:rPr lang="tr-TR" sz="1600" b="1" dirty="0"/>
              <a:t> </a:t>
            </a:r>
            <a:r>
              <a:rPr lang="tr-TR" sz="1600" b="1" dirty="0" err="1"/>
              <a:t>and</a:t>
            </a:r>
            <a:r>
              <a:rPr lang="tr-TR" sz="1600" b="1" dirty="0"/>
              <a:t> </a:t>
            </a:r>
            <a:r>
              <a:rPr lang="tr-TR" sz="1600" b="1" dirty="0" err="1"/>
              <a:t>Climate</a:t>
            </a:r>
            <a:r>
              <a:rPr lang="tr-TR" sz="1600" b="1" dirty="0"/>
              <a:t> </a:t>
            </a:r>
            <a:r>
              <a:rPr lang="tr-TR" sz="1600" b="1" dirty="0" err="1"/>
              <a:t>Systems</a:t>
            </a:r>
            <a:r>
              <a:rPr lang="tr-TR" sz="1600" b="1" dirty="0"/>
              <a:t> </a:t>
            </a:r>
            <a:r>
              <a:rPr lang="tr-TR" sz="1600" b="1" dirty="0" err="1"/>
              <a:t>Laboratory</a:t>
            </a:r>
            <a:endParaRPr lang="tr-TR" sz="1600" dirty="0"/>
          </a:p>
          <a:p>
            <a:r>
              <a:rPr lang="tr-TR" sz="1600" dirty="0" err="1"/>
              <a:t>In</a:t>
            </a:r>
            <a:r>
              <a:rPr lang="tr-TR" sz="1600" dirty="0"/>
              <a:t> </a:t>
            </a:r>
            <a:r>
              <a:rPr lang="tr-TR" sz="1600" dirty="0" err="1"/>
              <a:t>this</a:t>
            </a:r>
            <a:r>
              <a:rPr lang="tr-TR" sz="1600" dirty="0"/>
              <a:t> </a:t>
            </a:r>
            <a:r>
              <a:rPr lang="tr-TR" sz="1600" dirty="0" err="1"/>
              <a:t>lab</a:t>
            </a:r>
            <a:r>
              <a:rPr lang="tr-TR" sz="1600" dirty="0"/>
              <a:t>, </a:t>
            </a:r>
            <a:r>
              <a:rPr lang="tr-TR" sz="1600" dirty="0" err="1"/>
              <a:t>the</a:t>
            </a:r>
            <a:r>
              <a:rPr lang="tr-TR" sz="1600" dirty="0"/>
              <a:t> </a:t>
            </a:r>
            <a:r>
              <a:rPr lang="tr-TR" sz="1600" dirty="0" err="1"/>
              <a:t>relationship</a:t>
            </a:r>
            <a:r>
              <a:rPr lang="tr-TR" sz="1600" dirty="0"/>
              <a:t> </a:t>
            </a:r>
            <a:r>
              <a:rPr lang="tr-TR" sz="1600" dirty="0" err="1"/>
              <a:t>between</a:t>
            </a:r>
            <a:r>
              <a:rPr lang="tr-TR" sz="1600" dirty="0"/>
              <a:t> </a:t>
            </a:r>
            <a:r>
              <a:rPr lang="tr-TR" sz="1600" dirty="0" err="1"/>
              <a:t>natural</a:t>
            </a:r>
            <a:r>
              <a:rPr lang="tr-TR" sz="1600" dirty="0"/>
              <a:t> </a:t>
            </a:r>
            <a:r>
              <a:rPr lang="tr-TR" sz="1600" dirty="0" err="1"/>
              <a:t>energy</a:t>
            </a:r>
            <a:r>
              <a:rPr lang="tr-TR" sz="1600" dirty="0"/>
              <a:t> </a:t>
            </a:r>
            <a:r>
              <a:rPr lang="tr-TR" sz="1600" dirty="0" err="1"/>
              <a:t>sources</a:t>
            </a:r>
            <a:r>
              <a:rPr lang="tr-TR" sz="1600" dirty="0"/>
              <a:t> </a:t>
            </a:r>
            <a:r>
              <a:rPr lang="tr-TR" sz="1600" dirty="0" err="1"/>
              <a:t>like</a:t>
            </a:r>
            <a:r>
              <a:rPr lang="tr-TR" sz="1600" dirty="0"/>
              <a:t> solar </a:t>
            </a:r>
            <a:r>
              <a:rPr lang="tr-TR" sz="1600" dirty="0" err="1"/>
              <a:t>and</a:t>
            </a:r>
            <a:r>
              <a:rPr lang="tr-TR" sz="1600" dirty="0"/>
              <a:t> </a:t>
            </a:r>
            <a:r>
              <a:rPr lang="tr-TR" sz="1600" dirty="0" err="1"/>
              <a:t>wind</a:t>
            </a:r>
            <a:r>
              <a:rPr lang="tr-TR" sz="1600" dirty="0"/>
              <a:t> </a:t>
            </a:r>
            <a:r>
              <a:rPr lang="tr-TR" sz="1600" dirty="0" err="1"/>
              <a:t>power</a:t>
            </a:r>
            <a:r>
              <a:rPr lang="tr-TR" sz="1600" dirty="0"/>
              <a:t> </a:t>
            </a:r>
            <a:r>
              <a:rPr lang="tr-TR" sz="1600" dirty="0" err="1"/>
              <a:t>and</a:t>
            </a:r>
            <a:r>
              <a:rPr lang="tr-TR" sz="1600" dirty="0"/>
              <a:t> </a:t>
            </a:r>
            <a:r>
              <a:rPr lang="tr-TR" sz="1600" dirty="0" err="1"/>
              <a:t>the</a:t>
            </a:r>
            <a:r>
              <a:rPr lang="tr-TR" sz="1600" dirty="0"/>
              <a:t> </a:t>
            </a:r>
            <a:r>
              <a:rPr lang="tr-TR" sz="1600" dirty="0" err="1"/>
              <a:t>climate</a:t>
            </a:r>
            <a:r>
              <a:rPr lang="tr-TR" sz="1600" dirty="0"/>
              <a:t> is </a:t>
            </a:r>
            <a:r>
              <a:rPr lang="tr-TR" sz="1600" dirty="0" err="1"/>
              <a:t>examined</a:t>
            </a:r>
            <a:r>
              <a:rPr lang="tr-TR" sz="1600" dirty="0"/>
              <a:t>. </a:t>
            </a:r>
            <a:r>
              <a:rPr lang="tr-TR" sz="1600" dirty="0" err="1"/>
              <a:t>Students</a:t>
            </a:r>
            <a:r>
              <a:rPr lang="tr-TR" sz="1600" dirty="0"/>
              <a:t> </a:t>
            </a:r>
            <a:r>
              <a:rPr lang="tr-TR" sz="1600" dirty="0" err="1"/>
              <a:t>learn</a:t>
            </a:r>
            <a:r>
              <a:rPr lang="tr-TR" sz="1600" dirty="0"/>
              <a:t> how </a:t>
            </a:r>
            <a:r>
              <a:rPr lang="tr-TR" sz="1600" dirty="0" err="1"/>
              <a:t>clean</a:t>
            </a:r>
            <a:r>
              <a:rPr lang="tr-TR" sz="1600" dirty="0"/>
              <a:t> </a:t>
            </a:r>
            <a:r>
              <a:rPr lang="tr-TR" sz="1600" dirty="0" err="1"/>
              <a:t>energy</a:t>
            </a:r>
            <a:r>
              <a:rPr lang="tr-TR" sz="1600" dirty="0"/>
              <a:t> </a:t>
            </a:r>
            <a:r>
              <a:rPr lang="tr-TR" sz="1600" dirty="0" err="1"/>
              <a:t>sources</a:t>
            </a:r>
            <a:r>
              <a:rPr lang="tr-TR" sz="1600" dirty="0"/>
              <a:t> </a:t>
            </a:r>
            <a:r>
              <a:rPr lang="tr-TR" sz="1600" dirty="0" err="1"/>
              <a:t>affect</a:t>
            </a:r>
            <a:r>
              <a:rPr lang="tr-TR" sz="1600" dirty="0"/>
              <a:t> </a:t>
            </a:r>
            <a:r>
              <a:rPr lang="tr-TR" sz="1600" dirty="0" err="1"/>
              <a:t>the</a:t>
            </a:r>
            <a:r>
              <a:rPr lang="tr-TR" sz="1600" dirty="0"/>
              <a:t> </a:t>
            </a:r>
            <a:r>
              <a:rPr lang="tr-TR" sz="1600" dirty="0" err="1"/>
              <a:t>environment</a:t>
            </a:r>
            <a:r>
              <a:rPr lang="tr-TR" sz="1600" dirty="0"/>
              <a:t> </a:t>
            </a:r>
            <a:r>
              <a:rPr lang="tr-TR" sz="1600" dirty="0" err="1"/>
              <a:t>and</a:t>
            </a:r>
            <a:r>
              <a:rPr lang="tr-TR" sz="1600" dirty="0"/>
              <a:t> </a:t>
            </a:r>
            <a:r>
              <a:rPr lang="tr-TR" sz="1600" dirty="0" err="1"/>
              <a:t>their</a:t>
            </a:r>
            <a:r>
              <a:rPr lang="tr-TR" sz="1600" dirty="0"/>
              <a:t> </a:t>
            </a:r>
            <a:r>
              <a:rPr lang="tr-TR" sz="1600" dirty="0" err="1"/>
              <a:t>connection</a:t>
            </a:r>
            <a:r>
              <a:rPr lang="tr-TR" sz="1600" dirty="0"/>
              <a:t> </a:t>
            </a:r>
            <a:r>
              <a:rPr lang="tr-TR" sz="1600" dirty="0" err="1"/>
              <a:t>to</a:t>
            </a:r>
            <a:r>
              <a:rPr lang="tr-TR" sz="1600" dirty="0"/>
              <a:t> </a:t>
            </a:r>
            <a:r>
              <a:rPr lang="tr-TR" sz="1600" dirty="0" err="1"/>
              <a:t>climate</a:t>
            </a:r>
            <a:r>
              <a:rPr lang="tr-TR" sz="1600" dirty="0"/>
              <a:t> </a:t>
            </a:r>
            <a:r>
              <a:rPr lang="tr-TR" sz="1600" dirty="0" err="1"/>
              <a:t>change</a:t>
            </a:r>
            <a:r>
              <a:rPr lang="tr-TR" sz="1600" dirty="0"/>
              <a:t>.</a:t>
            </a:r>
          </a:p>
        </p:txBody>
      </p:sp>
    </p:spTree>
    <p:extLst>
      <p:ext uri="{BB962C8B-B14F-4D97-AF65-F5344CB8AC3E}">
        <p14:creationId xmlns:p14="http://schemas.microsoft.com/office/powerpoint/2010/main" val="126415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0587C-FDDA-5134-4DEB-C2B4EF46AC5C}"/>
            </a:ext>
          </a:extLst>
        </p:cNvPr>
        <p:cNvGrpSpPr/>
        <p:nvPr/>
      </p:nvGrpSpPr>
      <p:grpSpPr>
        <a:xfrm>
          <a:off x="0" y="0"/>
          <a:ext cx="0" cy="0"/>
          <a:chOff x="0" y="0"/>
          <a:chExt cx="0" cy="0"/>
        </a:xfrm>
      </p:grpSpPr>
      <p:sp>
        <p:nvSpPr>
          <p:cNvPr id="11" name="Başlık 1">
            <a:extLst>
              <a:ext uri="{FF2B5EF4-FFF2-40B4-BE49-F238E27FC236}">
                <a16:creationId xmlns:a16="http://schemas.microsoft.com/office/drawing/2014/main" id="{A06B7989-E655-AF36-0677-5AD18315B731}"/>
              </a:ext>
            </a:extLst>
          </p:cNvPr>
          <p:cNvSpPr txBox="1">
            <a:spLocks/>
          </p:cNvSpPr>
          <p:nvPr/>
        </p:nvSpPr>
        <p:spPr>
          <a:xfrm>
            <a:off x="401754" y="-136634"/>
            <a:ext cx="981635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CLIMATE SCIENCE AND METEOROLOGICAL ENGINEERING</a:t>
            </a:r>
            <a:r>
              <a:rPr lang="tr-TR" sz="2600" b="1" dirty="0">
                <a:solidFill>
                  <a:prstClr val="white"/>
                </a:solidFill>
                <a:latin typeface="Calibri Light" panose="020F0302020204030204"/>
              </a:rPr>
              <a:t>: </a:t>
            </a: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DEPARTMENT LABORATORIES</a:t>
            </a:r>
          </a:p>
        </p:txBody>
      </p:sp>
      <p:sp>
        <p:nvSpPr>
          <p:cNvPr id="16" name="Slayt Numarası Yer Tutucusu 3">
            <a:extLst>
              <a:ext uri="{FF2B5EF4-FFF2-40B4-BE49-F238E27FC236}">
                <a16:creationId xmlns:a16="http://schemas.microsoft.com/office/drawing/2014/main" id="{ADCFDCFB-D3B5-5526-BF50-6B2BDDC3AEC1}"/>
              </a:ext>
            </a:extLst>
          </p:cNvPr>
          <p:cNvSpPr>
            <a:spLocks noGrp="1"/>
          </p:cNvSpPr>
          <p:nvPr>
            <p:ph type="sldNum" idx="12"/>
          </p:nvPr>
        </p:nvSpPr>
        <p:spPr>
          <a:xfrm>
            <a:off x="8782425" y="6302651"/>
            <a:ext cx="25400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Google Shape;346;p7">
            <a:extLst>
              <a:ext uri="{FF2B5EF4-FFF2-40B4-BE49-F238E27FC236}">
                <a16:creationId xmlns:a16="http://schemas.microsoft.com/office/drawing/2014/main" id="{29993551-5392-2ADB-586E-BF4E5E1B3AD3}"/>
              </a:ext>
            </a:extLst>
          </p:cNvPr>
          <p:cNvSpPr txBox="1"/>
          <p:nvPr/>
        </p:nvSpPr>
        <p:spPr>
          <a:xfrm>
            <a:off x="825605" y="4324486"/>
            <a:ext cx="2248766" cy="233365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r>
              <a:rPr kumimoji="0" lang="en-US" sz="2333" b="1" i="0" u="none" strike="noStrike" kern="0" cap="none" spc="0" normalizeH="0" baseline="0" noProof="0" dirty="0">
                <a:ln>
                  <a:noFill/>
                </a:ln>
                <a:solidFill>
                  <a:prstClr val="black"/>
                </a:solidFill>
                <a:effectLst/>
                <a:uLnTx/>
                <a:uFillTx/>
                <a:latin typeface="Montserrat"/>
                <a:ea typeface="Montserrat"/>
                <a:cs typeface="Montserrat"/>
                <a:sym typeface="Montserrat"/>
              </a:rPr>
              <a:t>Meteorology Modeling and Analysis Laboratory</a:t>
            </a:r>
          </a:p>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endParaRPr kumimoji="0" lang="en-US" sz="2333" b="1" i="0" u="none" strike="noStrike" kern="0" cap="none" spc="0" normalizeH="0" baseline="0" noProof="0" dirty="0" err="1">
              <a:ln>
                <a:noFill/>
              </a:ln>
              <a:solidFill>
                <a:prstClr val="black"/>
              </a:solidFill>
              <a:effectLst/>
              <a:uLnTx/>
              <a:uFillTx/>
              <a:latin typeface="Montserrat"/>
              <a:ea typeface="Montserrat"/>
              <a:cs typeface="Montserrat"/>
              <a:sym typeface="Montserrat"/>
            </a:endParaRPr>
          </a:p>
        </p:txBody>
      </p:sp>
      <p:sp>
        <p:nvSpPr>
          <p:cNvPr id="3" name="Google Shape;349;p7">
            <a:extLst>
              <a:ext uri="{FF2B5EF4-FFF2-40B4-BE49-F238E27FC236}">
                <a16:creationId xmlns:a16="http://schemas.microsoft.com/office/drawing/2014/main" id="{B0052838-4382-2794-2222-B8574030E768}"/>
              </a:ext>
            </a:extLst>
          </p:cNvPr>
          <p:cNvSpPr txBox="1"/>
          <p:nvPr/>
        </p:nvSpPr>
        <p:spPr>
          <a:xfrm>
            <a:off x="4707822" y="4324485"/>
            <a:ext cx="2776356" cy="233365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r>
              <a:rPr kumimoji="0" lang="en-US" sz="2333" b="1" i="0" u="none" strike="noStrike" kern="0" cap="none" spc="0" normalizeH="0" baseline="0" noProof="0" dirty="0">
                <a:ln>
                  <a:noFill/>
                </a:ln>
                <a:solidFill>
                  <a:prstClr val="black"/>
                </a:solidFill>
                <a:effectLst/>
                <a:uLnTx/>
                <a:uFillTx/>
                <a:latin typeface="Montserrat"/>
                <a:ea typeface="Montserrat"/>
                <a:cs typeface="Montserrat"/>
                <a:sym typeface="Montserrat"/>
              </a:rPr>
              <a:t>Synoptic Meteorology Laboratory and Briefing Room</a:t>
            </a:r>
          </a:p>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endParaRPr kumimoji="0" lang="en-US" sz="2333" b="1" i="0" u="none" strike="noStrike" kern="0" cap="none" spc="0" normalizeH="0" baseline="0" noProof="0" dirty="0" err="1">
              <a:ln>
                <a:noFill/>
              </a:ln>
              <a:solidFill>
                <a:prstClr val="black"/>
              </a:solidFill>
              <a:effectLst/>
              <a:uLnTx/>
              <a:uFillTx/>
              <a:latin typeface="Montserrat"/>
              <a:ea typeface="Montserrat"/>
              <a:cs typeface="Montserrat"/>
              <a:sym typeface="Montserrat"/>
            </a:endParaRPr>
          </a:p>
        </p:txBody>
      </p:sp>
      <p:sp>
        <p:nvSpPr>
          <p:cNvPr id="4" name="Google Shape;352;p7">
            <a:extLst>
              <a:ext uri="{FF2B5EF4-FFF2-40B4-BE49-F238E27FC236}">
                <a16:creationId xmlns:a16="http://schemas.microsoft.com/office/drawing/2014/main" id="{052C2165-D83A-558A-7701-85C7C2DD0DDA}"/>
              </a:ext>
            </a:extLst>
          </p:cNvPr>
          <p:cNvSpPr txBox="1"/>
          <p:nvPr/>
        </p:nvSpPr>
        <p:spPr>
          <a:xfrm>
            <a:off x="8929781" y="4289520"/>
            <a:ext cx="3010273" cy="233365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r>
              <a:rPr kumimoji="0" lang="en-US" sz="2333" b="1" i="0" u="none" strike="noStrike" kern="0" cap="none" spc="0" normalizeH="0" baseline="0" noProof="0" dirty="0">
                <a:ln>
                  <a:noFill/>
                </a:ln>
                <a:solidFill>
                  <a:prstClr val="black"/>
                </a:solidFill>
                <a:effectLst/>
                <a:uLnTx/>
                <a:uFillTx/>
                <a:latin typeface="Montserrat"/>
                <a:ea typeface="Montserrat"/>
                <a:cs typeface="Montserrat"/>
                <a:sym typeface="Montserrat"/>
              </a:rPr>
              <a:t>Upper Atmosphere and Space Weather Laboratory</a:t>
            </a:r>
          </a:p>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endParaRPr kumimoji="0" lang="en-US" sz="2333" b="1" i="0" u="none" strike="noStrike" kern="0" cap="none" spc="0" normalizeH="0" baseline="0" noProof="0" dirty="0" err="1">
              <a:ln>
                <a:noFill/>
              </a:ln>
              <a:solidFill>
                <a:prstClr val="black"/>
              </a:solidFill>
              <a:effectLst/>
              <a:uLnTx/>
              <a:uFillTx/>
              <a:latin typeface="Montserrat"/>
              <a:ea typeface="Montserrat"/>
              <a:cs typeface="Montserrat"/>
              <a:sym typeface="Montserrat"/>
            </a:endParaRPr>
          </a:p>
        </p:txBody>
      </p:sp>
      <p:pic>
        <p:nvPicPr>
          <p:cNvPr id="5" name="Picture 3">
            <a:extLst>
              <a:ext uri="{FF2B5EF4-FFF2-40B4-BE49-F238E27FC236}">
                <a16:creationId xmlns:a16="http://schemas.microsoft.com/office/drawing/2014/main" id="{5DC28EE2-155F-86E6-C14A-5450C62F36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29506" y="1718454"/>
            <a:ext cx="3078393" cy="2333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a:extLst>
              <a:ext uri="{FF2B5EF4-FFF2-40B4-BE49-F238E27FC236}">
                <a16:creationId xmlns:a16="http://schemas.microsoft.com/office/drawing/2014/main" id="{EB71ACFE-C642-AC36-D07C-DEDC2CFFA2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23"/>
          <a:stretch/>
        </p:blipFill>
        <p:spPr>
          <a:xfrm>
            <a:off x="8478227" y="1817390"/>
            <a:ext cx="3479760" cy="2217605"/>
          </a:xfrm>
          <a:prstGeom prst="rect">
            <a:avLst/>
          </a:prstGeom>
          <a:ln>
            <a:noFill/>
          </a:ln>
          <a:effectLst>
            <a:outerShdw blurRad="292100" dist="139700" dir="2700000" algn="tl" rotWithShape="0">
              <a:srgbClr val="333333">
                <a:alpha val="65000"/>
              </a:srgbClr>
            </a:outerShdw>
          </a:effectLst>
        </p:spPr>
      </p:pic>
      <p:pic>
        <p:nvPicPr>
          <p:cNvPr id="9" name="Resim 8">
            <a:extLst>
              <a:ext uri="{FF2B5EF4-FFF2-40B4-BE49-F238E27FC236}">
                <a16:creationId xmlns:a16="http://schemas.microsoft.com/office/drawing/2014/main" id="{0E12AFC0-1D5B-DA50-18FC-141683D746FF}"/>
              </a:ext>
            </a:extLst>
          </p:cNvPr>
          <p:cNvPicPr>
            <a:picLocks noChangeAspect="1"/>
          </p:cNvPicPr>
          <p:nvPr/>
        </p:nvPicPr>
        <p:blipFill>
          <a:blip r:embed="rId4"/>
          <a:stretch>
            <a:fillRect/>
          </a:stretch>
        </p:blipFill>
        <p:spPr>
          <a:xfrm>
            <a:off x="4364829" y="1775503"/>
            <a:ext cx="3479760" cy="2333652"/>
          </a:xfrm>
          <a:prstGeom prst="rect">
            <a:avLst/>
          </a:prstGeom>
        </p:spPr>
      </p:pic>
    </p:spTree>
    <p:extLst>
      <p:ext uri="{BB962C8B-B14F-4D97-AF65-F5344CB8AC3E}">
        <p14:creationId xmlns:p14="http://schemas.microsoft.com/office/powerpoint/2010/main" val="214745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C0FA7-E3D3-706C-B8A5-116A4DF0F4F4}"/>
            </a:ext>
          </a:extLst>
        </p:cNvPr>
        <p:cNvGrpSpPr/>
        <p:nvPr/>
      </p:nvGrpSpPr>
      <p:grpSpPr>
        <a:xfrm>
          <a:off x="0" y="0"/>
          <a:ext cx="0" cy="0"/>
          <a:chOff x="0" y="0"/>
          <a:chExt cx="0" cy="0"/>
        </a:xfrm>
      </p:grpSpPr>
      <p:sp>
        <p:nvSpPr>
          <p:cNvPr id="11" name="Başlık 1">
            <a:extLst>
              <a:ext uri="{FF2B5EF4-FFF2-40B4-BE49-F238E27FC236}">
                <a16:creationId xmlns:a16="http://schemas.microsoft.com/office/drawing/2014/main" id="{7774B27F-D631-ABAF-23B8-C38C3CE6D9DB}"/>
              </a:ext>
            </a:extLst>
          </p:cNvPr>
          <p:cNvSpPr txBox="1">
            <a:spLocks/>
          </p:cNvSpPr>
          <p:nvPr/>
        </p:nvSpPr>
        <p:spPr>
          <a:xfrm>
            <a:off x="145599" y="-171542"/>
            <a:ext cx="981635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CLIMATE SCIENCE AND METEOROLOGICAL ENGINEERING</a:t>
            </a:r>
            <a:r>
              <a:rPr lang="tr-TR" sz="2600" b="1" dirty="0">
                <a:solidFill>
                  <a:prstClr val="white"/>
                </a:solidFill>
                <a:latin typeface="Calibri Light" panose="020F0302020204030204"/>
              </a:rPr>
              <a:t>: </a:t>
            </a:r>
            <a:r>
              <a:rPr kumimoji="0" lang="tr-TR" sz="2600" b="1" i="0" u="none" strike="noStrike" kern="1200" cap="none" spc="0" normalizeH="0" baseline="0" noProof="0" dirty="0">
                <a:ln>
                  <a:noFill/>
                </a:ln>
                <a:solidFill>
                  <a:prstClr val="white"/>
                </a:solidFill>
                <a:effectLst/>
                <a:uLnTx/>
                <a:uFillTx/>
                <a:latin typeface="Calibri Light" panose="020F0302020204030204"/>
                <a:ea typeface="+mj-ea"/>
                <a:cs typeface="+mj-cs"/>
              </a:rPr>
              <a:t>DEPARTMENT LABORATORIES</a:t>
            </a:r>
          </a:p>
        </p:txBody>
      </p:sp>
      <p:sp>
        <p:nvSpPr>
          <p:cNvPr id="16" name="Slayt Numarası Yer Tutucusu 3">
            <a:extLst>
              <a:ext uri="{FF2B5EF4-FFF2-40B4-BE49-F238E27FC236}">
                <a16:creationId xmlns:a16="http://schemas.microsoft.com/office/drawing/2014/main" id="{98148021-80C8-E719-85DB-4BE19DBE0105}"/>
              </a:ext>
            </a:extLst>
          </p:cNvPr>
          <p:cNvSpPr>
            <a:spLocks noGrp="1"/>
          </p:cNvSpPr>
          <p:nvPr>
            <p:ph type="sldNum" idx="12"/>
          </p:nvPr>
        </p:nvSpPr>
        <p:spPr>
          <a:xfrm>
            <a:off x="8782425" y="6302651"/>
            <a:ext cx="25400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C44D760B-9B83-84A1-7335-EF05340BE1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2225" y="1716570"/>
            <a:ext cx="3228631" cy="2637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46;p7">
            <a:extLst>
              <a:ext uri="{FF2B5EF4-FFF2-40B4-BE49-F238E27FC236}">
                <a16:creationId xmlns:a16="http://schemas.microsoft.com/office/drawing/2014/main" id="{F5290C67-3FF5-37F7-66A6-CFEDAF3CBA35}"/>
              </a:ext>
            </a:extLst>
          </p:cNvPr>
          <p:cNvSpPr txBox="1"/>
          <p:nvPr/>
        </p:nvSpPr>
        <p:spPr>
          <a:xfrm>
            <a:off x="-70807" y="4669793"/>
            <a:ext cx="3790681" cy="140019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r>
              <a:rPr kumimoji="0" lang="en-US" sz="2333" b="1" i="0" u="none" strike="noStrike" kern="0" cap="none" spc="0" normalizeH="0" baseline="0" noProof="0" dirty="0">
                <a:ln>
                  <a:noFill/>
                </a:ln>
                <a:solidFill>
                  <a:prstClr val="black"/>
                </a:solidFill>
                <a:effectLst/>
                <a:uLnTx/>
                <a:uFillTx/>
                <a:latin typeface="Montserrat"/>
                <a:ea typeface="Montserrat"/>
                <a:cs typeface="Montserrat"/>
                <a:sym typeface="Montserrat"/>
              </a:rPr>
              <a:t>Meteorology Observation Park</a:t>
            </a:r>
          </a:p>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endParaRPr kumimoji="0" lang="en-US" sz="2333" b="1" i="0" u="none" strike="noStrike" kern="0" cap="none" spc="0" normalizeH="0" baseline="0" noProof="0" dirty="0" err="1">
              <a:ln>
                <a:noFill/>
              </a:ln>
              <a:solidFill>
                <a:prstClr val="black"/>
              </a:solidFill>
              <a:effectLst/>
              <a:uLnTx/>
              <a:uFillTx/>
              <a:latin typeface="Montserrat"/>
              <a:ea typeface="Montserrat"/>
              <a:cs typeface="Montserrat"/>
              <a:sym typeface="Montserrat"/>
            </a:endParaRPr>
          </a:p>
        </p:txBody>
      </p:sp>
      <p:pic>
        <p:nvPicPr>
          <p:cNvPr id="10" name="Picture 4">
            <a:extLst>
              <a:ext uri="{FF2B5EF4-FFF2-40B4-BE49-F238E27FC236}">
                <a16:creationId xmlns:a16="http://schemas.microsoft.com/office/drawing/2014/main" id="{C84AFEBD-A6A8-C8EC-0714-50511DC99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82051" y="1716570"/>
            <a:ext cx="3313456" cy="2549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1">
            <a:extLst>
              <a:ext uri="{FF2B5EF4-FFF2-40B4-BE49-F238E27FC236}">
                <a16:creationId xmlns:a16="http://schemas.microsoft.com/office/drawing/2014/main" id="{E26F5E6A-7E31-7333-FDA4-5450D2BD088F}"/>
              </a:ext>
            </a:extLst>
          </p:cNvPr>
          <p:cNvPicPr>
            <a:picLocks noChangeAspect="1"/>
          </p:cNvPicPr>
          <p:nvPr/>
        </p:nvPicPr>
        <p:blipFill>
          <a:blip r:embed="rId4"/>
          <a:stretch>
            <a:fillRect/>
          </a:stretch>
        </p:blipFill>
        <p:spPr>
          <a:xfrm>
            <a:off x="8546702" y="1745058"/>
            <a:ext cx="3343073" cy="2549023"/>
          </a:xfrm>
          <a:prstGeom prst="rect">
            <a:avLst/>
          </a:prstGeom>
          <a:ln>
            <a:noFill/>
          </a:ln>
          <a:effectLst>
            <a:outerShdw blurRad="292100" dist="139700" dir="2700000" algn="tl" rotWithShape="0">
              <a:srgbClr val="333333">
                <a:alpha val="65000"/>
              </a:srgbClr>
            </a:outerShdw>
          </a:effectLst>
        </p:spPr>
      </p:pic>
      <p:sp>
        <p:nvSpPr>
          <p:cNvPr id="13" name="Google Shape;355;p7">
            <a:extLst>
              <a:ext uri="{FF2B5EF4-FFF2-40B4-BE49-F238E27FC236}">
                <a16:creationId xmlns:a16="http://schemas.microsoft.com/office/drawing/2014/main" id="{B79D6D40-397A-7DD1-87EB-D3BF9BEB6B79}"/>
              </a:ext>
            </a:extLst>
          </p:cNvPr>
          <p:cNvSpPr txBox="1"/>
          <p:nvPr/>
        </p:nvSpPr>
        <p:spPr>
          <a:xfrm>
            <a:off x="3799582" y="4669793"/>
            <a:ext cx="4526380" cy="1866921"/>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r>
              <a:rPr kumimoji="0" lang="en-US" sz="2333" b="1" i="0" u="none" strike="noStrike" kern="0" cap="none" spc="0" normalizeH="0" baseline="0" noProof="0" dirty="0">
                <a:ln>
                  <a:noFill/>
                </a:ln>
                <a:solidFill>
                  <a:prstClr val="black"/>
                </a:solidFill>
                <a:effectLst/>
                <a:uLnTx/>
                <a:uFillTx/>
                <a:latin typeface="Montserrat"/>
                <a:ea typeface="Montserrat"/>
                <a:cs typeface="Montserrat"/>
                <a:sym typeface="Montserrat"/>
              </a:rPr>
              <a:t>Meteorological Instruments and Observation Methods Laboratory</a:t>
            </a:r>
          </a:p>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endParaRPr kumimoji="0" lang="en-US" sz="2333" b="1" i="0" u="none" strike="noStrike" kern="0" cap="none" spc="0" normalizeH="0" baseline="0" noProof="0" dirty="0" err="1">
              <a:ln>
                <a:noFill/>
              </a:ln>
              <a:solidFill>
                <a:prstClr val="black"/>
              </a:solidFill>
              <a:effectLst/>
              <a:uLnTx/>
              <a:uFillTx/>
              <a:latin typeface="Montserrat"/>
              <a:ea typeface="Montserrat"/>
              <a:cs typeface="Montserrat"/>
              <a:sym typeface="Montserrat"/>
            </a:endParaRPr>
          </a:p>
        </p:txBody>
      </p:sp>
      <p:sp>
        <p:nvSpPr>
          <p:cNvPr id="14" name="Google Shape;352;p7">
            <a:extLst>
              <a:ext uri="{FF2B5EF4-FFF2-40B4-BE49-F238E27FC236}">
                <a16:creationId xmlns:a16="http://schemas.microsoft.com/office/drawing/2014/main" id="{DD73C6D6-D5CA-4219-B4DE-B7CA3C1DE0AF}"/>
              </a:ext>
            </a:extLst>
          </p:cNvPr>
          <p:cNvSpPr txBox="1"/>
          <p:nvPr/>
        </p:nvSpPr>
        <p:spPr>
          <a:xfrm>
            <a:off x="8472128" y="4598270"/>
            <a:ext cx="3521396" cy="1866921"/>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r>
              <a:rPr kumimoji="0" lang="en-US" sz="2333" b="1" i="0" u="none" strike="noStrike" kern="0" cap="none" spc="0" normalizeH="0" baseline="0" noProof="0" dirty="0">
                <a:ln>
                  <a:noFill/>
                </a:ln>
                <a:solidFill>
                  <a:prstClr val="black"/>
                </a:solidFill>
                <a:effectLst/>
                <a:uLnTx/>
                <a:uFillTx/>
                <a:latin typeface="Montserrat"/>
                <a:ea typeface="+mn-ea"/>
                <a:cs typeface="Arial"/>
                <a:sym typeface="Montserrat"/>
              </a:rPr>
              <a:t>Sustainable Energy and Climate Systems Laboratory</a:t>
            </a:r>
          </a:p>
          <a:p>
            <a:pPr marL="0" marR="0" lvl="0" indent="0" algn="ctr" defTabSz="609630" rtl="0" eaLnBrk="1" fontAlgn="auto" latinLnBrk="0" hangingPunct="1">
              <a:lnSpc>
                <a:spcPct val="130000"/>
              </a:lnSpc>
              <a:spcBef>
                <a:spcPts val="0"/>
              </a:spcBef>
              <a:spcAft>
                <a:spcPts val="0"/>
              </a:spcAft>
              <a:buClr>
                <a:srgbClr val="000000"/>
              </a:buClr>
              <a:buSzTx/>
              <a:buFontTx/>
              <a:buNone/>
              <a:tabLst/>
              <a:defRPr/>
            </a:pPr>
            <a:endParaRPr kumimoji="0" lang="en-US" sz="2333" b="1" i="0" u="none" strike="noStrike" kern="0" cap="none" spc="0" normalizeH="0" baseline="0" noProof="0" dirty="0" err="1">
              <a:ln>
                <a:noFill/>
              </a:ln>
              <a:solidFill>
                <a:prstClr val="black"/>
              </a:solidFill>
              <a:effectLst/>
              <a:uLnTx/>
              <a:uFillTx/>
              <a:latin typeface="Montserrat"/>
              <a:ea typeface="+mn-ea"/>
              <a:cs typeface="Arial"/>
              <a:sym typeface="Montserrat"/>
            </a:endParaRPr>
          </a:p>
        </p:txBody>
      </p:sp>
    </p:spTree>
    <p:extLst>
      <p:ext uri="{BB962C8B-B14F-4D97-AF65-F5344CB8AC3E}">
        <p14:creationId xmlns:p14="http://schemas.microsoft.com/office/powerpoint/2010/main" val="1976483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479376" y="260648"/>
            <a:ext cx="9793088" cy="646212"/>
          </a:xfrm>
          <a:prstGeom prst="rect">
            <a:avLst/>
          </a:prstGeom>
          <a:noFill/>
          <a:ln>
            <a:noFill/>
          </a:ln>
        </p:spPr>
        <p:txBody>
          <a:bodyPr spcFirstLastPara="1" wrap="square" lIns="91425" tIns="45700" rIns="91425" bIns="45700" anchor="ctr" anchorCtr="0">
            <a:noAutofit/>
          </a:bodyPr>
          <a:lstStyle/>
          <a:p>
            <a:pPr lvl="0" algn="l"/>
            <a:r>
              <a:rPr lang="en-US" sz="2600" b="1" dirty="0">
                <a:solidFill>
                  <a:schemeClr val="lt1"/>
                </a:solidFill>
                <a:latin typeface="Calibri"/>
                <a:ea typeface="Calibri"/>
                <a:cs typeface="Calibri"/>
                <a:sym typeface="Calibri"/>
              </a:rPr>
              <a:t>ITU HISTORY</a:t>
            </a:r>
            <a:endParaRPr sz="2600" b="1" dirty="0">
              <a:solidFill>
                <a:schemeClr val="lt1"/>
              </a:solidFill>
              <a:latin typeface="Calibri"/>
              <a:ea typeface="Calibri"/>
              <a:cs typeface="Calibri"/>
              <a:sym typeface="Calibri"/>
            </a:endParaRPr>
          </a:p>
        </p:txBody>
      </p:sp>
      <p:grpSp>
        <p:nvGrpSpPr>
          <p:cNvPr id="106" name="Google Shape;106;p2"/>
          <p:cNvGrpSpPr/>
          <p:nvPr/>
        </p:nvGrpSpPr>
        <p:grpSpPr>
          <a:xfrm>
            <a:off x="23329" y="2832543"/>
            <a:ext cx="9055357" cy="3948583"/>
            <a:chOff x="-540083" y="1428769"/>
            <a:chExt cx="9978998" cy="4644170"/>
          </a:xfrm>
        </p:grpSpPr>
        <p:pic>
          <p:nvPicPr>
            <p:cNvPr id="107" name="Google Shape;107;p2"/>
            <p:cNvPicPr preferRelativeResize="0"/>
            <p:nvPr/>
          </p:nvPicPr>
          <p:blipFill rotWithShape="1">
            <a:blip r:embed="rId3">
              <a:alphaModFix/>
            </a:blip>
            <a:srcRect/>
            <a:stretch/>
          </p:blipFill>
          <p:spPr>
            <a:xfrm>
              <a:off x="323852" y="2060577"/>
              <a:ext cx="8569323" cy="3057525"/>
            </a:xfrm>
            <a:prstGeom prst="rect">
              <a:avLst/>
            </a:prstGeom>
            <a:noFill/>
            <a:ln>
              <a:noFill/>
            </a:ln>
          </p:spPr>
        </p:pic>
        <p:sp>
          <p:nvSpPr>
            <p:cNvPr id="108" name="Google Shape;108;p2"/>
            <p:cNvSpPr txBox="1"/>
            <p:nvPr/>
          </p:nvSpPr>
          <p:spPr>
            <a:xfrm>
              <a:off x="-540083" y="1429825"/>
              <a:ext cx="172787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Imperial Naval Engineering School </a:t>
              </a:r>
              <a:endParaRPr kumimoji="0" lang="tr-TR" sz="12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1773</a:t>
              </a:r>
              <a:endParaRPr kumimoji="0" sz="12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9" name="Google Shape;109;p2"/>
            <p:cNvSpPr txBox="1"/>
            <p:nvPr/>
          </p:nvSpPr>
          <p:spPr>
            <a:xfrm>
              <a:off x="360041" y="5065526"/>
              <a:ext cx="1476351" cy="67710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1795</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Imperial School of Engineering</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110;p2"/>
            <p:cNvSpPr txBox="1"/>
            <p:nvPr/>
          </p:nvSpPr>
          <p:spPr>
            <a:xfrm>
              <a:off x="3066127" y="1459669"/>
              <a:ext cx="1841100" cy="67706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School of Engineers and Architects</a:t>
              </a:r>
              <a:endParaRPr kumimoji="0" lang="tr-TR" sz="12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1909</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1" name="Google Shape;111;p2"/>
            <p:cNvSpPr txBox="1"/>
            <p:nvPr/>
          </p:nvSpPr>
          <p:spPr>
            <a:xfrm>
              <a:off x="3384377" y="5054099"/>
              <a:ext cx="1523754" cy="67710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1914</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First Engineer Graduates</a:t>
              </a:r>
            </a:p>
          </p:txBody>
        </p:sp>
        <p:sp>
          <p:nvSpPr>
            <p:cNvPr id="112" name="Google Shape;112;p2"/>
            <p:cNvSpPr txBox="1"/>
            <p:nvPr/>
          </p:nvSpPr>
          <p:spPr>
            <a:xfrm>
              <a:off x="5453869" y="5059401"/>
              <a:ext cx="1081087" cy="101353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1970</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err="1">
                  <a:ln>
                    <a:noFill/>
                  </a:ln>
                  <a:solidFill>
                    <a:srgbClr val="000000"/>
                  </a:solidFill>
                  <a:effectLst/>
                  <a:uLnTx/>
                  <a:uFillTx/>
                  <a:latin typeface="Calibri"/>
                  <a:ea typeface="Calibri"/>
                  <a:cs typeface="Calibri"/>
                  <a:sym typeface="Calibri"/>
                </a:rPr>
                <a:t>Ayaza</a:t>
              </a:r>
              <a:r>
                <a:rPr kumimoji="0" lang="tr-TR" sz="1200" b="0" i="1" u="none" strike="noStrike" kern="0" cap="none" spc="0" normalizeH="0" baseline="0" noProof="0" dirty="0">
                  <a:ln>
                    <a:noFill/>
                  </a:ln>
                  <a:solidFill>
                    <a:srgbClr val="000000"/>
                  </a:solidFill>
                  <a:effectLst/>
                  <a:uLnTx/>
                  <a:uFillTx/>
                  <a:latin typeface="Calibri"/>
                  <a:ea typeface="Calibri"/>
                  <a:cs typeface="Calibri"/>
                  <a:sym typeface="Calibri"/>
                </a:rPr>
                <a:t>ğ</a:t>
              </a: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a Main Campus</a:t>
              </a:r>
            </a:p>
          </p:txBody>
        </p:sp>
        <p:sp>
          <p:nvSpPr>
            <p:cNvPr id="113" name="Google Shape;113;p2"/>
            <p:cNvSpPr txBox="1"/>
            <p:nvPr/>
          </p:nvSpPr>
          <p:spPr>
            <a:xfrm>
              <a:off x="6696745" y="5059401"/>
              <a:ext cx="1732198" cy="101353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1974</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Transition to two-tier undergraduate and graduate education</a:t>
              </a:r>
            </a:p>
          </p:txBody>
        </p:sp>
        <p:sp>
          <p:nvSpPr>
            <p:cNvPr id="114" name="Google Shape;114;p2"/>
            <p:cNvSpPr txBox="1"/>
            <p:nvPr/>
          </p:nvSpPr>
          <p:spPr>
            <a:xfrm>
              <a:off x="8428943" y="5065526"/>
              <a:ext cx="1009972" cy="4921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20</a:t>
              </a:r>
              <a:r>
                <a:rPr kumimoji="0" lang="tr-TR" sz="1400" b="0" i="0" u="none" strike="noStrike" kern="0" cap="none" spc="0" normalizeH="0" baseline="0" noProof="0" dirty="0">
                  <a:ln>
                    <a:noFill/>
                  </a:ln>
                  <a:solidFill>
                    <a:srgbClr val="000000"/>
                  </a:solidFill>
                  <a:effectLst/>
                  <a:uLnTx/>
                  <a:uFillTx/>
                  <a:latin typeface="Calibri"/>
                  <a:ea typeface="Calibri"/>
                  <a:cs typeface="Calibri"/>
                  <a:sym typeface="Calibri"/>
                </a:rPr>
                <a:t>24</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2</a:t>
              </a:r>
              <a:r>
                <a:rPr kumimoji="0" lang="tr-TR" sz="1200" b="0" i="1" u="none" strike="noStrike" kern="0" cap="none" spc="0" normalizeH="0" baseline="0" noProof="0" dirty="0">
                  <a:ln>
                    <a:noFill/>
                  </a:ln>
                  <a:solidFill>
                    <a:srgbClr val="000000"/>
                  </a:solidFill>
                  <a:effectLst/>
                  <a:uLnTx/>
                  <a:uFillTx/>
                  <a:latin typeface="Calibri"/>
                  <a:ea typeface="Calibri"/>
                  <a:cs typeface="Calibri"/>
                  <a:sym typeface="Calibri"/>
                </a:rPr>
                <a:t>51</a:t>
              </a: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200" b="0" i="1" u="none" strike="noStrike" kern="0" cap="none" spc="0" normalizeH="0" baseline="0" noProof="0" dirty="0" err="1">
                  <a:ln>
                    <a:noFill/>
                  </a:ln>
                  <a:solidFill>
                    <a:srgbClr val="000000"/>
                  </a:solidFill>
                  <a:effectLst/>
                  <a:uLnTx/>
                  <a:uFillTx/>
                  <a:latin typeface="Calibri"/>
                  <a:ea typeface="Calibri"/>
                  <a:cs typeface="Calibri"/>
                  <a:sym typeface="Calibri"/>
                </a:rPr>
                <a:t>Yıl</a:t>
              </a:r>
              <a:endParaRPr kumimoji="0" sz="12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5" name="Google Shape;115;p2"/>
            <p:cNvSpPr txBox="1"/>
            <p:nvPr/>
          </p:nvSpPr>
          <p:spPr>
            <a:xfrm>
              <a:off x="5235106" y="1428769"/>
              <a:ext cx="1674924"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Higher School of Engineering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Calibri"/>
                  <a:ea typeface="Calibri"/>
                  <a:cs typeface="Calibri"/>
                  <a:sym typeface="Calibri"/>
                </a:rPr>
                <a:t>1944</a:t>
              </a:r>
            </a:p>
          </p:txBody>
        </p:sp>
        <p:sp>
          <p:nvSpPr>
            <p:cNvPr id="116" name="Google Shape;116;p2"/>
            <p:cNvSpPr txBox="1"/>
            <p:nvPr/>
          </p:nvSpPr>
          <p:spPr>
            <a:xfrm>
              <a:off x="6785561" y="1429825"/>
              <a:ext cx="1439863" cy="67706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262626"/>
                  </a:solidFill>
                  <a:effectLst/>
                  <a:uLnTx/>
                  <a:uFillTx/>
                  <a:latin typeface="Calibri"/>
                  <a:ea typeface="Calibri"/>
                  <a:cs typeface="Calibri"/>
                  <a:sym typeface="Calibri"/>
                </a:rPr>
                <a:t>Maritime Faculty Campus</a:t>
              </a:r>
              <a:br>
                <a:rPr kumimoji="0" lang="tr-TR" sz="1200" b="0" i="1" u="none" strike="noStrike" kern="0" cap="none" spc="0" normalizeH="0" baseline="0" noProof="0" dirty="0">
                  <a:ln>
                    <a:noFill/>
                  </a:ln>
                  <a:solidFill>
                    <a:srgbClr val="262626"/>
                  </a:solidFill>
                  <a:effectLst/>
                  <a:uLnTx/>
                  <a:uFillTx/>
                  <a:latin typeface="Calibri"/>
                  <a:ea typeface="Calibri"/>
                  <a:cs typeface="Calibri"/>
                  <a:sym typeface="Calibri"/>
                </a:rPr>
              </a:b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1988</a:t>
              </a:r>
              <a:endParaRPr kumimoji="0" sz="14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pic>
        <p:nvPicPr>
          <p:cNvPr id="15" name="Resim 14"/>
          <p:cNvPicPr>
            <a:picLocks noChangeAspect="1"/>
          </p:cNvPicPr>
          <p:nvPr/>
        </p:nvPicPr>
        <p:blipFill>
          <a:blip r:embed="rId4"/>
          <a:stretch>
            <a:fillRect/>
          </a:stretch>
        </p:blipFill>
        <p:spPr>
          <a:xfrm>
            <a:off x="23329" y="1090312"/>
            <a:ext cx="12168671" cy="5230821"/>
          </a:xfrm>
          <a:prstGeom prst="rect">
            <a:avLst/>
          </a:prstGeom>
        </p:spPr>
      </p:pic>
    </p:spTree>
    <p:extLst>
      <p:ext uri="{BB962C8B-B14F-4D97-AF65-F5344CB8AC3E}">
        <p14:creationId xmlns:p14="http://schemas.microsoft.com/office/powerpoint/2010/main" val="503672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CE9E0-FBA8-08A5-2707-FB501F21DA8F}"/>
            </a:ext>
          </a:extLst>
        </p:cNvPr>
        <p:cNvGrpSpPr/>
        <p:nvPr/>
      </p:nvGrpSpPr>
      <p:grpSpPr>
        <a:xfrm>
          <a:off x="0" y="0"/>
          <a:ext cx="0" cy="0"/>
          <a:chOff x="0" y="0"/>
          <a:chExt cx="0" cy="0"/>
        </a:xfrm>
      </p:grpSpPr>
      <p:sp>
        <p:nvSpPr>
          <p:cNvPr id="10" name="Başlık 1">
            <a:extLst>
              <a:ext uri="{FF2B5EF4-FFF2-40B4-BE49-F238E27FC236}">
                <a16:creationId xmlns:a16="http://schemas.microsoft.com/office/drawing/2014/main" id="{8C2BC7C6-98BD-872D-05AA-3090AF7BAA2C}"/>
              </a:ext>
            </a:extLst>
          </p:cNvPr>
          <p:cNvSpPr txBox="1">
            <a:spLocks/>
          </p:cNvSpPr>
          <p:nvPr/>
        </p:nvSpPr>
        <p:spPr>
          <a:xfrm>
            <a:off x="123760" y="152400"/>
            <a:ext cx="10363200" cy="7061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600" b="1" dirty="0">
                <a:solidFill>
                  <a:schemeClr val="bg1"/>
                </a:solidFill>
              </a:rPr>
              <a:t>SOFTWARE USED IN OUR FACULTY COMPUTER LABORATORY</a:t>
            </a:r>
            <a:endParaRPr lang="tr-TR" sz="2600" b="1" dirty="0">
              <a:solidFill>
                <a:schemeClr val="bg1"/>
              </a:solidFill>
            </a:endParaRPr>
          </a:p>
        </p:txBody>
      </p:sp>
      <p:sp>
        <p:nvSpPr>
          <p:cNvPr id="11" name="Slayt Numarası Yer Tutucusu 3">
            <a:extLst>
              <a:ext uri="{FF2B5EF4-FFF2-40B4-BE49-F238E27FC236}">
                <a16:creationId xmlns:a16="http://schemas.microsoft.com/office/drawing/2014/main" id="{0AA4E954-320A-97C6-8F53-005B7F06856D}"/>
              </a:ext>
            </a:extLst>
          </p:cNvPr>
          <p:cNvSpPr>
            <a:spLocks noGrp="1"/>
          </p:cNvSpPr>
          <p:nvPr>
            <p:ph type="sldNum" idx="12"/>
          </p:nvPr>
        </p:nvSpPr>
        <p:spPr>
          <a:xfrm>
            <a:off x="8737600" y="6248400"/>
            <a:ext cx="2540000" cy="457200"/>
          </a:xfrm>
        </p:spPr>
        <p:txBody>
          <a:bodyPr/>
          <a:lstStyle/>
          <a:p>
            <a:pPr marL="0" lvl="0" indent="0" algn="r" rtl="0">
              <a:spcBef>
                <a:spcPts val="0"/>
              </a:spcBef>
              <a:spcAft>
                <a:spcPts val="0"/>
              </a:spcAft>
              <a:buNone/>
            </a:pPr>
            <a:fld id="{00000000-1234-1234-1234-123412341234}" type="slidenum">
              <a:rPr lang="en-US" smtClean="0"/>
              <a:t>20</a:t>
            </a:fld>
            <a:endParaRPr lang="en-US" dirty="0"/>
          </a:p>
        </p:txBody>
      </p:sp>
      <p:sp>
        <p:nvSpPr>
          <p:cNvPr id="12" name="Metin kutusu 11">
            <a:extLst>
              <a:ext uri="{FF2B5EF4-FFF2-40B4-BE49-F238E27FC236}">
                <a16:creationId xmlns:a16="http://schemas.microsoft.com/office/drawing/2014/main" id="{8FE76EFA-B224-3D2A-95FD-A6C4BA88D563}"/>
              </a:ext>
            </a:extLst>
          </p:cNvPr>
          <p:cNvSpPr txBox="1"/>
          <p:nvPr/>
        </p:nvSpPr>
        <p:spPr>
          <a:xfrm>
            <a:off x="1625600" y="1564640"/>
            <a:ext cx="3088640" cy="4247317"/>
          </a:xfrm>
          <a:prstGeom prst="rect">
            <a:avLst/>
          </a:prstGeom>
          <a:noFill/>
        </p:spPr>
        <p:txBody>
          <a:bodyPr wrap="square" rtlCol="0">
            <a:spAutoFit/>
          </a:bodyPr>
          <a:lstStyle/>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ANSYS  15.0</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Fortran </a:t>
            </a:r>
            <a:r>
              <a:rPr lang="tr-TR" sz="1800" b="0" i="0" u="none" strike="noStrike" kern="1200" dirty="0" err="1">
                <a:solidFill>
                  <a:srgbClr val="000000"/>
                </a:solidFill>
                <a:effectLst/>
                <a:latin typeface="Calibri" panose="020F0502020204030204" pitchFamily="34" charset="0"/>
              </a:rPr>
              <a:t>Ranersitation</a:t>
            </a:r>
            <a:r>
              <a:rPr lang="tr-TR" sz="1800" b="0" i="0" u="none" strike="noStrike" kern="1200" dirty="0">
                <a:solidFill>
                  <a:srgbClr val="000000"/>
                </a:solidFill>
                <a:effectLst/>
                <a:latin typeface="Calibri" panose="020F0502020204030204" pitchFamily="34" charset="0"/>
              </a:rPr>
              <a:t> 4,0</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err="1">
                <a:solidFill>
                  <a:srgbClr val="000000"/>
                </a:solidFill>
                <a:effectLst/>
                <a:latin typeface="Calibri" panose="020F0502020204030204" pitchFamily="34" charset="0"/>
              </a:rPr>
              <a:t>Nx</a:t>
            </a:r>
            <a:r>
              <a:rPr lang="tr-TR" sz="1800" b="0" i="0" u="none" strike="noStrike" kern="1200" dirty="0">
                <a:solidFill>
                  <a:srgbClr val="000000"/>
                </a:solidFill>
                <a:effectLst/>
                <a:latin typeface="Calibri" panose="020F0502020204030204" pitchFamily="34" charset="0"/>
              </a:rPr>
              <a:t> </a:t>
            </a:r>
            <a:r>
              <a:rPr lang="tr-TR" sz="1800" b="0" i="0" u="none" strike="noStrike" kern="1200" dirty="0" err="1">
                <a:solidFill>
                  <a:srgbClr val="000000"/>
                </a:solidFill>
                <a:effectLst/>
                <a:latin typeface="Calibri" panose="020F0502020204030204" pitchFamily="34" charset="0"/>
              </a:rPr>
              <a:t>Nastran</a:t>
            </a:r>
            <a:r>
              <a:rPr lang="tr-TR" sz="1800" b="0" i="0" u="none" strike="noStrike" kern="1200" dirty="0">
                <a:solidFill>
                  <a:srgbClr val="000000"/>
                </a:solidFill>
                <a:effectLst/>
                <a:latin typeface="Calibri" panose="020F0502020204030204" pitchFamily="34" charset="0"/>
              </a:rPr>
              <a:t> 9.0</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err="1">
                <a:solidFill>
                  <a:srgbClr val="000000"/>
                </a:solidFill>
                <a:effectLst/>
                <a:latin typeface="Calibri" panose="020F0502020204030204" pitchFamily="34" charset="0"/>
              </a:rPr>
              <a:t>AutoCAD</a:t>
            </a:r>
            <a:r>
              <a:rPr lang="tr-TR" sz="1800" b="0" i="0" u="none" strike="noStrike" kern="1200" dirty="0">
                <a:solidFill>
                  <a:srgbClr val="000000"/>
                </a:solidFill>
                <a:effectLst/>
                <a:latin typeface="Calibri" panose="020F0502020204030204" pitchFamily="34" charset="0"/>
              </a:rPr>
              <a:t> 2014</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Linux</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Microsoft </a:t>
            </a:r>
            <a:r>
              <a:rPr lang="tr-TR" sz="1800" b="0" i="0" u="none" strike="noStrike" kern="1200" dirty="0" err="1">
                <a:solidFill>
                  <a:srgbClr val="000000"/>
                </a:solidFill>
                <a:effectLst/>
                <a:latin typeface="Calibri" panose="020F0502020204030204" pitchFamily="34" charset="0"/>
              </a:rPr>
              <a:t>Fevelop</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err="1">
                <a:solidFill>
                  <a:srgbClr val="000000"/>
                </a:solidFill>
                <a:effectLst/>
                <a:latin typeface="Calibri" panose="020F0502020204030204" pitchFamily="34" charset="0"/>
              </a:rPr>
              <a:t>Solidworks</a:t>
            </a:r>
            <a:endParaRPr lang="tr-TR" sz="1800" b="0" i="0" u="none" strike="noStrike" dirty="0">
              <a:effectLst/>
              <a:latin typeface="Arial" panose="020B0604020202020204" pitchFamily="34" charset="0"/>
            </a:endParaRPr>
          </a:p>
          <a:p>
            <a:endParaRPr lang="tr-TR" dirty="0"/>
          </a:p>
        </p:txBody>
      </p:sp>
      <p:sp>
        <p:nvSpPr>
          <p:cNvPr id="13" name="Metin kutusu 12">
            <a:extLst>
              <a:ext uri="{FF2B5EF4-FFF2-40B4-BE49-F238E27FC236}">
                <a16:creationId xmlns:a16="http://schemas.microsoft.com/office/drawing/2014/main" id="{CAFEF76F-BD0B-A4A5-BAA4-B8B140F33714}"/>
              </a:ext>
            </a:extLst>
          </p:cNvPr>
          <p:cNvSpPr txBox="1"/>
          <p:nvPr/>
        </p:nvSpPr>
        <p:spPr>
          <a:xfrm>
            <a:off x="7132320" y="1564640"/>
            <a:ext cx="4145280" cy="3970318"/>
          </a:xfrm>
          <a:prstGeom prst="rect">
            <a:avLst/>
          </a:prstGeom>
          <a:noFill/>
        </p:spPr>
        <p:txBody>
          <a:bodyPr wrap="square" rtlCol="0">
            <a:spAutoFit/>
          </a:bodyPr>
          <a:lstStyle/>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err="1">
                <a:solidFill>
                  <a:srgbClr val="000000"/>
                </a:solidFill>
                <a:effectLst/>
                <a:latin typeface="Calibri" panose="020F0502020204030204" pitchFamily="34" charset="0"/>
              </a:rPr>
              <a:t>Fluent</a:t>
            </a:r>
            <a:r>
              <a:rPr lang="tr-TR" sz="1800" b="0" i="0" u="none" strike="noStrike" kern="1200" dirty="0">
                <a:solidFill>
                  <a:srgbClr val="000000"/>
                </a:solidFill>
                <a:effectLst/>
                <a:latin typeface="Calibri" panose="020F0502020204030204" pitchFamily="34" charset="0"/>
              </a:rPr>
              <a:t> 15.0</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Visual </a:t>
            </a:r>
            <a:r>
              <a:rPr lang="tr-TR" sz="1800" b="0" i="0" u="none" strike="noStrike" kern="1200" dirty="0" err="1">
                <a:solidFill>
                  <a:srgbClr val="000000"/>
                </a:solidFill>
                <a:effectLst/>
                <a:latin typeface="Calibri" panose="020F0502020204030204" pitchFamily="34" charset="0"/>
              </a:rPr>
              <a:t>Studio</a:t>
            </a:r>
            <a:r>
              <a:rPr lang="tr-TR" sz="1800" b="0" i="0" u="none" strike="noStrike" kern="1200" dirty="0">
                <a:solidFill>
                  <a:srgbClr val="000000"/>
                </a:solidFill>
                <a:effectLst/>
                <a:latin typeface="Calibri" panose="020F0502020204030204" pitchFamily="34" charset="0"/>
              </a:rPr>
              <a:t> 2013</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err="1">
                <a:solidFill>
                  <a:srgbClr val="000000"/>
                </a:solidFill>
                <a:effectLst/>
                <a:latin typeface="Calibri" panose="020F0502020204030204" pitchFamily="34" charset="0"/>
              </a:rPr>
              <a:t>WinRAR</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Windows </a:t>
            </a:r>
            <a:r>
              <a:rPr lang="tr-TR" sz="1800" b="0" i="0" u="none" strike="noStrike" kern="1200" dirty="0" err="1">
                <a:solidFill>
                  <a:srgbClr val="000000"/>
                </a:solidFill>
                <a:effectLst/>
                <a:latin typeface="Calibri" panose="020F0502020204030204" pitchFamily="34" charset="0"/>
              </a:rPr>
              <a:t>Kits</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SSH </a:t>
            </a:r>
            <a:r>
              <a:rPr lang="tr-TR" sz="1800" b="0" i="0" u="none" strike="noStrike" kern="1200" dirty="0" err="1">
                <a:solidFill>
                  <a:srgbClr val="000000"/>
                </a:solidFill>
                <a:effectLst/>
                <a:latin typeface="Calibri" panose="020F0502020204030204" pitchFamily="34" charset="0"/>
              </a:rPr>
              <a:t>Secure</a:t>
            </a:r>
            <a:r>
              <a:rPr lang="tr-TR" sz="1800" b="0" i="0" u="none" strike="noStrike" kern="1200" dirty="0">
                <a:solidFill>
                  <a:srgbClr val="000000"/>
                </a:solidFill>
                <a:effectLst/>
                <a:latin typeface="Calibri" panose="020F0502020204030204" pitchFamily="34" charset="0"/>
              </a:rPr>
              <a:t> Shell</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a:solidFill>
                  <a:srgbClr val="000000"/>
                </a:solidFill>
                <a:effectLst/>
                <a:latin typeface="Calibri" panose="020F0502020204030204" pitchFamily="34" charset="0"/>
              </a:rPr>
              <a:t>NETCAD GIS</a:t>
            </a:r>
            <a:endParaRPr lang="tr-TR" sz="1800" b="0" i="0" u="none" strike="noStrike" dirty="0">
              <a:effectLst/>
              <a:latin typeface="Arial" panose="020B0604020202020204" pitchFamily="34" charset="0"/>
            </a:endParaRPr>
          </a:p>
          <a:p>
            <a:pPr marL="285750" indent="-285750" rtl="0" eaLnBrk="1" fontAlgn="t" latinLnBrk="0" hangingPunct="1">
              <a:lnSpc>
                <a:spcPct val="200000"/>
              </a:lnSpc>
              <a:spcBef>
                <a:spcPts val="0"/>
              </a:spcBef>
              <a:spcAft>
                <a:spcPts val="0"/>
              </a:spcAft>
              <a:buFont typeface="Wingdings" panose="05000000000000000000" pitchFamily="2" charset="2"/>
              <a:buChar char="v"/>
            </a:pPr>
            <a:r>
              <a:rPr lang="tr-TR" sz="1800" b="0" i="0" u="none" strike="noStrike" kern="1200" dirty="0" err="1">
                <a:solidFill>
                  <a:srgbClr val="000000"/>
                </a:solidFill>
                <a:effectLst/>
                <a:latin typeface="Calibri" panose="020F0502020204030204" pitchFamily="34" charset="0"/>
              </a:rPr>
              <a:t>SolidWorks</a:t>
            </a:r>
            <a:r>
              <a:rPr lang="tr-TR" sz="1800" b="0" i="0" u="none" strike="noStrike" kern="1200" dirty="0">
                <a:solidFill>
                  <a:srgbClr val="000000"/>
                </a:solidFill>
                <a:effectLst/>
                <a:latin typeface="Calibri" panose="020F0502020204030204" pitchFamily="34" charset="0"/>
              </a:rPr>
              <a:t> 2014</a:t>
            </a:r>
            <a:endParaRPr lang="tr-TR"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1088408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3C0DD-3BFF-8D8B-D225-F060F3612F8C}"/>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1B0F71EF-30F7-91C4-ED84-E2C413FA4512}"/>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2600" b="1" dirty="0">
                <a:solidFill>
                  <a:prstClr val="white"/>
                </a:solidFill>
                <a:latin typeface="Calibri" panose="020F0502020204030204" pitchFamily="34" charset="0"/>
                <a:ea typeface="Verdana" panose="020B0604030504040204" pitchFamily="34" charset="0"/>
                <a:cs typeface="Calibri" panose="020F0502020204030204" pitchFamily="34" charset="0"/>
              </a:rPr>
              <a:t>ACADEMIC EXCELLENCE</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7" name="Metin kutusu 6">
            <a:extLst>
              <a:ext uri="{FF2B5EF4-FFF2-40B4-BE49-F238E27FC236}">
                <a16:creationId xmlns:a16="http://schemas.microsoft.com/office/drawing/2014/main" id="{93A8FC30-4720-509B-043F-0205A7798606}"/>
              </a:ext>
            </a:extLst>
          </p:cNvPr>
          <p:cNvSpPr txBox="1"/>
          <p:nvPr/>
        </p:nvSpPr>
        <p:spPr>
          <a:xfrm>
            <a:off x="8248648" y="1293151"/>
            <a:ext cx="3750081" cy="5078313"/>
          </a:xfrm>
          <a:prstGeom prst="rect">
            <a:avLst/>
          </a:prstGeom>
          <a:noFill/>
        </p:spPr>
        <p:txBody>
          <a:bodyPr wrap="square" rtlCol="0">
            <a:spAutoFit/>
          </a:bodyPr>
          <a:lstStyle/>
          <a:p>
            <a:pPr algn="l">
              <a:buFont typeface="Arial" panose="020B0604020202020204" pitchFamily="34" charset="0"/>
              <a:buChar char="•"/>
            </a:pPr>
            <a:r>
              <a:rPr lang="tr-TR" b="1" i="0" u="none" strike="noStrike" dirty="0">
                <a:solidFill>
                  <a:srgbClr val="000000"/>
                </a:solidFill>
                <a:effectLst/>
              </a:rPr>
              <a:t>Program Highlights:</a:t>
            </a:r>
            <a:endParaRPr lang="tr-TR" b="0" i="0" u="none" strike="noStrike" dirty="0">
              <a:solidFill>
                <a:srgbClr val="000000"/>
              </a:solidFill>
              <a:effectLst/>
            </a:endParaRPr>
          </a:p>
          <a:p>
            <a:pPr marL="742950" lvl="1" indent="-285750" algn="l">
              <a:buFont typeface="Arial" panose="020B0604020202020204" pitchFamily="34" charset="0"/>
              <a:buChar char="•"/>
            </a:pPr>
            <a:r>
              <a:rPr lang="tr-TR" b="0" i="0" u="none" strike="noStrike" dirty="0">
                <a:solidFill>
                  <a:srgbClr val="000000"/>
                </a:solidFill>
                <a:effectLst/>
              </a:rPr>
              <a:t>Accredited by international engineering organizations (e.g., ABET).</a:t>
            </a:r>
          </a:p>
          <a:p>
            <a:pPr marL="742950" lvl="1" indent="-285750" algn="l">
              <a:buFont typeface="Arial" panose="020B0604020202020204" pitchFamily="34" charset="0"/>
              <a:buChar char="•"/>
            </a:pPr>
            <a:r>
              <a:rPr lang="tr-TR" b="0" i="0" u="none" strike="noStrike" dirty="0">
                <a:solidFill>
                  <a:srgbClr val="000000"/>
                </a:solidFill>
                <a:effectLst/>
              </a:rPr>
              <a:t>Curriculum combining atmospheric science, environmental systems, and engineering techniques.</a:t>
            </a:r>
          </a:p>
          <a:p>
            <a:pPr lvl="1" algn="l"/>
            <a:endParaRPr lang="tr-TR" b="0" i="0" u="none" strike="noStrike" dirty="0">
              <a:solidFill>
                <a:srgbClr val="000000"/>
              </a:solidFill>
              <a:effectLst/>
            </a:endParaRPr>
          </a:p>
          <a:p>
            <a:pPr algn="l">
              <a:buFont typeface="Arial" panose="020B0604020202020204" pitchFamily="34" charset="0"/>
              <a:buChar char="•"/>
            </a:pPr>
            <a:r>
              <a:rPr lang="tr-TR" b="1" i="0" u="none" strike="noStrike" dirty="0">
                <a:solidFill>
                  <a:srgbClr val="000000"/>
                </a:solidFill>
                <a:effectLst/>
              </a:rPr>
              <a:t>Advanced Facilities:</a:t>
            </a:r>
            <a:endParaRPr lang="tr-TR" b="0" i="0" u="none" strike="noStrike" dirty="0">
              <a:solidFill>
                <a:srgbClr val="000000"/>
              </a:solidFill>
              <a:effectLst/>
            </a:endParaRPr>
          </a:p>
          <a:p>
            <a:pPr marL="742950" lvl="1" indent="-285750" algn="l">
              <a:buFont typeface="Arial" panose="020B0604020202020204" pitchFamily="34" charset="0"/>
              <a:buChar char="•"/>
            </a:pPr>
            <a:r>
              <a:rPr lang="tr-TR" b="0" i="0" u="none" strike="noStrike" dirty="0">
                <a:solidFill>
                  <a:srgbClr val="000000"/>
                </a:solidFill>
                <a:effectLst/>
              </a:rPr>
              <a:t>State-of-the-art weather labs, modeling tools, and observational equipment.</a:t>
            </a:r>
          </a:p>
          <a:p>
            <a:pPr marL="742950" lvl="1" indent="-285750" algn="l">
              <a:buFont typeface="Arial" panose="020B0604020202020204" pitchFamily="34" charset="0"/>
              <a:buChar char="•"/>
            </a:pPr>
            <a:r>
              <a:rPr lang="tr-TR" b="0" i="0" u="none" strike="noStrike" dirty="0">
                <a:solidFill>
                  <a:srgbClr val="000000"/>
                </a:solidFill>
                <a:effectLst/>
              </a:rPr>
              <a:t>Collaboration with national and international meteorological organizations.</a:t>
            </a:r>
          </a:p>
          <a:p>
            <a:pPr marL="742950" lvl="1" indent="-285750" algn="l">
              <a:buFont typeface="Arial" panose="020B0604020202020204" pitchFamily="34" charset="0"/>
              <a:buChar char="•"/>
            </a:pPr>
            <a:endParaRPr lang="tr-TR" b="0" i="0" u="none" strike="noStrike" dirty="0">
              <a:solidFill>
                <a:srgbClr val="000000"/>
              </a:solidFill>
              <a:effectLst/>
            </a:endParaRPr>
          </a:p>
          <a:p>
            <a:pPr lvl="1" algn="l"/>
            <a:endParaRPr lang="tr-TR" b="0" i="0" u="none" strike="noStrike" dirty="0">
              <a:solidFill>
                <a:srgbClr val="000000"/>
              </a:solidFill>
              <a:effectLst/>
            </a:endParaRPr>
          </a:p>
        </p:txBody>
      </p:sp>
      <p:sp>
        <p:nvSpPr>
          <p:cNvPr id="8" name="Metin kutusu 7">
            <a:extLst>
              <a:ext uri="{FF2B5EF4-FFF2-40B4-BE49-F238E27FC236}">
                <a16:creationId xmlns:a16="http://schemas.microsoft.com/office/drawing/2014/main" id="{10D9A57E-F521-196C-7FB8-3CC3874D74FF}"/>
              </a:ext>
            </a:extLst>
          </p:cNvPr>
          <p:cNvSpPr txBox="1"/>
          <p:nvPr/>
        </p:nvSpPr>
        <p:spPr>
          <a:xfrm>
            <a:off x="9234" y="4549186"/>
            <a:ext cx="4588937" cy="2031325"/>
          </a:xfrm>
          <a:prstGeom prst="rect">
            <a:avLst/>
          </a:prstGeom>
          <a:noFill/>
        </p:spPr>
        <p:txBody>
          <a:bodyPr wrap="square" rtlCol="0">
            <a:spAutoFit/>
          </a:bodyPr>
          <a:lstStyle/>
          <a:p>
            <a:pPr lvl="1" algn="l"/>
            <a:endParaRPr lang="tr-TR" b="0" i="0" u="none" strike="noStrike" dirty="0">
              <a:solidFill>
                <a:srgbClr val="000000"/>
              </a:solidFill>
              <a:effectLst/>
            </a:endParaRPr>
          </a:p>
          <a:p>
            <a:pPr algn="l">
              <a:buFont typeface="Arial" panose="020B0604020202020204" pitchFamily="34" charset="0"/>
              <a:buChar char="•"/>
            </a:pPr>
            <a:r>
              <a:rPr lang="tr-TR" b="1" i="0" u="none" strike="noStrike" dirty="0">
                <a:solidFill>
                  <a:srgbClr val="000000"/>
                </a:solidFill>
                <a:effectLst/>
              </a:rPr>
              <a:t>Expert Faculty:</a:t>
            </a:r>
            <a:endParaRPr lang="tr-TR" b="0" i="0" u="none" strike="noStrike" dirty="0">
              <a:solidFill>
                <a:srgbClr val="000000"/>
              </a:solidFill>
              <a:effectLst/>
            </a:endParaRPr>
          </a:p>
          <a:p>
            <a:pPr marL="742950" lvl="1" indent="-285750" algn="l">
              <a:buFont typeface="Arial" panose="020B0604020202020204" pitchFamily="34" charset="0"/>
              <a:buChar char="•"/>
            </a:pPr>
            <a:r>
              <a:rPr lang="tr-TR" b="0" i="0" u="none" strike="noStrike" dirty="0">
                <a:solidFill>
                  <a:srgbClr val="000000"/>
                </a:solidFill>
                <a:effectLst/>
              </a:rPr>
              <a:t>Experienced professors with global research impact.</a:t>
            </a:r>
          </a:p>
          <a:p>
            <a:pPr marL="742950" lvl="1" indent="-285750" algn="l">
              <a:buFont typeface="Arial" panose="020B0604020202020204" pitchFamily="34" charset="0"/>
              <a:buChar char="•"/>
            </a:pPr>
            <a:r>
              <a:rPr lang="tr-TR" b="0" i="0" u="none" strike="noStrike" dirty="0">
                <a:solidFill>
                  <a:srgbClr val="000000"/>
                </a:solidFill>
                <a:effectLst/>
              </a:rPr>
              <a:t>Active industry involvement and applied research projects.</a:t>
            </a:r>
          </a:p>
          <a:p>
            <a:endParaRPr lang="tr-TR" dirty="0"/>
          </a:p>
        </p:txBody>
      </p:sp>
      <p:pic>
        <p:nvPicPr>
          <p:cNvPr id="4" name="Resim 3">
            <a:extLst>
              <a:ext uri="{FF2B5EF4-FFF2-40B4-BE49-F238E27FC236}">
                <a16:creationId xmlns:a16="http://schemas.microsoft.com/office/drawing/2014/main" id="{71279450-4390-6225-2A58-42CB0673D6BC}"/>
              </a:ext>
            </a:extLst>
          </p:cNvPr>
          <p:cNvPicPr>
            <a:picLocks noChangeAspect="1"/>
          </p:cNvPicPr>
          <p:nvPr/>
        </p:nvPicPr>
        <p:blipFill>
          <a:blip r:embed="rId2"/>
          <a:stretch>
            <a:fillRect/>
          </a:stretch>
        </p:blipFill>
        <p:spPr>
          <a:xfrm>
            <a:off x="468351" y="1368175"/>
            <a:ext cx="7772400" cy="3181011"/>
          </a:xfrm>
          <a:prstGeom prst="rect">
            <a:avLst/>
          </a:prstGeom>
        </p:spPr>
      </p:pic>
      <p:pic>
        <p:nvPicPr>
          <p:cNvPr id="10" name="Picture 3">
            <a:extLst>
              <a:ext uri="{FF2B5EF4-FFF2-40B4-BE49-F238E27FC236}">
                <a16:creationId xmlns:a16="http://schemas.microsoft.com/office/drawing/2014/main" id="{9033FD75-58B9-4A44-7D66-DEEF42EAA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57288" y="3832307"/>
            <a:ext cx="3078393" cy="2333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397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766E-66BA-90B4-FD86-B2F3F1540DF3}"/>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BB92C6BE-2262-3E5A-7C4A-0905141EEABC}"/>
              </a:ext>
            </a:extLst>
          </p:cNvPr>
          <p:cNvSpPr txBox="1">
            <a:spLocks/>
          </p:cNvSpPr>
          <p:nvPr/>
        </p:nvSpPr>
        <p:spPr>
          <a:xfrm>
            <a:off x="430458" y="0"/>
            <a:ext cx="10833287" cy="12143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SCIENTIFIC RESEARCH TOPICS </a:t>
            </a:r>
          </a:p>
        </p:txBody>
      </p:sp>
      <p:sp>
        <p:nvSpPr>
          <p:cNvPr id="5" name="Metin kutusu 4">
            <a:extLst>
              <a:ext uri="{FF2B5EF4-FFF2-40B4-BE49-F238E27FC236}">
                <a16:creationId xmlns:a16="http://schemas.microsoft.com/office/drawing/2014/main" id="{B212093B-3BCB-D2F1-D3C9-B84F50936C0F}"/>
              </a:ext>
            </a:extLst>
          </p:cNvPr>
          <p:cNvSpPr txBox="1"/>
          <p:nvPr/>
        </p:nvSpPr>
        <p:spPr>
          <a:xfrm>
            <a:off x="286413" y="1305763"/>
            <a:ext cx="6191059" cy="4893647"/>
          </a:xfrm>
          <a:prstGeom prst="rect">
            <a:avLst/>
          </a:prstGeom>
          <a:noFill/>
        </p:spPr>
        <p:txBody>
          <a:bodyPr wrap="square" rtlCol="0">
            <a:spAutoFit/>
          </a:bodyPr>
          <a:lstStyle/>
          <a:p>
            <a:pPr lvl="0" algn="just">
              <a:defRPr/>
            </a:pPr>
            <a:r>
              <a:rPr lang="tr-TR" sz="1300" dirty="0">
                <a:solidFill>
                  <a:prstClr val="black"/>
                </a:solidFill>
                <a:latin typeface="Verdana" panose="020B0604030504040204" pitchFamily="34" charset="0"/>
                <a:ea typeface="Verdana" panose="020B0604030504040204" pitchFamily="34" charset="0"/>
              </a:rPr>
              <a:t>The scientific research topics of the faculty members in the Department of Climate Science and Meteorological Engineering cover a wide range of areas based on their doctoral training:</a:t>
            </a:r>
          </a:p>
          <a:p>
            <a:pPr marL="342900" lvl="0" indent="-342900" algn="just">
              <a:buFont typeface="Wingdings" panose="05000000000000000000" pitchFamily="2" charset="2"/>
              <a:buChar char="v"/>
              <a:defRPr/>
            </a:pPr>
            <a:endParaRPr lang="tr-TR" sz="1300" dirty="0">
              <a:solidFill>
                <a:prstClr val="black"/>
              </a:solidFill>
              <a:latin typeface="Verdana" panose="020B0604030504040204" pitchFamily="34" charset="0"/>
              <a:ea typeface="Verdana" panose="020B0604030504040204" pitchFamily="34" charset="0"/>
            </a:endParaRP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Agricultural and forestry 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Atmospheric analysis, forecasting, and modeling</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Atmospheric radiation and atmospheric boundary layer</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Solar-climate system interaction</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Climate change and climate modeling</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Atmosphere-ocean interaction</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Solar and wind energy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Micrometeorology - mesometeorology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Cloud and precipitation physics</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Air pollution and modeling</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Stratospheric ozone</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Chaos and nonlinear dynamics applications</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Hydrology - hydrometeorology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Water resources, their development, and management</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Flood - storm - avalanche - drought analysis</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Architectural meteorology - urban 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Biometeorology - medical 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Aviation - marine - satellite 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Military meteorology</a:t>
            </a:r>
          </a:p>
          <a:p>
            <a:pPr marL="342900" lvl="0" indent="-342900" algn="just">
              <a:buFont typeface="Wingdings" panose="05000000000000000000" pitchFamily="2" charset="2"/>
              <a:buChar char="v"/>
              <a:defRPr/>
            </a:pPr>
            <a:r>
              <a:rPr lang="tr-TR" sz="1300" dirty="0">
                <a:solidFill>
                  <a:prstClr val="black"/>
                </a:solidFill>
                <a:latin typeface="Verdana" panose="020B0604030504040204" pitchFamily="34" charset="0"/>
                <a:ea typeface="Verdana" panose="020B0604030504040204" pitchFamily="34" charset="0"/>
              </a:rPr>
              <a:t>- Upper atmosphere - ionosphere - magnetosphere physics</a:t>
            </a:r>
          </a:p>
        </p:txBody>
      </p:sp>
      <p:pic>
        <p:nvPicPr>
          <p:cNvPr id="6" name="Picture 12">
            <a:extLst>
              <a:ext uri="{FF2B5EF4-FFF2-40B4-BE49-F238E27FC236}">
                <a16:creationId xmlns:a16="http://schemas.microsoft.com/office/drawing/2014/main" id="{1236EF89-2E5E-C54D-0AC6-A5FE7C414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04587" y="1854080"/>
            <a:ext cx="5049317" cy="3952683"/>
          </a:xfrm>
          <a:prstGeom prst="rect">
            <a:avLst/>
          </a:prstGeom>
          <a:ln>
            <a:solidFill>
              <a:schemeClr val="tx1"/>
            </a:solidFill>
          </a:ln>
        </p:spPr>
      </p:pic>
    </p:spTree>
    <p:extLst>
      <p:ext uri="{BB962C8B-B14F-4D97-AF65-F5344CB8AC3E}">
        <p14:creationId xmlns:p14="http://schemas.microsoft.com/office/powerpoint/2010/main" val="1175780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3016F-05C9-2544-C2AB-D86219CF1E10}"/>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5D15E661-23EC-BD55-7A82-0804C75F6F92}"/>
              </a:ext>
            </a:extLst>
          </p:cNvPr>
          <p:cNvSpPr txBox="1">
            <a:spLocks/>
          </p:cNvSpPr>
          <p:nvPr/>
        </p:nvSpPr>
        <p:spPr>
          <a:xfrm>
            <a:off x="430458" y="1"/>
            <a:ext cx="10803404"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INDUSTRY PARTNERSHIPS OF ITU CLIMATE SCIENCE AND METEOROLOGICAL ENGINEERING</a:t>
            </a:r>
            <a:endParaRPr lang="en-US" sz="2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pic>
        <p:nvPicPr>
          <p:cNvPr id="5" name="Picture 4" descr="Image result for thy logo">
            <a:extLst>
              <a:ext uri="{FF2B5EF4-FFF2-40B4-BE49-F238E27FC236}">
                <a16:creationId xmlns:a16="http://schemas.microsoft.com/office/drawing/2014/main" id="{3444E963-F573-9482-9BC3-AB29B9D3CD9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73" r="22128"/>
          <a:stretch/>
        </p:blipFill>
        <p:spPr bwMode="auto">
          <a:xfrm>
            <a:off x="8849739" y="2568741"/>
            <a:ext cx="1710720" cy="1276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Ä°lgili resim">
            <a:extLst>
              <a:ext uri="{FF2B5EF4-FFF2-40B4-BE49-F238E27FC236}">
                <a16:creationId xmlns:a16="http://schemas.microsoft.com/office/drawing/2014/main" id="{D303E77E-38B0-7345-7755-E70F07AEF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356" y="1900599"/>
            <a:ext cx="2376264" cy="5841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33A3-CA59-5A2B-B011-B2082553B7E2}"/>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9/18</a:t>
            </a:r>
            <a:endParaRPr lang="en-US" sz="1400" dirty="0">
              <a:solidFill>
                <a:schemeClr val="bg1">
                  <a:lumMod val="50000"/>
                </a:schemeClr>
              </a:solidFill>
            </a:endParaRPr>
          </a:p>
        </p:txBody>
      </p:sp>
      <p:pic>
        <p:nvPicPr>
          <p:cNvPr id="4" name="Picture 3">
            <a:extLst>
              <a:ext uri="{FF2B5EF4-FFF2-40B4-BE49-F238E27FC236}">
                <a16:creationId xmlns:a16="http://schemas.microsoft.com/office/drawing/2014/main" id="{3954AB00-944C-ABDD-CDBC-A4DB06C17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887" y="5057798"/>
            <a:ext cx="2961905" cy="952381"/>
          </a:xfrm>
          <a:prstGeom prst="rect">
            <a:avLst/>
          </a:prstGeom>
        </p:spPr>
      </p:pic>
      <p:pic>
        <p:nvPicPr>
          <p:cNvPr id="19" name="Picture 18">
            <a:extLst>
              <a:ext uri="{FF2B5EF4-FFF2-40B4-BE49-F238E27FC236}">
                <a16:creationId xmlns:a16="http://schemas.microsoft.com/office/drawing/2014/main" id="{8AF8A4C4-A383-DE54-D5CD-AD3351301856}"/>
              </a:ext>
            </a:extLst>
          </p:cNvPr>
          <p:cNvPicPr>
            <a:picLocks noChangeAspect="1"/>
          </p:cNvPicPr>
          <p:nvPr/>
        </p:nvPicPr>
        <p:blipFill rotWithShape="1">
          <a:blip r:embed="rId5">
            <a:extLst>
              <a:ext uri="{28A0092B-C50C-407E-A947-70E740481C1C}">
                <a14:useLocalDpi xmlns:a14="http://schemas.microsoft.com/office/drawing/2010/main" val="0"/>
              </a:ext>
            </a:extLst>
          </a:blip>
          <a:srcRect l="16958" r="65158" b="24556"/>
          <a:stretch/>
        </p:blipFill>
        <p:spPr>
          <a:xfrm>
            <a:off x="7305497" y="3670571"/>
            <a:ext cx="2176058" cy="1267248"/>
          </a:xfrm>
          <a:prstGeom prst="rect">
            <a:avLst/>
          </a:prstGeom>
        </p:spPr>
      </p:pic>
      <p:pic>
        <p:nvPicPr>
          <p:cNvPr id="20" name="Picture 19">
            <a:extLst>
              <a:ext uri="{FF2B5EF4-FFF2-40B4-BE49-F238E27FC236}">
                <a16:creationId xmlns:a16="http://schemas.microsoft.com/office/drawing/2014/main" id="{6A3D90C7-E119-F8CF-0933-92694C4817FB}"/>
              </a:ext>
            </a:extLst>
          </p:cNvPr>
          <p:cNvPicPr>
            <a:picLocks noChangeAspect="1"/>
          </p:cNvPicPr>
          <p:nvPr/>
        </p:nvPicPr>
        <p:blipFill rotWithShape="1">
          <a:blip r:embed="rId6">
            <a:extLst>
              <a:ext uri="{28A0092B-C50C-407E-A947-70E740481C1C}">
                <a14:useLocalDpi xmlns:a14="http://schemas.microsoft.com/office/drawing/2010/main" val="0"/>
              </a:ext>
            </a:extLst>
          </a:blip>
          <a:srcRect r="81287" b="68156"/>
          <a:stretch/>
        </p:blipFill>
        <p:spPr>
          <a:xfrm>
            <a:off x="7548133" y="2001500"/>
            <a:ext cx="1972513" cy="1475433"/>
          </a:xfrm>
          <a:prstGeom prst="rect">
            <a:avLst/>
          </a:prstGeom>
        </p:spPr>
      </p:pic>
      <p:pic>
        <p:nvPicPr>
          <p:cNvPr id="21" name="Picture 20">
            <a:extLst>
              <a:ext uri="{FF2B5EF4-FFF2-40B4-BE49-F238E27FC236}">
                <a16:creationId xmlns:a16="http://schemas.microsoft.com/office/drawing/2014/main" id="{2E2DE78C-085A-630A-B3B7-D5537FE9FC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4940" y="2867437"/>
            <a:ext cx="1524000" cy="1729740"/>
          </a:xfrm>
          <a:prstGeom prst="rect">
            <a:avLst/>
          </a:prstGeom>
        </p:spPr>
      </p:pic>
      <p:pic>
        <p:nvPicPr>
          <p:cNvPr id="6" name="Picture 5">
            <a:extLst>
              <a:ext uri="{FF2B5EF4-FFF2-40B4-BE49-F238E27FC236}">
                <a16:creationId xmlns:a16="http://schemas.microsoft.com/office/drawing/2014/main" id="{FC075938-2262-C3A9-8118-51780BC814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6337" y="1197448"/>
            <a:ext cx="3057525" cy="619125"/>
          </a:xfrm>
          <a:prstGeom prst="rect">
            <a:avLst/>
          </a:prstGeom>
        </p:spPr>
      </p:pic>
      <p:sp>
        <p:nvSpPr>
          <p:cNvPr id="9" name="Metin kutusu 8">
            <a:extLst>
              <a:ext uri="{FF2B5EF4-FFF2-40B4-BE49-F238E27FC236}">
                <a16:creationId xmlns:a16="http://schemas.microsoft.com/office/drawing/2014/main" id="{A230D8F5-648F-9792-FABC-36185042067F}"/>
              </a:ext>
            </a:extLst>
          </p:cNvPr>
          <p:cNvSpPr txBox="1"/>
          <p:nvPr/>
        </p:nvSpPr>
        <p:spPr>
          <a:xfrm>
            <a:off x="392640" y="1344330"/>
            <a:ext cx="7567794" cy="4339650"/>
          </a:xfrm>
          <a:prstGeom prst="rect">
            <a:avLst/>
          </a:prstGeom>
          <a:noFill/>
        </p:spPr>
        <p:txBody>
          <a:bodyPr wrap="square" rtlCol="0">
            <a:spAutoFit/>
          </a:bodyPr>
          <a:lstStyle/>
          <a:p>
            <a:pPr algn="just"/>
            <a:r>
              <a:rPr lang="tr-TR" sz="1200" dirty="0">
                <a:latin typeface="Calibri" panose="020F0502020204030204" pitchFamily="34" charset="0"/>
                <a:ea typeface="Verdana" panose="020B0604030504040204" pitchFamily="34" charset="0"/>
                <a:cs typeface="Calibri" panose="020F0502020204030204" pitchFamily="34" charset="0"/>
              </a:rPr>
              <a:t>The Department of </a:t>
            </a:r>
            <a:r>
              <a:rPr lang="tr-TR" sz="1200" dirty="0" err="1">
                <a:latin typeface="Calibri" panose="020F0502020204030204" pitchFamily="34" charset="0"/>
                <a:ea typeface="Verdana" panose="020B0604030504040204" pitchFamily="34" charset="0"/>
                <a:cs typeface="Calibri" panose="020F0502020204030204" pitchFamily="34" charset="0"/>
              </a:rPr>
              <a:t>Climate</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Science</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and</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Meteorological</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Engineering</a:t>
            </a:r>
            <a:r>
              <a:rPr lang="tr-TR" sz="1200" dirty="0">
                <a:latin typeface="Calibri" panose="020F0502020204030204" pitchFamily="34" charset="0"/>
                <a:ea typeface="Verdana" panose="020B0604030504040204" pitchFamily="34" charset="0"/>
                <a:cs typeface="Calibri" panose="020F0502020204030204" pitchFamily="34" charset="0"/>
              </a:rPr>
              <a:t> at Istanbul Technical University (ITU) collaborates with a range of domestic and international companies in various research and projects. These companies typically provide support in areas such as weather forecasting, climate change, meteorological modeling, remote sensing, and data analysis. Some examples are as follows:</a:t>
            </a:r>
          </a:p>
          <a:p>
            <a:pPr algn="just"/>
            <a:endParaRPr lang="tr-TR" sz="1200" dirty="0">
              <a:latin typeface="Calibri" panose="020F0502020204030204" pitchFamily="34" charset="0"/>
              <a:ea typeface="Verdana" panose="020B0604030504040204" pitchFamily="34" charset="0"/>
              <a:cs typeface="Calibri" panose="020F0502020204030204" pitchFamily="34" charset="0"/>
            </a:endParaRPr>
          </a:p>
          <a:p>
            <a:pPr algn="just"/>
            <a:r>
              <a:rPr lang="tr-TR" sz="1200" dirty="0">
                <a:latin typeface="Calibri" panose="020F0502020204030204" pitchFamily="34" charset="0"/>
                <a:ea typeface="Verdana" panose="020B0604030504040204" pitchFamily="34" charset="0"/>
                <a:cs typeface="Calibri" panose="020F0502020204030204" pitchFamily="34" charset="0"/>
              </a:rPr>
              <a:t>1.  </a:t>
            </a:r>
            <a:r>
              <a:rPr lang="tr-TR" sz="1200" dirty="0" err="1">
                <a:latin typeface="Calibri" panose="020F0502020204030204" pitchFamily="34" charset="0"/>
                <a:ea typeface="Verdana" panose="020B0604030504040204" pitchFamily="34" charset="0"/>
                <a:cs typeface="Calibri" panose="020F0502020204030204" pitchFamily="34" charset="0"/>
              </a:rPr>
              <a:t>Turkish</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Airlines</a:t>
            </a:r>
            <a:r>
              <a:rPr lang="tr-TR" sz="1200" dirty="0">
                <a:latin typeface="Calibri" panose="020F0502020204030204" pitchFamily="34" charset="0"/>
                <a:ea typeface="Verdana" panose="020B0604030504040204" pitchFamily="34" charset="0"/>
                <a:cs typeface="Calibri" panose="020F0502020204030204" pitchFamily="34" charset="0"/>
              </a:rPr>
              <a:t> : The ITU </a:t>
            </a:r>
            <a:r>
              <a:rPr lang="tr-TR" sz="1200" dirty="0" err="1">
                <a:latin typeface="Calibri" panose="020F0502020204030204" pitchFamily="34" charset="0"/>
                <a:ea typeface="Verdana" panose="020B0604030504040204" pitchFamily="34" charset="0"/>
                <a:cs typeface="Calibri" panose="020F0502020204030204" pitchFamily="34" charset="0"/>
              </a:rPr>
              <a:t>Climate</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Science</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and</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Meteorological</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Engineering</a:t>
            </a:r>
            <a:r>
              <a:rPr lang="tr-TR" sz="1200" dirty="0">
                <a:latin typeface="Calibri" panose="020F0502020204030204" pitchFamily="34" charset="0"/>
                <a:ea typeface="Verdana" panose="020B0604030504040204" pitchFamily="34" charset="0"/>
                <a:cs typeface="Calibri" panose="020F0502020204030204" pitchFamily="34" charset="0"/>
              </a:rPr>
              <a:t> Department collaborates with Turkish Airlines, particularly in the fields of airport meteorology and flight safety. This partnership involves the sharing of information related to air traffic management and the adjustment of flights based on weather conditions.</a:t>
            </a:r>
          </a:p>
          <a:p>
            <a:pPr algn="just"/>
            <a:endParaRPr lang="tr-TR" sz="1200" dirty="0">
              <a:latin typeface="Calibri" panose="020F0502020204030204" pitchFamily="34" charset="0"/>
              <a:ea typeface="Verdana" panose="020B0604030504040204" pitchFamily="34" charset="0"/>
              <a:cs typeface="Calibri" panose="020F0502020204030204" pitchFamily="34" charset="0"/>
            </a:endParaRPr>
          </a:p>
          <a:p>
            <a:pPr algn="just"/>
            <a:r>
              <a:rPr lang="tr-TR" sz="1200" dirty="0">
                <a:latin typeface="Calibri" panose="020F0502020204030204" pitchFamily="34" charset="0"/>
                <a:ea typeface="Verdana" panose="020B0604030504040204" pitchFamily="34" charset="0"/>
                <a:cs typeface="Calibri" panose="020F0502020204030204" pitchFamily="34" charset="0"/>
              </a:rPr>
              <a:t>2.  TÜBİTAK : ITU works with TÜBİTAK on various research projects. Projects funded by TÜBİTAK related to meteorology and climate change are supported by ITU’s scientific contributions.</a:t>
            </a:r>
          </a:p>
          <a:p>
            <a:pPr algn="just"/>
            <a:endParaRPr lang="tr-TR" sz="1200" dirty="0">
              <a:latin typeface="Calibri" panose="020F0502020204030204" pitchFamily="34" charset="0"/>
              <a:ea typeface="Verdana" panose="020B0604030504040204" pitchFamily="34" charset="0"/>
              <a:cs typeface="Calibri" panose="020F0502020204030204" pitchFamily="34" charset="0"/>
            </a:endParaRPr>
          </a:p>
          <a:p>
            <a:pPr algn="just"/>
            <a:r>
              <a:rPr lang="tr-TR" sz="1200" dirty="0">
                <a:latin typeface="Calibri" panose="020F0502020204030204" pitchFamily="34" charset="0"/>
                <a:ea typeface="Verdana" panose="020B0604030504040204" pitchFamily="34" charset="0"/>
                <a:cs typeface="Calibri" panose="020F0502020204030204" pitchFamily="34" charset="0"/>
              </a:rPr>
              <a:t>3.  </a:t>
            </a:r>
            <a:r>
              <a:rPr lang="tr-TR" sz="1200" dirty="0" err="1">
                <a:latin typeface="Calibri" panose="020F0502020204030204" pitchFamily="34" charset="0"/>
                <a:ea typeface="Verdana" panose="020B0604030504040204" pitchFamily="34" charset="0"/>
                <a:cs typeface="Calibri" panose="020F0502020204030204" pitchFamily="34" charset="0"/>
              </a:rPr>
              <a:t>Turkish</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State</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Meteorological</a:t>
            </a:r>
            <a:r>
              <a:rPr lang="tr-TR" sz="1200" dirty="0">
                <a:latin typeface="Calibri" panose="020F0502020204030204" pitchFamily="34" charset="0"/>
                <a:ea typeface="Verdana" panose="020B0604030504040204" pitchFamily="34" charset="0"/>
                <a:cs typeface="Calibri" panose="020F0502020204030204" pitchFamily="34" charset="0"/>
              </a:rPr>
              <a:t> Service (TSMS) : ITU collaborates </a:t>
            </a:r>
            <a:r>
              <a:rPr lang="tr-TR" sz="1200" dirty="0" err="1">
                <a:latin typeface="Calibri" panose="020F0502020204030204" pitchFamily="34" charset="0"/>
                <a:ea typeface="Verdana" panose="020B0604030504040204" pitchFamily="34" charset="0"/>
                <a:cs typeface="Calibri" panose="020F0502020204030204" pitchFamily="34" charset="0"/>
              </a:rPr>
              <a:t>with</a:t>
            </a:r>
            <a:r>
              <a:rPr lang="tr-TR" sz="1200" dirty="0">
                <a:latin typeface="Calibri" panose="020F0502020204030204" pitchFamily="34" charset="0"/>
                <a:ea typeface="Verdana" panose="020B0604030504040204" pitchFamily="34" charset="0"/>
                <a:cs typeface="Calibri" panose="020F0502020204030204" pitchFamily="34" charset="0"/>
              </a:rPr>
              <a:t> TSMS on data sharing and modeling. This collaboration focuses on enhancing the accuracy of weather forecasts.</a:t>
            </a:r>
          </a:p>
          <a:p>
            <a:pPr algn="just"/>
            <a:endParaRPr lang="tr-TR" sz="1200" dirty="0">
              <a:latin typeface="Calibri" panose="020F0502020204030204" pitchFamily="34" charset="0"/>
              <a:ea typeface="Verdana" panose="020B0604030504040204" pitchFamily="34" charset="0"/>
              <a:cs typeface="Calibri" panose="020F0502020204030204" pitchFamily="34" charset="0"/>
            </a:endParaRPr>
          </a:p>
          <a:p>
            <a:pPr algn="just"/>
            <a:r>
              <a:rPr lang="tr-TR" sz="1200" dirty="0">
                <a:latin typeface="Calibri" panose="020F0502020204030204" pitchFamily="34" charset="0"/>
                <a:ea typeface="Verdana" panose="020B0604030504040204" pitchFamily="34" charset="0"/>
                <a:cs typeface="Calibri" panose="020F0502020204030204" pitchFamily="34" charset="0"/>
              </a:rPr>
              <a:t>4.  </a:t>
            </a:r>
            <a:r>
              <a:rPr lang="tr-TR" sz="1200" dirty="0" err="1">
                <a:latin typeface="Calibri" panose="020F0502020204030204" pitchFamily="34" charset="0"/>
                <a:ea typeface="Verdana" panose="020B0604030504040204" pitchFamily="34" charset="0"/>
                <a:cs typeface="Calibri" panose="020F0502020204030204" pitchFamily="34" charset="0"/>
              </a:rPr>
              <a:t>Havelsan</a:t>
            </a:r>
            <a:r>
              <a:rPr lang="tr-TR" sz="1200" dirty="0">
                <a:latin typeface="Calibri" panose="020F0502020204030204" pitchFamily="34" charset="0"/>
                <a:ea typeface="Verdana" panose="020B0604030504040204" pitchFamily="34" charset="0"/>
                <a:cs typeface="Calibri" panose="020F0502020204030204" pitchFamily="34" charset="0"/>
              </a:rPr>
              <a:t> : Havelsan, a company operating in the defense and aviation sectors, collaborates with ITU on meteorological modeling and weather forecasting systems.</a:t>
            </a:r>
          </a:p>
          <a:p>
            <a:pPr algn="just"/>
            <a:endParaRPr lang="tr-TR" sz="1200" dirty="0">
              <a:latin typeface="Calibri" panose="020F0502020204030204" pitchFamily="34" charset="0"/>
              <a:ea typeface="Verdana" panose="020B0604030504040204" pitchFamily="34" charset="0"/>
              <a:cs typeface="Calibri" panose="020F0502020204030204" pitchFamily="34" charset="0"/>
            </a:endParaRPr>
          </a:p>
          <a:p>
            <a:pPr algn="just"/>
            <a:r>
              <a:rPr lang="tr-TR" sz="1200" dirty="0">
                <a:latin typeface="Calibri" panose="020F0502020204030204" pitchFamily="34" charset="0"/>
                <a:ea typeface="Verdana" panose="020B0604030504040204" pitchFamily="34" charset="0"/>
                <a:cs typeface="Calibri" panose="020F0502020204030204" pitchFamily="34" charset="0"/>
              </a:rPr>
              <a:t>5.  </a:t>
            </a:r>
            <a:r>
              <a:rPr lang="tr-TR" sz="1200" dirty="0" err="1">
                <a:latin typeface="Calibri" panose="020F0502020204030204" pitchFamily="34" charset="0"/>
                <a:ea typeface="Verdana" panose="020B0604030504040204" pitchFamily="34" charset="0"/>
                <a:cs typeface="Calibri" panose="020F0502020204030204" pitchFamily="34" charset="0"/>
              </a:rPr>
              <a:t>Turk</a:t>
            </a:r>
            <a:r>
              <a:rPr lang="tr-TR" sz="1200" dirty="0">
                <a:latin typeface="Calibri" panose="020F0502020204030204" pitchFamily="34" charset="0"/>
                <a:ea typeface="Verdana" panose="020B0604030504040204" pitchFamily="34" charset="0"/>
                <a:cs typeface="Calibri" panose="020F0502020204030204" pitchFamily="34" charset="0"/>
              </a:rPr>
              <a:t> Telekom and other </a:t>
            </a:r>
            <a:r>
              <a:rPr lang="tr-TR" sz="1200" dirty="0" err="1">
                <a:latin typeface="Calibri" panose="020F0502020204030204" pitchFamily="34" charset="0"/>
                <a:ea typeface="Verdana" panose="020B0604030504040204" pitchFamily="34" charset="0"/>
                <a:cs typeface="Calibri" panose="020F0502020204030204" pitchFamily="34" charset="0"/>
              </a:rPr>
              <a:t>technology</a:t>
            </a:r>
            <a:r>
              <a:rPr lang="tr-TR" sz="1200" dirty="0">
                <a:latin typeface="Calibri" panose="020F0502020204030204" pitchFamily="34" charset="0"/>
                <a:ea typeface="Verdana" panose="020B0604030504040204" pitchFamily="34" charset="0"/>
                <a:cs typeface="Calibri" panose="020F0502020204030204" pitchFamily="34" charset="0"/>
              </a:rPr>
              <a:t> </a:t>
            </a:r>
            <a:r>
              <a:rPr lang="tr-TR" sz="1200" dirty="0" err="1">
                <a:latin typeface="Calibri" panose="020F0502020204030204" pitchFamily="34" charset="0"/>
                <a:ea typeface="Verdana" panose="020B0604030504040204" pitchFamily="34" charset="0"/>
                <a:cs typeface="Calibri" panose="020F0502020204030204" pitchFamily="34" charset="0"/>
              </a:rPr>
              <a:t>companies</a:t>
            </a:r>
            <a:r>
              <a:rPr lang="tr-TR" sz="1200" dirty="0">
                <a:latin typeface="Calibri" panose="020F0502020204030204" pitchFamily="34" charset="0"/>
                <a:ea typeface="Verdana" panose="020B0604030504040204" pitchFamily="34" charset="0"/>
                <a:cs typeface="Calibri" panose="020F0502020204030204" pitchFamily="34" charset="0"/>
              </a:rPr>
              <a:t> : ITU collaborates with technology companies, especially in the digitalization of meteorological data and the development of remote sensing technologies.</a:t>
            </a:r>
          </a:p>
          <a:p>
            <a:pPr algn="just"/>
            <a:endParaRPr lang="tr-TR" sz="1200" dirty="0">
              <a:latin typeface="Calibri" panose="020F0502020204030204" pitchFamily="34" charset="0"/>
              <a:ea typeface="Verdana" panose="020B0604030504040204" pitchFamily="34" charset="0"/>
              <a:cs typeface="Calibri" panose="020F0502020204030204" pitchFamily="34" charset="0"/>
            </a:endParaRPr>
          </a:p>
          <a:p>
            <a:pPr algn="just"/>
            <a:r>
              <a:rPr lang="tr-TR" sz="1200" dirty="0">
                <a:latin typeface="Calibri" panose="020F0502020204030204" pitchFamily="34" charset="0"/>
                <a:ea typeface="Verdana" panose="020B0604030504040204" pitchFamily="34" charset="0"/>
                <a:cs typeface="Calibri" panose="020F0502020204030204" pitchFamily="34" charset="0"/>
              </a:rPr>
              <a:t>These collaborations are crucial for improving the accuracy of meteorological data analysis and developing innovative solutions.</a:t>
            </a:r>
          </a:p>
        </p:txBody>
      </p:sp>
    </p:spTree>
    <p:extLst>
      <p:ext uri="{BB962C8B-B14F-4D97-AF65-F5344CB8AC3E}">
        <p14:creationId xmlns:p14="http://schemas.microsoft.com/office/powerpoint/2010/main" val="514739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7F98A-F63D-945F-A49C-F42B6DFCE39A}"/>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2E9A3103-CEAF-92DB-E269-E5146DE2BFBE}"/>
              </a:ext>
            </a:extLst>
          </p:cNvPr>
          <p:cNvSpPr txBox="1">
            <a:spLocks/>
          </p:cNvSpPr>
          <p:nvPr/>
        </p:nvSpPr>
        <p:spPr>
          <a:xfrm>
            <a:off x="430457" y="1"/>
            <a:ext cx="11159031"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600" b="1" dirty="0">
                <a:solidFill>
                  <a:schemeClr val="bg1"/>
                </a:solidFill>
                <a:latin typeface="Calibri" panose="020F0502020204030204" pitchFamily="34" charset="0"/>
                <a:ea typeface="Verdana" panose="020B0604030504040204" pitchFamily="34" charset="0"/>
                <a:cs typeface="Calibri" panose="020F0502020204030204" pitchFamily="34" charset="0"/>
              </a:rPr>
              <a:t>INTERNATIONAL RECOGNITION OF ITU CLIMATE SCIENCE AND METEOROLOGICAL ENGINEERING PROGRAM</a:t>
            </a:r>
            <a:endParaRPr lang="en-US" sz="2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2813DB2A-881D-87F8-B402-53455F8E1E31}"/>
              </a:ext>
            </a:extLst>
          </p:cNvPr>
          <p:cNvSpPr txBox="1"/>
          <p:nvPr/>
        </p:nvSpPr>
        <p:spPr>
          <a:xfrm>
            <a:off x="11702475" y="6530113"/>
            <a:ext cx="480291" cy="261610"/>
          </a:xfrm>
          <a:prstGeom prst="rect">
            <a:avLst/>
          </a:prstGeom>
          <a:noFill/>
        </p:spPr>
        <p:txBody>
          <a:bodyPr wrap="square" rtlCol="0">
            <a:spAutoFit/>
          </a:bodyPr>
          <a:lstStyle/>
          <a:p>
            <a:r>
              <a:rPr lang="tr-TR" sz="1050" dirty="0">
                <a:solidFill>
                  <a:schemeClr val="bg1">
                    <a:lumMod val="50000"/>
                  </a:schemeClr>
                </a:solidFill>
              </a:rPr>
              <a:t>9/18</a:t>
            </a:r>
            <a:endParaRPr lang="en-US" sz="1400" dirty="0">
              <a:solidFill>
                <a:schemeClr val="bg1">
                  <a:lumMod val="50000"/>
                </a:schemeClr>
              </a:solidFill>
            </a:endParaRPr>
          </a:p>
        </p:txBody>
      </p:sp>
      <p:pic>
        <p:nvPicPr>
          <p:cNvPr id="11" name="Picture 10">
            <a:extLst>
              <a:ext uri="{FF2B5EF4-FFF2-40B4-BE49-F238E27FC236}">
                <a16:creationId xmlns:a16="http://schemas.microsoft.com/office/drawing/2014/main" id="{EAE71397-F2DF-B498-BF25-18931E65E3F2}"/>
              </a:ext>
            </a:extLst>
          </p:cNvPr>
          <p:cNvPicPr>
            <a:picLocks noChangeAspect="1"/>
          </p:cNvPicPr>
          <p:nvPr/>
        </p:nvPicPr>
        <p:blipFill rotWithShape="1">
          <a:blip r:embed="rId2"/>
          <a:srcRect l="31100" t="15000" r="36613" b="15000"/>
          <a:stretch/>
        </p:blipFill>
        <p:spPr>
          <a:xfrm>
            <a:off x="7690125" y="1373952"/>
            <a:ext cx="4179651" cy="4997579"/>
          </a:xfrm>
          <a:prstGeom prst="rect">
            <a:avLst/>
          </a:prstGeom>
          <a:ln>
            <a:solidFill>
              <a:schemeClr val="tx1"/>
            </a:solidFill>
          </a:ln>
        </p:spPr>
      </p:pic>
      <p:pic>
        <p:nvPicPr>
          <p:cNvPr id="8" name="Picture 7">
            <a:extLst>
              <a:ext uri="{FF2B5EF4-FFF2-40B4-BE49-F238E27FC236}">
                <a16:creationId xmlns:a16="http://schemas.microsoft.com/office/drawing/2014/main" id="{38AC3A8A-8A40-B664-9349-DF7DCEE52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69" y="3872741"/>
            <a:ext cx="7292531" cy="2385053"/>
          </a:xfrm>
          <a:prstGeom prst="rect">
            <a:avLst/>
          </a:prstGeom>
        </p:spPr>
      </p:pic>
      <p:sp>
        <p:nvSpPr>
          <p:cNvPr id="4" name="Metin kutusu 3">
            <a:extLst>
              <a:ext uri="{FF2B5EF4-FFF2-40B4-BE49-F238E27FC236}">
                <a16:creationId xmlns:a16="http://schemas.microsoft.com/office/drawing/2014/main" id="{637313E3-A597-E0D6-867D-C3C911AAF419}"/>
              </a:ext>
            </a:extLst>
          </p:cNvPr>
          <p:cNvSpPr txBox="1"/>
          <p:nvPr/>
        </p:nvSpPr>
        <p:spPr>
          <a:xfrm>
            <a:off x="367516" y="1373952"/>
            <a:ext cx="7016985" cy="1631216"/>
          </a:xfrm>
          <a:prstGeom prst="rect">
            <a:avLst/>
          </a:prstGeom>
          <a:noFill/>
        </p:spPr>
        <p:txBody>
          <a:bodyPr wrap="square" rtlCol="0">
            <a:spAutoFit/>
          </a:bodyPr>
          <a:lstStyle/>
          <a:p>
            <a:pPr algn="just"/>
            <a:endParaRPr lang="tr-TR" sz="2000" dirty="0">
              <a:latin typeface="Verdana" panose="020B0604030504040204" pitchFamily="34" charset="0"/>
              <a:ea typeface="Verdana" panose="020B0604030504040204" pitchFamily="34" charset="0"/>
            </a:endParaRPr>
          </a:p>
          <a:p>
            <a:pPr algn="just"/>
            <a:r>
              <a:rPr lang="tr-TR" sz="2000" b="0" i="0" u="none" strike="noStrike" dirty="0">
                <a:solidFill>
                  <a:srgbClr val="000000"/>
                </a:solidFill>
                <a:effectLst/>
                <a:latin typeface="-webkit-standard"/>
              </a:rPr>
              <a:t>As the only Meteorological Engineering Department in the world fully accredited by ABET, our students gain the skills needed to pursue their profession internationally and can continue their careers around the globe.</a:t>
            </a:r>
            <a:endParaRPr lang="tr-TR"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58255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DD1F-8711-4C34-D3DD-01AB12918997}"/>
            </a:ext>
          </a:extLst>
        </p:cNvPr>
        <p:cNvGrpSpPr/>
        <p:nvPr/>
      </p:nvGrpSpPr>
      <p:grpSpPr>
        <a:xfrm>
          <a:off x="0" y="0"/>
          <a:ext cx="0" cy="0"/>
          <a:chOff x="0" y="0"/>
          <a:chExt cx="0" cy="0"/>
        </a:xfrm>
      </p:grpSpPr>
      <p:sp>
        <p:nvSpPr>
          <p:cNvPr id="2" name="Başlık 3">
            <a:extLst>
              <a:ext uri="{FF2B5EF4-FFF2-40B4-BE49-F238E27FC236}">
                <a16:creationId xmlns:a16="http://schemas.microsoft.com/office/drawing/2014/main" id="{DD9C067B-F0BF-33CC-1FEA-351C196F58C2}"/>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tr-TR" sz="2600" b="1" dirty="0">
                <a:solidFill>
                  <a:prstClr val="white"/>
                </a:solidFill>
                <a:latin typeface="Calibri" panose="020F0502020204030204" pitchFamily="34" charset="0"/>
                <a:ea typeface="Verdana" panose="020B0604030504040204" pitchFamily="34" charset="0"/>
                <a:cs typeface="Calibri" panose="020F0502020204030204" pitchFamily="34" charset="0"/>
              </a:rPr>
              <a:t>STUDENT TEAMS</a:t>
            </a:r>
          </a:p>
        </p:txBody>
      </p:sp>
      <p:grpSp>
        <p:nvGrpSpPr>
          <p:cNvPr id="3" name="Group 2">
            <a:extLst>
              <a:ext uri="{FF2B5EF4-FFF2-40B4-BE49-F238E27FC236}">
                <a16:creationId xmlns:a16="http://schemas.microsoft.com/office/drawing/2014/main" id="{B8E65B60-03B2-D21D-C6BD-452A00C8071C}"/>
              </a:ext>
            </a:extLst>
          </p:cNvPr>
          <p:cNvGrpSpPr/>
          <p:nvPr/>
        </p:nvGrpSpPr>
        <p:grpSpPr>
          <a:xfrm>
            <a:off x="272580" y="755056"/>
            <a:ext cx="11910187" cy="6028973"/>
            <a:chOff x="272580" y="755056"/>
            <a:chExt cx="11910187" cy="6028973"/>
          </a:xfrm>
        </p:grpSpPr>
        <p:sp>
          <p:nvSpPr>
            <p:cNvPr id="7" name="TextBox 6">
              <a:extLst>
                <a:ext uri="{FF2B5EF4-FFF2-40B4-BE49-F238E27FC236}">
                  <a16:creationId xmlns:a16="http://schemas.microsoft.com/office/drawing/2014/main" id="{133E061C-4186-5BBB-2193-BE7B42B76AE2}"/>
                </a:ext>
              </a:extLst>
            </p:cNvPr>
            <p:cNvSpPr txBox="1"/>
            <p:nvPr/>
          </p:nvSpPr>
          <p:spPr>
            <a:xfrm>
              <a:off x="11593903" y="6530113"/>
              <a:ext cx="58886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15/18</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Dikdörtgen 10">
              <a:extLst>
                <a:ext uri="{FF2B5EF4-FFF2-40B4-BE49-F238E27FC236}">
                  <a16:creationId xmlns:a16="http://schemas.microsoft.com/office/drawing/2014/main" id="{95484E4A-C7E4-9767-66F6-02ED3FC80076}"/>
                </a:ext>
              </a:extLst>
            </p:cNvPr>
            <p:cNvSpPr/>
            <p:nvPr/>
          </p:nvSpPr>
          <p:spPr>
            <a:xfrm>
              <a:off x="272580" y="755056"/>
              <a:ext cx="6226374" cy="3016210"/>
            </a:xfrm>
            <a:prstGeom prst="rect">
              <a:avLst/>
            </a:prstGeom>
          </p:spPr>
          <p:txBody>
            <a:bodyPr wrap="square">
              <a:spAutoFit/>
            </a:bodyPr>
            <a:lstStyle/>
            <a:p>
              <a:pPr defTabSz="764552"/>
              <a:endParaRPr lang="tr-TR" sz="1900" dirty="0">
                <a:solidFill>
                  <a:prstClr val="black"/>
                </a:solidFill>
                <a:latin typeface="Verdana" panose="020B0604030504040204" pitchFamily="34" charset="0"/>
                <a:ea typeface="Verdana" panose="020B0604030504040204" pitchFamily="34" charset="0"/>
              </a:endParaRP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Meteorological Research Club (METAR)  </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METEO Coding Team  </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METEO Remote Sensing Team  </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METEO Modeling Team  </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METEO Forecast Team  </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Balloon Team  </a:t>
              </a:r>
            </a:p>
            <a:p>
              <a:pPr marL="342900" indent="-342900" defTabSz="764552">
                <a:buFont typeface="Wingdings" panose="05000000000000000000" pitchFamily="2" charset="2"/>
                <a:buChar char="v"/>
              </a:pPr>
              <a:r>
                <a:rPr lang="tr-TR" sz="1900" dirty="0" err="1">
                  <a:solidFill>
                    <a:prstClr val="black"/>
                  </a:solidFill>
                  <a:latin typeface="Verdana" panose="020B0604030504040204" pitchFamily="34" charset="0"/>
                  <a:ea typeface="Verdana" panose="020B0604030504040204" pitchFamily="34" charset="0"/>
                </a:rPr>
                <a:t>Reporting</a:t>
              </a:r>
              <a:r>
                <a:rPr lang="tr-TR" sz="1900" dirty="0">
                  <a:solidFill>
                    <a:prstClr val="black"/>
                  </a:solidFill>
                  <a:latin typeface="Verdana" panose="020B0604030504040204" pitchFamily="34" charset="0"/>
                  <a:ea typeface="Verdana" panose="020B0604030504040204" pitchFamily="34" charset="0"/>
                </a:rPr>
                <a:t> Team</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ITU </a:t>
              </a:r>
              <a:r>
                <a:rPr lang="tr-TR" sz="1900" dirty="0" err="1">
                  <a:solidFill>
                    <a:prstClr val="black"/>
                  </a:solidFill>
                  <a:latin typeface="Verdana" panose="020B0604030504040204" pitchFamily="34" charset="0"/>
                  <a:ea typeface="Verdana" panose="020B0604030504040204" pitchFamily="34" charset="0"/>
                </a:rPr>
                <a:t>Aqua</a:t>
              </a:r>
              <a:r>
                <a:rPr lang="tr-TR" sz="1900" dirty="0">
                  <a:solidFill>
                    <a:prstClr val="black"/>
                  </a:solidFill>
                  <a:latin typeface="Verdana" panose="020B0604030504040204" pitchFamily="34" charset="0"/>
                  <a:ea typeface="Verdana" panose="020B0604030504040204" pitchFamily="34" charset="0"/>
                </a:rPr>
                <a:t> Team</a:t>
              </a:r>
            </a:p>
            <a:p>
              <a:pPr marL="342900" indent="-342900" defTabSz="764552">
                <a:buFont typeface="Wingdings" panose="05000000000000000000" pitchFamily="2" charset="2"/>
                <a:buChar char="v"/>
              </a:pPr>
              <a:r>
                <a:rPr lang="tr-TR" sz="1900" dirty="0">
                  <a:solidFill>
                    <a:prstClr val="black"/>
                  </a:solidFill>
                  <a:latin typeface="Verdana" panose="020B0604030504040204" pitchFamily="34" charset="0"/>
                  <a:ea typeface="Verdana" panose="020B0604030504040204" pitchFamily="34" charset="0"/>
                </a:rPr>
                <a:t>SUSTECS </a:t>
              </a:r>
            </a:p>
          </p:txBody>
        </p:sp>
        <p:pic>
          <p:nvPicPr>
            <p:cNvPr id="4" name="Picture 3">
              <a:extLst>
                <a:ext uri="{FF2B5EF4-FFF2-40B4-BE49-F238E27FC236}">
                  <a16:creationId xmlns:a16="http://schemas.microsoft.com/office/drawing/2014/main" id="{10740AD7-5C25-1BBC-CAFF-5BD4A94A8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4" y="3815288"/>
              <a:ext cx="4128553" cy="2513460"/>
            </a:xfrm>
            <a:prstGeom prst="rect">
              <a:avLst/>
            </a:prstGeom>
            <a:ln>
              <a:solidFill>
                <a:schemeClr val="tx1"/>
              </a:solidFill>
            </a:ln>
          </p:spPr>
        </p:pic>
        <p:pic>
          <p:nvPicPr>
            <p:cNvPr id="5" name="Picture 4">
              <a:extLst>
                <a:ext uri="{FF2B5EF4-FFF2-40B4-BE49-F238E27FC236}">
                  <a16:creationId xmlns:a16="http://schemas.microsoft.com/office/drawing/2014/main" id="{49DBE7E1-356D-A179-9B03-53D4FF60E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42" y="2006128"/>
              <a:ext cx="2724649" cy="2043487"/>
            </a:xfrm>
            <a:prstGeom prst="rect">
              <a:avLst/>
            </a:prstGeom>
            <a:ln>
              <a:solidFill>
                <a:schemeClr val="tx1"/>
              </a:solidFill>
            </a:ln>
          </p:spPr>
        </p:pic>
        <p:pic>
          <p:nvPicPr>
            <p:cNvPr id="6" name="Picture 5">
              <a:extLst>
                <a:ext uri="{FF2B5EF4-FFF2-40B4-BE49-F238E27FC236}">
                  <a16:creationId xmlns:a16="http://schemas.microsoft.com/office/drawing/2014/main" id="{89EAD632-61D0-0586-DA2B-6AAAECE64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904" y="1297837"/>
              <a:ext cx="3666744" cy="2751778"/>
            </a:xfrm>
            <a:prstGeom prst="rect">
              <a:avLst/>
            </a:prstGeom>
            <a:ln>
              <a:solidFill>
                <a:schemeClr val="tx1"/>
              </a:solidFill>
            </a:ln>
          </p:spPr>
        </p:pic>
        <p:pic>
          <p:nvPicPr>
            <p:cNvPr id="8" name="Picture 7">
              <a:extLst>
                <a:ext uri="{FF2B5EF4-FFF2-40B4-BE49-F238E27FC236}">
                  <a16:creationId xmlns:a16="http://schemas.microsoft.com/office/drawing/2014/main" id="{30576141-6264-E7CB-D1CA-B10AF8F7A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466" y="4133129"/>
              <a:ext cx="3619500" cy="2195620"/>
            </a:xfrm>
            <a:prstGeom prst="rect">
              <a:avLst/>
            </a:prstGeom>
            <a:ln>
              <a:solidFill>
                <a:schemeClr val="tx1"/>
              </a:solidFill>
            </a:ln>
          </p:spPr>
        </p:pic>
        <p:pic>
          <p:nvPicPr>
            <p:cNvPr id="9" name="Picture 8">
              <a:extLst>
                <a:ext uri="{FF2B5EF4-FFF2-40B4-BE49-F238E27FC236}">
                  <a16:creationId xmlns:a16="http://schemas.microsoft.com/office/drawing/2014/main" id="{315A05D0-E4BD-2CFB-785E-21CDA4CF9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311" y="4133129"/>
              <a:ext cx="3127337" cy="2195620"/>
            </a:xfrm>
            <a:prstGeom prst="rect">
              <a:avLst/>
            </a:prstGeom>
            <a:ln>
              <a:solidFill>
                <a:schemeClr val="tx1"/>
              </a:solidFill>
            </a:ln>
          </p:spPr>
        </p:pic>
      </p:grpSp>
    </p:spTree>
    <p:extLst>
      <p:ext uri="{BB962C8B-B14F-4D97-AF65-F5344CB8AC3E}">
        <p14:creationId xmlns:p14="http://schemas.microsoft.com/office/powerpoint/2010/main" val="1683445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85D4C-929E-FEA0-E7FF-95D94DA0D80A}"/>
            </a:ext>
          </a:extLst>
        </p:cNvPr>
        <p:cNvGrpSpPr/>
        <p:nvPr/>
      </p:nvGrpSpPr>
      <p:grpSpPr>
        <a:xfrm>
          <a:off x="0" y="0"/>
          <a:ext cx="0" cy="0"/>
          <a:chOff x="0" y="0"/>
          <a:chExt cx="0" cy="0"/>
        </a:xfrm>
      </p:grpSpPr>
      <p:sp>
        <p:nvSpPr>
          <p:cNvPr id="10" name="Metin kutusu 9">
            <a:extLst>
              <a:ext uri="{FF2B5EF4-FFF2-40B4-BE49-F238E27FC236}">
                <a16:creationId xmlns:a16="http://schemas.microsoft.com/office/drawing/2014/main" id="{CC95ED82-54D0-FDD6-947B-61D969F9EF29}"/>
              </a:ext>
            </a:extLst>
          </p:cNvPr>
          <p:cNvSpPr txBox="1"/>
          <p:nvPr/>
        </p:nvSpPr>
        <p:spPr>
          <a:xfrm>
            <a:off x="380484" y="2393406"/>
            <a:ext cx="6343587" cy="2523768"/>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Times New Roman" panose="02020603050405020304" pitchFamily="18" charset="0"/>
              </a:rPr>
              <a:t>What is METAR?</a:t>
            </a:r>
          </a:p>
          <a:p>
            <a:r>
              <a:rPr lang="en-US" sz="2000" dirty="0">
                <a:latin typeface="Verdana" panose="020B0604030504040204" pitchFamily="34" charset="0"/>
                <a:ea typeface="Verdana" panose="020B0604030504040204" pitchFamily="34" charset="0"/>
                <a:cs typeface="Times New Roman" panose="02020603050405020304" pitchFamily="18" charset="0"/>
              </a:rPr>
              <a:t>ITU Meteorological Research Club (METAR) is a dynamic and scientific research club formed by Istanbul Technical University students. The aim of the club is to increase social awareness of meteorology and to ensure the sectoral development of students.</a:t>
            </a:r>
            <a:endParaRPr lang="tr-TR" sz="1600" dirty="0">
              <a:latin typeface="Times New Roman" panose="02020603050405020304" pitchFamily="18" charset="0"/>
              <a:cs typeface="Times New Roman" panose="02020603050405020304" pitchFamily="18" charset="0"/>
            </a:endParaRPr>
          </a:p>
          <a:p>
            <a:endParaRPr lang="tr-TR" dirty="0"/>
          </a:p>
        </p:txBody>
      </p:sp>
      <p:pic>
        <p:nvPicPr>
          <p:cNvPr id="14" name="Resim 13">
            <a:extLst>
              <a:ext uri="{FF2B5EF4-FFF2-40B4-BE49-F238E27FC236}">
                <a16:creationId xmlns:a16="http://schemas.microsoft.com/office/drawing/2014/main" id="{A30611FB-1565-87B4-12A0-1483D9B9A30C}"/>
              </a:ext>
            </a:extLst>
          </p:cNvPr>
          <p:cNvPicPr>
            <a:picLocks noChangeAspect="1"/>
          </p:cNvPicPr>
          <p:nvPr/>
        </p:nvPicPr>
        <p:blipFill>
          <a:blip r:embed="rId2"/>
          <a:stretch>
            <a:fillRect/>
          </a:stretch>
        </p:blipFill>
        <p:spPr>
          <a:xfrm>
            <a:off x="7120531" y="3825192"/>
            <a:ext cx="3981578" cy="2612553"/>
          </a:xfrm>
          <a:prstGeom prst="rect">
            <a:avLst/>
          </a:prstGeom>
        </p:spPr>
      </p:pic>
      <p:pic>
        <p:nvPicPr>
          <p:cNvPr id="13" name="Resim 12">
            <a:extLst>
              <a:ext uri="{FF2B5EF4-FFF2-40B4-BE49-F238E27FC236}">
                <a16:creationId xmlns:a16="http://schemas.microsoft.com/office/drawing/2014/main" id="{44680888-9EBE-8690-5C13-6952F9498D7D}"/>
              </a:ext>
            </a:extLst>
          </p:cNvPr>
          <p:cNvPicPr>
            <a:picLocks noChangeAspect="1"/>
          </p:cNvPicPr>
          <p:nvPr/>
        </p:nvPicPr>
        <p:blipFill>
          <a:blip r:embed="rId3"/>
          <a:stretch>
            <a:fillRect/>
          </a:stretch>
        </p:blipFill>
        <p:spPr>
          <a:xfrm>
            <a:off x="7120531" y="1199203"/>
            <a:ext cx="3981578" cy="2957161"/>
          </a:xfrm>
          <a:prstGeom prst="rect">
            <a:avLst/>
          </a:prstGeom>
        </p:spPr>
      </p:pic>
      <p:sp>
        <p:nvSpPr>
          <p:cNvPr id="2" name="Başlık 3">
            <a:extLst>
              <a:ext uri="{FF2B5EF4-FFF2-40B4-BE49-F238E27FC236}">
                <a16:creationId xmlns:a16="http://schemas.microsoft.com/office/drawing/2014/main" id="{4F089D87-B086-A856-E16E-6F088DC6ABEC}"/>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tr-TR" sz="2600" b="1" dirty="0">
                <a:solidFill>
                  <a:prstClr val="white"/>
                </a:solidFill>
                <a:latin typeface="Calibri" panose="020F0502020204030204" pitchFamily="34" charset="0"/>
                <a:ea typeface="Verdana" panose="020B0604030504040204" pitchFamily="34" charset="0"/>
                <a:cs typeface="Calibri" panose="020F0502020204030204" pitchFamily="34" charset="0"/>
              </a:rPr>
              <a:t>STUDENT CLUBS</a:t>
            </a:r>
          </a:p>
        </p:txBody>
      </p:sp>
    </p:spTree>
    <p:extLst>
      <p:ext uri="{BB962C8B-B14F-4D97-AF65-F5344CB8AC3E}">
        <p14:creationId xmlns:p14="http://schemas.microsoft.com/office/powerpoint/2010/main" val="714099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3FF15-9A56-2246-28DE-57C649D37D10}"/>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335B4319-0CE9-ECBE-C77D-C5292EAA35E9}"/>
              </a:ext>
            </a:extLst>
          </p:cNvPr>
          <p:cNvPicPr>
            <a:picLocks noChangeAspect="1"/>
          </p:cNvPicPr>
          <p:nvPr/>
        </p:nvPicPr>
        <p:blipFill rotWithShape="1">
          <a:blip r:embed="rId2"/>
          <a:srcRect r="13546"/>
          <a:stretch/>
        </p:blipFill>
        <p:spPr>
          <a:xfrm>
            <a:off x="9484320" y="2209803"/>
            <a:ext cx="2626400" cy="3251198"/>
          </a:xfrm>
          <a:prstGeom prst="rect">
            <a:avLst/>
          </a:prstGeom>
        </p:spPr>
      </p:pic>
      <p:sp>
        <p:nvSpPr>
          <p:cNvPr id="6" name="Slayt Numarası Yer Tutucusu 6">
            <a:extLst>
              <a:ext uri="{FF2B5EF4-FFF2-40B4-BE49-F238E27FC236}">
                <a16:creationId xmlns:a16="http://schemas.microsoft.com/office/drawing/2014/main" id="{06D6880B-DB18-FE1D-8CB3-93D39AE30AC1}"/>
              </a:ext>
            </a:extLst>
          </p:cNvPr>
          <p:cNvSpPr>
            <a:spLocks noGrp="1"/>
          </p:cNvSpPr>
          <p:nvPr>
            <p:ph type="sldNum" idx="12"/>
          </p:nvPr>
        </p:nvSpPr>
        <p:spPr>
          <a:xfrm>
            <a:off x="8737600" y="6400800"/>
            <a:ext cx="2540000" cy="457200"/>
          </a:xfrm>
        </p:spPr>
        <p:txBody>
          <a:bodyPr/>
          <a:lstStyle/>
          <a:p>
            <a:pPr marL="0" lvl="0" indent="0" algn="r" rtl="0">
              <a:spcBef>
                <a:spcPts val="0"/>
              </a:spcBef>
              <a:spcAft>
                <a:spcPts val="0"/>
              </a:spcAft>
              <a:buNone/>
            </a:pPr>
            <a:fld id="{00000000-1234-1234-1234-123412341234}" type="slidenum">
              <a:rPr lang="en-US" smtClean="0"/>
              <a:t>27</a:t>
            </a:fld>
            <a:endParaRPr lang="en-US" dirty="0"/>
          </a:p>
        </p:txBody>
      </p:sp>
      <p:pic>
        <p:nvPicPr>
          <p:cNvPr id="7" name="Resim 6">
            <a:extLst>
              <a:ext uri="{FF2B5EF4-FFF2-40B4-BE49-F238E27FC236}">
                <a16:creationId xmlns:a16="http://schemas.microsoft.com/office/drawing/2014/main" id="{B38A3117-183B-904C-04A2-961059A16D1D}"/>
              </a:ext>
            </a:extLst>
          </p:cNvPr>
          <p:cNvPicPr>
            <a:picLocks noChangeAspect="1"/>
          </p:cNvPicPr>
          <p:nvPr/>
        </p:nvPicPr>
        <p:blipFill>
          <a:blip r:embed="rId3"/>
          <a:stretch>
            <a:fillRect/>
          </a:stretch>
        </p:blipFill>
        <p:spPr>
          <a:xfrm>
            <a:off x="0" y="1188720"/>
            <a:ext cx="3942080" cy="2854961"/>
          </a:xfrm>
          <a:prstGeom prst="rect">
            <a:avLst/>
          </a:prstGeom>
        </p:spPr>
      </p:pic>
      <p:sp>
        <p:nvSpPr>
          <p:cNvPr id="8" name="Metin kutusu 7">
            <a:extLst>
              <a:ext uri="{FF2B5EF4-FFF2-40B4-BE49-F238E27FC236}">
                <a16:creationId xmlns:a16="http://schemas.microsoft.com/office/drawing/2014/main" id="{773CEF88-94AF-9466-D04A-70923EE6BE59}"/>
              </a:ext>
            </a:extLst>
          </p:cNvPr>
          <p:cNvSpPr txBox="1"/>
          <p:nvPr/>
        </p:nvSpPr>
        <p:spPr>
          <a:xfrm>
            <a:off x="4104639" y="1342412"/>
            <a:ext cx="5902961" cy="4985980"/>
          </a:xfrm>
          <a:prstGeom prst="rect">
            <a:avLst/>
          </a:prstGeom>
          <a:noFill/>
        </p:spPr>
        <p:txBody>
          <a:bodyPr wrap="square">
            <a:spAutoFit/>
          </a:bodyPr>
          <a:lstStyle/>
          <a:p>
            <a:r>
              <a:rPr lang="tr-TR" sz="1800" b="1" dirty="0">
                <a:latin typeface="Verdana" panose="020B0604030504040204" pitchFamily="34" charset="0"/>
                <a:ea typeface="Verdana" panose="020B0604030504040204" pitchFamily="34" charset="0"/>
                <a:cs typeface="Times New Roman" panose="02020603050405020304" pitchFamily="18" charset="0"/>
              </a:rPr>
              <a:t>                   </a:t>
            </a:r>
            <a:r>
              <a:rPr lang="tr-TR" sz="2000" b="1" dirty="0" err="1">
                <a:latin typeface="Verdana" panose="020B0604030504040204" pitchFamily="34" charset="0"/>
                <a:ea typeface="Verdana" panose="020B0604030504040204" pitchFamily="34" charset="0"/>
                <a:cs typeface="Times New Roman" panose="02020603050405020304" pitchFamily="18" charset="0"/>
              </a:rPr>
              <a:t>What</a:t>
            </a:r>
            <a:r>
              <a:rPr lang="tr-TR" sz="2000" b="1" dirty="0">
                <a:latin typeface="Verdana" panose="020B0604030504040204" pitchFamily="34" charset="0"/>
                <a:ea typeface="Verdana" panose="020B0604030504040204" pitchFamily="34" charset="0"/>
                <a:cs typeface="Times New Roman" panose="02020603050405020304" pitchFamily="18" charset="0"/>
              </a:rPr>
              <a:t> </a:t>
            </a:r>
            <a:r>
              <a:rPr lang="tr-TR" sz="2000" b="1" dirty="0" err="1">
                <a:latin typeface="Verdana" panose="020B0604030504040204" pitchFamily="34" charset="0"/>
                <a:ea typeface="Verdana" panose="020B0604030504040204" pitchFamily="34" charset="0"/>
                <a:cs typeface="Times New Roman" panose="02020603050405020304" pitchFamily="18" charset="0"/>
              </a:rPr>
              <a:t>Does</a:t>
            </a:r>
            <a:r>
              <a:rPr lang="tr-TR" sz="2000" b="1" dirty="0">
                <a:latin typeface="Verdana" panose="020B0604030504040204" pitchFamily="34" charset="0"/>
                <a:ea typeface="Verdana" panose="020B0604030504040204" pitchFamily="34" charset="0"/>
                <a:cs typeface="Times New Roman" panose="02020603050405020304" pitchFamily="18" charset="0"/>
              </a:rPr>
              <a:t> METAR Do?</a:t>
            </a:r>
          </a:p>
          <a:p>
            <a:endParaRPr lang="tr-TR" sz="1800" b="1" dirty="0">
              <a:latin typeface="Verdana" panose="020B0604030504040204" pitchFamily="34" charset="0"/>
              <a:ea typeface="Verdana" panose="020B0604030504040204" pitchFamily="34" charset="0"/>
              <a:cs typeface="Times New Roman" panose="02020603050405020304" pitchFamily="18" charset="0"/>
            </a:endParaRPr>
          </a:p>
          <a:p>
            <a:pPr marL="285750" indent="-285750">
              <a:buFont typeface="Wingdings" panose="05000000000000000000" pitchFamily="2" charset="2"/>
              <a:buChar char="v"/>
            </a:pPr>
            <a:r>
              <a:rPr lang="en-US" sz="2000" b="1" dirty="0">
                <a:latin typeface="Verdana" panose="020B0604030504040204" pitchFamily="34" charset="0"/>
                <a:ea typeface="Verdana" panose="020B0604030504040204" pitchFamily="34" charset="0"/>
                <a:cs typeface="Times New Roman" panose="02020603050405020304" pitchFamily="18" charset="0"/>
              </a:rPr>
              <a:t>Training and Seminars: </a:t>
            </a:r>
            <a:r>
              <a:rPr lang="en-US" sz="2000" dirty="0">
                <a:latin typeface="Verdana" panose="020B0604030504040204" pitchFamily="34" charset="0"/>
                <a:ea typeface="Verdana" panose="020B0604030504040204" pitchFamily="34" charset="0"/>
                <a:cs typeface="Times New Roman" panose="02020603050405020304" pitchFamily="18" charset="0"/>
              </a:rPr>
              <a:t>Trainings are organized with experts in the field. Technical trips are planned and on-site observation of the sector is ensured.</a:t>
            </a:r>
            <a:endParaRPr lang="tr-TR" sz="2000" dirty="0">
              <a:latin typeface="Verdana" panose="020B0604030504040204" pitchFamily="34" charset="0"/>
              <a:ea typeface="Verdana" panose="020B0604030504040204" pitchFamily="34" charset="0"/>
              <a:cs typeface="Times New Roman" panose="02020603050405020304" pitchFamily="18" charset="0"/>
            </a:endParaRPr>
          </a:p>
          <a:p>
            <a:endParaRPr lang="tr-TR" sz="2000" dirty="0">
              <a:latin typeface="Verdana" panose="020B0604030504040204" pitchFamily="34" charset="0"/>
              <a:ea typeface="Verdana" panose="020B0604030504040204" pitchFamily="34" charset="0"/>
              <a:cs typeface="Times New Roman" panose="02020603050405020304" pitchFamily="18" charset="0"/>
            </a:endParaRPr>
          </a:p>
          <a:p>
            <a:pPr marL="285750" indent="-285750">
              <a:buFont typeface="Wingdings" panose="05000000000000000000" pitchFamily="2" charset="2"/>
              <a:buChar char="v"/>
            </a:pPr>
            <a:r>
              <a:rPr lang="en-US" sz="2000" b="1" dirty="0">
                <a:latin typeface="Verdana" panose="020B0604030504040204" pitchFamily="34" charset="0"/>
                <a:ea typeface="Verdana" panose="020B0604030504040204" pitchFamily="34" charset="0"/>
                <a:cs typeface="Times New Roman" panose="02020603050405020304" pitchFamily="18" charset="0"/>
              </a:rPr>
              <a:t>Social Activities: </a:t>
            </a:r>
            <a:r>
              <a:rPr lang="en-US" sz="2000" dirty="0">
                <a:latin typeface="Verdana" panose="020B0604030504040204" pitchFamily="34" charset="0"/>
                <a:ea typeface="Verdana" panose="020B0604030504040204" pitchFamily="34" charset="0"/>
                <a:cs typeface="Times New Roman" panose="02020603050405020304" pitchFamily="18" charset="0"/>
              </a:rPr>
              <a:t>Meetings and member gatherings are held to keep the unity among students alive.</a:t>
            </a:r>
            <a:endParaRPr lang="tr-TR" sz="2000" dirty="0">
              <a:latin typeface="Verdana" panose="020B0604030504040204" pitchFamily="34" charset="0"/>
              <a:ea typeface="Verdana" panose="020B0604030504040204" pitchFamily="34" charset="0"/>
              <a:cs typeface="Times New Roman" panose="02020603050405020304" pitchFamily="18" charset="0"/>
            </a:endParaRPr>
          </a:p>
          <a:p>
            <a:pPr marL="285750" indent="-285750">
              <a:buFont typeface="Wingdings" panose="05000000000000000000" pitchFamily="2" charset="2"/>
              <a:buChar char="v"/>
            </a:pPr>
            <a:endParaRPr lang="tr-TR" sz="2000" dirty="0">
              <a:latin typeface="Verdana" panose="020B0604030504040204" pitchFamily="34" charset="0"/>
              <a:ea typeface="Verdana" panose="020B0604030504040204" pitchFamily="34" charset="0"/>
              <a:cs typeface="Times New Roman" panose="02020603050405020304" pitchFamily="18" charset="0"/>
            </a:endParaRPr>
          </a:p>
          <a:p>
            <a:pPr marL="285750" indent="-285750">
              <a:buFont typeface="Wingdings" panose="05000000000000000000" pitchFamily="2" charset="2"/>
              <a:buChar char="v"/>
            </a:pPr>
            <a:r>
              <a:rPr lang="en-US" sz="2000" b="1" dirty="0">
                <a:latin typeface="Verdana" panose="020B0604030504040204" pitchFamily="34" charset="0"/>
                <a:ea typeface="Verdana" panose="020B0604030504040204" pitchFamily="34" charset="0"/>
                <a:cs typeface="Times New Roman" panose="02020603050405020304" pitchFamily="18" charset="0"/>
              </a:rPr>
              <a:t>Scientific Studies: </a:t>
            </a:r>
            <a:r>
              <a:rPr lang="en-US" sz="2000" dirty="0">
                <a:latin typeface="Verdana" panose="020B0604030504040204" pitchFamily="34" charset="0"/>
                <a:ea typeface="Verdana" panose="020B0604030504040204" pitchFamily="34" charset="0"/>
                <a:cs typeface="Times New Roman" panose="02020603050405020304" pitchFamily="18" charset="0"/>
              </a:rPr>
              <a:t>Research is conducted and projects are developed in the fields of meteorological reporting, coding and modelling within the project teams established under the club roof.</a:t>
            </a:r>
            <a:endParaRPr lang="tr-TR" sz="20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E58280EB-86AB-61F5-CB36-11FFE2AAD683}"/>
              </a:ext>
            </a:extLst>
          </p:cNvPr>
          <p:cNvPicPr>
            <a:picLocks noChangeAspect="1"/>
          </p:cNvPicPr>
          <p:nvPr/>
        </p:nvPicPr>
        <p:blipFill>
          <a:blip r:embed="rId4"/>
          <a:stretch>
            <a:fillRect/>
          </a:stretch>
        </p:blipFill>
        <p:spPr>
          <a:xfrm>
            <a:off x="0" y="3891282"/>
            <a:ext cx="3942080" cy="2574174"/>
          </a:xfrm>
          <a:prstGeom prst="rect">
            <a:avLst/>
          </a:prstGeom>
        </p:spPr>
      </p:pic>
      <p:sp>
        <p:nvSpPr>
          <p:cNvPr id="2" name="Başlık 3">
            <a:extLst>
              <a:ext uri="{FF2B5EF4-FFF2-40B4-BE49-F238E27FC236}">
                <a16:creationId xmlns:a16="http://schemas.microsoft.com/office/drawing/2014/main" id="{6B8D86EB-A69E-CE01-7B7B-D27CCA860B23}"/>
              </a:ext>
            </a:extLst>
          </p:cNvPr>
          <p:cNvSpPr txBox="1">
            <a:spLocks/>
          </p:cNvSpPr>
          <p:nvPr/>
        </p:nvSpPr>
        <p:spPr>
          <a:xfrm>
            <a:off x="430458" y="1"/>
            <a:ext cx="10833287" cy="1214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tr-TR" sz="2600" b="1" dirty="0">
                <a:solidFill>
                  <a:prstClr val="white"/>
                </a:solidFill>
                <a:latin typeface="Calibri" panose="020F0502020204030204" pitchFamily="34" charset="0"/>
                <a:ea typeface="Verdana" panose="020B0604030504040204" pitchFamily="34" charset="0"/>
                <a:cs typeface="Calibri" panose="020F0502020204030204" pitchFamily="34" charset="0"/>
              </a:rPr>
              <a:t>STUDENT CLUBS</a:t>
            </a:r>
          </a:p>
        </p:txBody>
      </p:sp>
    </p:spTree>
    <p:extLst>
      <p:ext uri="{BB962C8B-B14F-4D97-AF65-F5344CB8AC3E}">
        <p14:creationId xmlns:p14="http://schemas.microsoft.com/office/powerpoint/2010/main" val="302171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E3D6"/>
        </a:solidFill>
        <a:effectLst/>
      </p:bgPr>
    </p:bg>
    <p:spTree>
      <p:nvGrpSpPr>
        <p:cNvPr id="1" name="Shape 96"/>
        <p:cNvGrpSpPr/>
        <p:nvPr/>
      </p:nvGrpSpPr>
      <p:grpSpPr>
        <a:xfrm>
          <a:off x="0" y="0"/>
          <a:ext cx="0" cy="0"/>
          <a:chOff x="0" y="0"/>
          <a:chExt cx="0" cy="0"/>
        </a:xfrm>
      </p:grpSpPr>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7400" cy="6858000"/>
          </a:xfrm>
          <a:prstGeom prst="rect">
            <a:avLst/>
          </a:prstGeom>
        </p:spPr>
      </p:pic>
      <p:sp>
        <p:nvSpPr>
          <p:cNvPr id="5" name="Dikdörtgen 4"/>
          <p:cNvSpPr/>
          <p:nvPr/>
        </p:nvSpPr>
        <p:spPr>
          <a:xfrm>
            <a:off x="7288261" y="2477186"/>
            <a:ext cx="7564582" cy="1181542"/>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
                <a:srgbClr val="000000"/>
              </a:buClr>
              <a:buSzTx/>
              <a:buFontTx/>
              <a:buNone/>
              <a:tabLst/>
              <a:defRPr/>
            </a:pPr>
            <a:r>
              <a:rPr kumimoji="0" lang="tr-TR" sz="6400" b="0" i="1" u="none" strike="noStrike" kern="0" cap="none" spc="0" normalizeH="0" baseline="0" noProof="0" dirty="0" err="1">
                <a:ln>
                  <a:noFill/>
                </a:ln>
                <a:solidFill>
                  <a:srgbClr val="FFFFFF"/>
                </a:solidFill>
                <a:effectLst/>
                <a:uLnTx/>
                <a:uFillTx/>
                <a:latin typeface="Montserrat SemiBold"/>
                <a:ea typeface="Montserrat SemiBold"/>
                <a:cs typeface="Montserrat SemiBold"/>
                <a:sym typeface="Montserrat SemiBold"/>
              </a:rPr>
              <a:t>Thank</a:t>
            </a:r>
            <a:r>
              <a:rPr kumimoji="0" lang="tr-TR" sz="6400" b="0" i="1"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 </a:t>
            </a:r>
            <a:r>
              <a:rPr kumimoji="0" lang="tr-TR" sz="6400" b="0" i="1" u="none" strike="noStrike" kern="0" cap="none" spc="0" normalizeH="0" baseline="0" noProof="0" dirty="0" err="1">
                <a:ln>
                  <a:noFill/>
                </a:ln>
                <a:solidFill>
                  <a:srgbClr val="FFFFFF"/>
                </a:solidFill>
                <a:effectLst/>
                <a:uLnTx/>
                <a:uFillTx/>
                <a:latin typeface="Montserrat SemiBold"/>
                <a:ea typeface="Montserrat SemiBold"/>
                <a:cs typeface="Montserrat SemiBold"/>
                <a:sym typeface="Montserrat SemiBold"/>
              </a:rPr>
              <a:t>You</a:t>
            </a:r>
            <a:endParaRPr kumimoji="0" lang="en-US" sz="6400" b="0" i="1"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pic>
        <p:nvPicPr>
          <p:cNvPr id="4" name="Resim 3">
            <a:extLst>
              <a:ext uri="{FF2B5EF4-FFF2-40B4-BE49-F238E27FC236}">
                <a16:creationId xmlns:a16="http://schemas.microsoft.com/office/drawing/2014/main" id="{8CCB8560-7EB7-736D-B129-460523304CAE}"/>
              </a:ext>
            </a:extLst>
          </p:cNvPr>
          <p:cNvPicPr>
            <a:picLocks noChangeAspect="1"/>
          </p:cNvPicPr>
          <p:nvPr/>
        </p:nvPicPr>
        <p:blipFill>
          <a:blip r:embed="rId4"/>
          <a:stretch>
            <a:fillRect/>
          </a:stretch>
        </p:blipFill>
        <p:spPr>
          <a:xfrm>
            <a:off x="208438" y="6079067"/>
            <a:ext cx="260457" cy="259660"/>
          </a:xfrm>
          <a:prstGeom prst="rect">
            <a:avLst/>
          </a:prstGeom>
        </p:spPr>
      </p:pic>
      <p:sp>
        <p:nvSpPr>
          <p:cNvPr id="6" name="Metin kutusu 5">
            <a:extLst>
              <a:ext uri="{FF2B5EF4-FFF2-40B4-BE49-F238E27FC236}">
                <a16:creationId xmlns:a16="http://schemas.microsoft.com/office/drawing/2014/main" id="{B91B230E-778E-68C3-45A3-D0E264C9FEAA}"/>
              </a:ext>
            </a:extLst>
          </p:cNvPr>
          <p:cNvSpPr txBox="1"/>
          <p:nvPr/>
        </p:nvSpPr>
        <p:spPr>
          <a:xfrm>
            <a:off x="468895" y="6027164"/>
            <a:ext cx="11566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itumeteo</a:t>
            </a:r>
            <a:endParaRPr kumimoji="0" lang="tr-TR"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Resim 6">
            <a:extLst>
              <a:ext uri="{FF2B5EF4-FFF2-40B4-BE49-F238E27FC236}">
                <a16:creationId xmlns:a16="http://schemas.microsoft.com/office/drawing/2014/main" id="{25ECDA33-0761-9D2D-C384-787985227C37}"/>
              </a:ext>
            </a:extLst>
          </p:cNvPr>
          <p:cNvPicPr>
            <a:picLocks noChangeAspect="1"/>
          </p:cNvPicPr>
          <p:nvPr/>
        </p:nvPicPr>
        <p:blipFill>
          <a:blip r:embed="rId5"/>
          <a:stretch>
            <a:fillRect/>
          </a:stretch>
        </p:blipFill>
        <p:spPr>
          <a:xfrm>
            <a:off x="208438" y="6444409"/>
            <a:ext cx="281742" cy="280159"/>
          </a:xfrm>
          <a:prstGeom prst="rect">
            <a:avLst/>
          </a:prstGeom>
        </p:spPr>
      </p:pic>
      <p:sp>
        <p:nvSpPr>
          <p:cNvPr id="8" name="Metin kutusu 7">
            <a:extLst>
              <a:ext uri="{FF2B5EF4-FFF2-40B4-BE49-F238E27FC236}">
                <a16:creationId xmlns:a16="http://schemas.microsoft.com/office/drawing/2014/main" id="{68B115DA-235A-2573-DB7F-0C34447A31A1}"/>
              </a:ext>
            </a:extLst>
          </p:cNvPr>
          <p:cNvSpPr txBox="1"/>
          <p:nvPr/>
        </p:nvSpPr>
        <p:spPr>
          <a:xfrm>
            <a:off x="490180" y="6398507"/>
            <a:ext cx="5171089" cy="3719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İTÜ İklim Bilimi ve Meteoroloji Mühendisliği</a:t>
            </a:r>
          </a:p>
        </p:txBody>
      </p:sp>
    </p:spTree>
    <p:extLst>
      <p:ext uri="{BB962C8B-B14F-4D97-AF65-F5344CB8AC3E}">
        <p14:creationId xmlns:p14="http://schemas.microsoft.com/office/powerpoint/2010/main" val="258918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txBox="1">
            <a:spLocks noGrp="1"/>
          </p:cNvSpPr>
          <p:nvPr>
            <p:ph type="title"/>
          </p:nvPr>
        </p:nvSpPr>
        <p:spPr>
          <a:xfrm>
            <a:off x="479376" y="260648"/>
            <a:ext cx="9793088" cy="646212"/>
          </a:xfrm>
          <a:prstGeom prst="rect">
            <a:avLst/>
          </a:prstGeom>
          <a:noFill/>
          <a:ln>
            <a:noFill/>
          </a:ln>
        </p:spPr>
        <p:txBody>
          <a:bodyPr spcFirstLastPara="1" wrap="square" lIns="91425" tIns="45700" rIns="91425" bIns="45700" anchor="ctr" anchorCtr="0">
            <a:noAutofit/>
          </a:bodyPr>
          <a:lstStyle/>
          <a:p>
            <a:pPr lvl="0" algn="l"/>
            <a:r>
              <a:rPr lang="en-US" sz="2600" b="1" dirty="0">
                <a:solidFill>
                  <a:schemeClr val="lt1"/>
                </a:solidFill>
                <a:latin typeface="Calibri"/>
                <a:ea typeface="Calibri"/>
                <a:cs typeface="Calibri"/>
                <a:sym typeface="Calibri"/>
              </a:rPr>
              <a:t>ITU CAMPUSES</a:t>
            </a:r>
            <a:endParaRPr sz="2600" b="1" dirty="0">
              <a:solidFill>
                <a:schemeClr val="lt1"/>
              </a:solidFill>
              <a:latin typeface="Calibri"/>
              <a:ea typeface="Calibri"/>
              <a:cs typeface="Calibri"/>
              <a:sym typeface="Calibri"/>
            </a:endParaRPr>
          </a:p>
        </p:txBody>
      </p:sp>
      <p:grpSp>
        <p:nvGrpSpPr>
          <p:cNvPr id="123" name="Google Shape;123;p3"/>
          <p:cNvGrpSpPr/>
          <p:nvPr/>
        </p:nvGrpSpPr>
        <p:grpSpPr>
          <a:xfrm>
            <a:off x="479375" y="1241325"/>
            <a:ext cx="11037964" cy="5500043"/>
            <a:chOff x="-1116855" y="1241325"/>
            <a:chExt cx="11037964" cy="5500043"/>
          </a:xfrm>
        </p:grpSpPr>
        <p:pic>
          <p:nvPicPr>
            <p:cNvPr id="124" name="Google Shape;124;p3" descr="taskisla1.jpg"/>
            <p:cNvPicPr preferRelativeResize="0"/>
            <p:nvPr/>
          </p:nvPicPr>
          <p:blipFill rotWithShape="1">
            <a:blip r:embed="rId3">
              <a:alphaModFix/>
            </a:blip>
            <a:srcRect/>
            <a:stretch/>
          </p:blipFill>
          <p:spPr>
            <a:xfrm>
              <a:off x="3275634" y="1241325"/>
              <a:ext cx="2639778" cy="1935713"/>
            </a:xfrm>
            <a:prstGeom prst="rect">
              <a:avLst/>
            </a:prstGeom>
            <a:noFill/>
            <a:ln>
              <a:noFill/>
            </a:ln>
          </p:spPr>
        </p:pic>
        <p:sp>
          <p:nvSpPr>
            <p:cNvPr id="125" name="Google Shape;125;p3"/>
            <p:cNvSpPr txBox="1"/>
            <p:nvPr/>
          </p:nvSpPr>
          <p:spPr>
            <a:xfrm>
              <a:off x="-1116854" y="3177039"/>
              <a:ext cx="3360801" cy="2139544"/>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B4975A"/>
                  </a:solidFill>
                  <a:effectLst/>
                  <a:uLnTx/>
                  <a:uFillTx/>
                  <a:latin typeface="Calibri"/>
                  <a:ea typeface="Calibri"/>
                  <a:cs typeface="Calibri"/>
                  <a:sym typeface="Calibri"/>
                </a:rPr>
                <a:t>Ayazağa Ana Kampüs (8 Fakülte)</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İnşaat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Elektrik - Elektronik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Maden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Kimyasal Metalurji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Bilgisayar ve Bilişim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Fen Edebiyat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Gemi İnşaatı ve Deniz Bilimleri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Havacılık ve Uzay Bilimleri Fakültesi</a:t>
              </a:r>
            </a:p>
          </p:txBody>
        </p:sp>
        <p:sp>
          <p:nvSpPr>
            <p:cNvPr id="126" name="Google Shape;126;p3"/>
            <p:cNvSpPr txBox="1"/>
            <p:nvPr/>
          </p:nvSpPr>
          <p:spPr>
            <a:xfrm>
              <a:off x="7191978" y="5813294"/>
              <a:ext cx="2604788" cy="568034"/>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B4975A"/>
                  </a:solidFill>
                  <a:effectLst/>
                  <a:uLnTx/>
                  <a:uFillTx/>
                  <a:latin typeface="Calibri"/>
                  <a:ea typeface="Calibri"/>
                  <a:cs typeface="Calibri"/>
                  <a:sym typeface="Calibri"/>
                </a:rPr>
                <a:t>Tuzla Kampüs</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Denizcilik Fakültesi</a:t>
              </a:r>
            </a:p>
          </p:txBody>
        </p:sp>
        <p:sp>
          <p:nvSpPr>
            <p:cNvPr id="127" name="Google Shape;127;p3"/>
            <p:cNvSpPr txBox="1"/>
            <p:nvPr/>
          </p:nvSpPr>
          <p:spPr>
            <a:xfrm>
              <a:off x="7040786" y="3161540"/>
              <a:ext cx="2880323" cy="67269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B4975A"/>
                  </a:solidFill>
                  <a:effectLst/>
                  <a:uLnTx/>
                  <a:uFillTx/>
                  <a:latin typeface="Calibri"/>
                  <a:ea typeface="Calibri"/>
                  <a:cs typeface="Calibri"/>
                  <a:sym typeface="Calibri"/>
                </a:rPr>
                <a:t>Gümüşsuyu </a:t>
              </a:r>
              <a:r>
                <a:rPr kumimoji="0" lang="tr-TR" sz="1400" b="1" i="0" u="none" strike="noStrike" kern="0" cap="none" spc="0" normalizeH="0" baseline="0" noProof="0" dirty="0">
                  <a:ln>
                    <a:noFill/>
                  </a:ln>
                  <a:solidFill>
                    <a:srgbClr val="B4975A"/>
                  </a:solidFill>
                  <a:effectLst/>
                  <a:uLnTx/>
                  <a:uFillTx/>
                  <a:latin typeface="Calibri"/>
                  <a:ea typeface="Calibri"/>
                  <a:cs typeface="Calibri"/>
                  <a:sym typeface="Calibri"/>
                </a:rPr>
                <a:t>Kampüs</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Makine Mühendisliği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Tekstil Teknolojileri ve Tasarımı Fakültesi</a:t>
              </a:r>
            </a:p>
          </p:txBody>
        </p:sp>
        <p:sp>
          <p:nvSpPr>
            <p:cNvPr id="128" name="Google Shape;128;p3"/>
            <p:cNvSpPr txBox="1"/>
            <p:nvPr/>
          </p:nvSpPr>
          <p:spPr>
            <a:xfrm>
              <a:off x="3152803" y="3161540"/>
              <a:ext cx="3130317" cy="67269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B4975A"/>
                  </a:solidFill>
                  <a:effectLst/>
                  <a:uLnTx/>
                  <a:uFillTx/>
                  <a:latin typeface="Calibri"/>
                  <a:ea typeface="Calibri"/>
                  <a:cs typeface="Calibri"/>
                  <a:sym typeface="Calibri"/>
                </a:rPr>
                <a:t>Taşkışla Kampüs</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Mimarlık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Sosyal Bilimler Enstitüsü</a:t>
              </a:r>
            </a:p>
          </p:txBody>
        </p:sp>
        <p:sp>
          <p:nvSpPr>
            <p:cNvPr id="129" name="Google Shape;129;p3"/>
            <p:cNvSpPr txBox="1"/>
            <p:nvPr/>
          </p:nvSpPr>
          <p:spPr>
            <a:xfrm>
              <a:off x="3290093" y="5813293"/>
              <a:ext cx="2610859" cy="928075"/>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B4975A"/>
                  </a:solidFill>
                  <a:effectLst/>
                  <a:uLnTx/>
                  <a:uFillTx/>
                  <a:latin typeface="Calibri"/>
                  <a:ea typeface="Calibri"/>
                  <a:cs typeface="Calibri"/>
                  <a:sym typeface="Calibri"/>
                </a:rPr>
                <a:t>Maçka Kampüs</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İşletme Fakültesi</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Yabancı Diller Yüksekokulu</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262626"/>
                  </a:solidFill>
                  <a:effectLst/>
                  <a:uLnTx/>
                  <a:uFillTx/>
                  <a:latin typeface="Calibri"/>
                  <a:ea typeface="Calibri"/>
                  <a:cs typeface="Calibri"/>
                  <a:sym typeface="Calibri"/>
                </a:rPr>
                <a:t>Konservatuvar</a:t>
              </a:r>
            </a:p>
          </p:txBody>
        </p:sp>
        <p:pic>
          <p:nvPicPr>
            <p:cNvPr id="130" name="Google Shape;130;p3" descr="KAMPUS 2.jpg"/>
            <p:cNvPicPr preferRelativeResize="0"/>
            <p:nvPr/>
          </p:nvPicPr>
          <p:blipFill rotWithShape="1">
            <a:blip r:embed="rId4">
              <a:alphaModFix/>
            </a:blip>
            <a:srcRect/>
            <a:stretch/>
          </p:blipFill>
          <p:spPr>
            <a:xfrm>
              <a:off x="-1116853" y="1241662"/>
              <a:ext cx="3312368" cy="1935376"/>
            </a:xfrm>
            <a:prstGeom prst="rect">
              <a:avLst/>
            </a:prstGeom>
            <a:noFill/>
            <a:ln>
              <a:noFill/>
            </a:ln>
          </p:spPr>
        </p:pic>
        <p:pic>
          <p:nvPicPr>
            <p:cNvPr id="131" name="Google Shape;131;p3" descr="macka.jpg"/>
            <p:cNvPicPr preferRelativeResize="0"/>
            <p:nvPr/>
          </p:nvPicPr>
          <p:blipFill rotWithShape="1">
            <a:blip r:embed="rId5">
              <a:alphaModFix/>
            </a:blip>
            <a:srcRect/>
            <a:stretch/>
          </p:blipFill>
          <p:spPr>
            <a:xfrm>
              <a:off x="3290093" y="3967159"/>
              <a:ext cx="2610859" cy="1846135"/>
            </a:xfrm>
            <a:prstGeom prst="rect">
              <a:avLst/>
            </a:prstGeom>
            <a:noFill/>
            <a:ln>
              <a:noFill/>
            </a:ln>
          </p:spPr>
        </p:pic>
        <p:pic>
          <p:nvPicPr>
            <p:cNvPr id="132" name="Google Shape;132;p3" descr="IMG_5795.JPG"/>
            <p:cNvPicPr preferRelativeResize="0"/>
            <p:nvPr/>
          </p:nvPicPr>
          <p:blipFill rotWithShape="1">
            <a:blip r:embed="rId6">
              <a:alphaModFix/>
            </a:blip>
            <a:srcRect/>
            <a:stretch/>
          </p:blipFill>
          <p:spPr>
            <a:xfrm>
              <a:off x="7040786" y="1241325"/>
              <a:ext cx="2880323" cy="1920215"/>
            </a:xfrm>
            <a:prstGeom prst="rect">
              <a:avLst/>
            </a:prstGeom>
            <a:noFill/>
            <a:ln>
              <a:noFill/>
            </a:ln>
          </p:spPr>
        </p:pic>
        <p:pic>
          <p:nvPicPr>
            <p:cNvPr id="133" name="Google Shape;133;p3" descr="mendirek.JPG"/>
            <p:cNvPicPr preferRelativeResize="0"/>
            <p:nvPr/>
          </p:nvPicPr>
          <p:blipFill rotWithShape="1">
            <a:blip r:embed="rId7">
              <a:alphaModFix/>
            </a:blip>
            <a:srcRect/>
            <a:stretch/>
          </p:blipFill>
          <p:spPr>
            <a:xfrm>
              <a:off x="7191977" y="3965218"/>
              <a:ext cx="2604788" cy="1840046"/>
            </a:xfrm>
            <a:prstGeom prst="rect">
              <a:avLst/>
            </a:prstGeom>
            <a:noFill/>
            <a:ln>
              <a:noFill/>
            </a:ln>
          </p:spPr>
        </p:pic>
        <p:sp>
          <p:nvSpPr>
            <p:cNvPr id="134" name="Google Shape;134;p3"/>
            <p:cNvSpPr txBox="1"/>
            <p:nvPr/>
          </p:nvSpPr>
          <p:spPr>
            <a:xfrm>
              <a:off x="-1116855" y="5097253"/>
              <a:ext cx="4358515" cy="1556792"/>
            </a:xfrm>
            <a:prstGeom prst="rect">
              <a:avLst/>
            </a:prstGeom>
            <a:solidFill>
              <a:schemeClr val="lt1"/>
            </a:solidFill>
            <a:ln>
              <a:noFill/>
            </a:ln>
          </p:spPr>
          <p:txBody>
            <a:bodyPr spcFirstLastPara="1" wrap="square" lIns="91425" tIns="45700" rIns="91425" bIns="45700" anchor="t" anchorCtr="0">
              <a:noAutofit/>
            </a:bodyPr>
            <a:lstStyle/>
            <a:p>
              <a:pPr marL="0" marR="0" lvl="2"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B4975A"/>
                  </a:solidFill>
                  <a:effectLst/>
                  <a:uLnTx/>
                  <a:uFillTx/>
                  <a:latin typeface="Calibri"/>
                  <a:ea typeface="Calibri"/>
                  <a:cs typeface="Calibri"/>
                  <a:sym typeface="Calibri"/>
                </a:rPr>
                <a:t>Enstitüler</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Enerji Enstitüsü</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Fen Bilimleri ve Teknoloji Enstitüsü</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Sosyal Bilimler Enstitüsü</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Bilişim Enstitüsü</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Avrasya Yer Bilimleri Enstitüsü</a:t>
              </a:r>
            </a:p>
            <a:p>
              <a:pPr marL="285750" marR="0" lvl="2" indent="-285750" algn="l" defTabSz="914400" rtl="0" eaLnBrk="1" fontAlgn="auto" latinLnBrk="0" hangingPunct="1">
                <a:lnSpc>
                  <a:spcPct val="120000"/>
                </a:lnSpc>
                <a:spcBef>
                  <a:spcPts val="0"/>
                </a:spcBef>
                <a:spcAft>
                  <a:spcPts val="0"/>
                </a:spcAft>
                <a:buClr>
                  <a:srgbClr val="00447C"/>
                </a:buClr>
                <a:buSzPts val="1100"/>
                <a:buFont typeface="Times"/>
                <a:buChar char="■"/>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Deprem Mühendisliği ve Afet Yönetimi Enstitüsü </a:t>
              </a:r>
              <a:r>
                <a:rPr kumimoji="0" lang="en-US" sz="1400" b="0" i="0" u="none" strike="noStrike" kern="0" cap="none" spc="0" normalizeH="0" baseline="0" noProof="0" dirty="0">
                  <a:ln>
                    <a:noFill/>
                  </a:ln>
                  <a:solidFill>
                    <a:srgbClr val="000000"/>
                  </a:solidFill>
                  <a:effectLst/>
                  <a:uLnTx/>
                  <a:uFillTx/>
                  <a:latin typeface="Times"/>
                  <a:ea typeface="Times"/>
                  <a:cs typeface="Times"/>
                  <a:sym typeface="Times"/>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35" name="Google Shape;135;p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1" i="0" u="none" strike="noStrike" kern="0" cap="none" spc="0" normalizeH="0" baseline="0" noProof="0" dirty="0">
              <a:ln>
                <a:noFill/>
              </a:ln>
              <a:solidFill>
                <a:srgbClr val="000000"/>
              </a:solidFill>
              <a:effectLst/>
              <a:uLnTx/>
              <a:uFillTx/>
              <a:latin typeface="Times"/>
              <a:cs typeface="Times"/>
              <a:sym typeface="Times"/>
            </a:endParaRPr>
          </a:p>
        </p:txBody>
      </p:sp>
    </p:spTree>
    <p:extLst>
      <p:ext uri="{BB962C8B-B14F-4D97-AF65-F5344CB8AC3E}">
        <p14:creationId xmlns:p14="http://schemas.microsoft.com/office/powerpoint/2010/main" val="2647427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a:spLocks noGrp="1"/>
          </p:cNvSpPr>
          <p:nvPr>
            <p:ph type="title"/>
          </p:nvPr>
        </p:nvSpPr>
        <p:spPr>
          <a:xfrm>
            <a:off x="479376" y="260648"/>
            <a:ext cx="9793088" cy="646212"/>
          </a:xfrm>
          <a:prstGeom prst="rect">
            <a:avLst/>
          </a:prstGeom>
          <a:noFill/>
          <a:ln>
            <a:noFill/>
          </a:ln>
        </p:spPr>
        <p:txBody>
          <a:bodyPr spcFirstLastPara="1" wrap="square" lIns="91425" tIns="45700" rIns="91425" bIns="45700" anchor="ctr" anchorCtr="0">
            <a:noAutofit/>
          </a:bodyPr>
          <a:lstStyle/>
          <a:p>
            <a:pPr lvl="0" algn="l"/>
            <a:r>
              <a:rPr lang="fi-FI" sz="2600" b="1" dirty="0">
                <a:solidFill>
                  <a:schemeClr val="lt1"/>
                </a:solidFill>
                <a:latin typeface="Calibri"/>
                <a:ea typeface="Calibri"/>
                <a:cs typeface="Calibri"/>
                <a:sym typeface="Calibri"/>
              </a:rPr>
              <a:t>ITU ARI TEKNOKENT &amp; ITU ÇEKİRDEK</a:t>
            </a:r>
          </a:p>
        </p:txBody>
      </p:sp>
      <p:sp>
        <p:nvSpPr>
          <p:cNvPr id="164" name="Google Shape;164;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1" i="0" u="none" strike="noStrike" kern="0" cap="none" spc="0" normalizeH="0" baseline="0" noProof="0" dirty="0">
              <a:ln>
                <a:noFill/>
              </a:ln>
              <a:solidFill>
                <a:srgbClr val="000000"/>
              </a:solidFill>
              <a:effectLst/>
              <a:uLnTx/>
              <a:uFillTx/>
              <a:latin typeface="Times"/>
              <a:cs typeface="Times"/>
              <a:sym typeface="Times"/>
            </a:endParaRPr>
          </a:p>
        </p:txBody>
      </p:sp>
      <p:pic>
        <p:nvPicPr>
          <p:cNvPr id="165" name="Google Shape;165;p6"/>
          <p:cNvPicPr preferRelativeResize="0"/>
          <p:nvPr/>
        </p:nvPicPr>
        <p:blipFill rotWithShape="1">
          <a:blip r:embed="rId3">
            <a:alphaModFix/>
          </a:blip>
          <a:srcRect/>
          <a:stretch/>
        </p:blipFill>
        <p:spPr>
          <a:xfrm>
            <a:off x="6932160" y="1517297"/>
            <a:ext cx="4176464" cy="2478556"/>
          </a:xfrm>
          <a:prstGeom prst="rect">
            <a:avLst/>
          </a:prstGeom>
          <a:noFill/>
          <a:ln>
            <a:noFill/>
          </a:ln>
        </p:spPr>
      </p:pic>
      <p:sp>
        <p:nvSpPr>
          <p:cNvPr id="166" name="Google Shape;166;p6"/>
          <p:cNvSpPr txBox="1"/>
          <p:nvPr/>
        </p:nvSpPr>
        <p:spPr>
          <a:xfrm>
            <a:off x="395287" y="1268760"/>
            <a:ext cx="6838269" cy="556684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rPr>
              <a:t>ITU ARI Teknokent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i="0" u="none" strike="noStrike" kern="0" cap="none" spc="0" normalizeH="0" baseline="0" noProof="0" dirty="0">
                <a:ln>
                  <a:noFill/>
                </a:ln>
                <a:solidFill>
                  <a:srgbClr val="000000"/>
                </a:solidFill>
                <a:effectLst/>
                <a:uLnTx/>
                <a:uFillTx/>
                <a:latin typeface="Calibri"/>
                <a:ea typeface="Calibri"/>
                <a:cs typeface="Calibri"/>
                <a:sym typeface="Calibri"/>
              </a:rPr>
              <a:t>- A versatile, efficient, and sustainable university-industry collaboration platform.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i="0" u="none" strike="noStrike" kern="0" cap="none" spc="0" normalizeH="0" baseline="0" noProof="0" dirty="0">
                <a:ln>
                  <a:noFill/>
                </a:ln>
                <a:solidFill>
                  <a:srgbClr val="000000"/>
                </a:solidFill>
                <a:effectLst/>
                <a:uLnTx/>
                <a:uFillTx/>
                <a:latin typeface="Calibri"/>
                <a:ea typeface="Calibri"/>
                <a:cs typeface="Calibri"/>
                <a:sym typeface="Calibri"/>
              </a:rPr>
              <a:t>- 2,500 successful R&amp;D projects (148 patented).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i="0" u="none" strike="noStrike" kern="0" cap="none" spc="0" normalizeH="0" baseline="0" noProof="0" dirty="0">
                <a:ln>
                  <a:noFill/>
                </a:ln>
                <a:solidFill>
                  <a:srgbClr val="000000"/>
                </a:solidFill>
                <a:effectLst/>
                <a:uLnTx/>
                <a:uFillTx/>
                <a:latin typeface="Calibri"/>
                <a:ea typeface="Calibri"/>
                <a:cs typeface="Calibri"/>
                <a:sym typeface="Calibri"/>
              </a:rPr>
              <a:t>- 276 R&amp;D companies.  </a:t>
            </a:r>
          </a:p>
          <a:p>
            <a:pPr marL="285750" marR="0" lvl="0" indent="-285750" algn="l" defTabSz="914400" rtl="0" eaLnBrk="1" fontAlgn="auto" latinLnBrk="0" hangingPunct="1">
              <a:lnSpc>
                <a:spcPct val="150000"/>
              </a:lnSpc>
              <a:spcBef>
                <a:spcPts val="0"/>
              </a:spcBef>
              <a:spcAft>
                <a:spcPts val="0"/>
              </a:spcAft>
              <a:buClr>
                <a:srgbClr val="000000"/>
              </a:buClr>
              <a:buSzTx/>
              <a:buFontTx/>
              <a:buChar char="-"/>
              <a:tabLst/>
              <a:defRPr/>
            </a:pPr>
            <a:r>
              <a:rPr kumimoji="0" lang="en-US" sz="1500" i="0" u="none" strike="noStrike" kern="0" cap="none" spc="0" normalizeH="0" baseline="0" noProof="0" dirty="0">
                <a:ln>
                  <a:noFill/>
                </a:ln>
                <a:solidFill>
                  <a:srgbClr val="000000"/>
                </a:solidFill>
                <a:effectLst/>
                <a:uLnTx/>
                <a:uFillTx/>
                <a:latin typeface="Calibri"/>
                <a:ea typeface="Calibri"/>
                <a:cs typeface="Calibri"/>
                <a:sym typeface="Calibri"/>
              </a:rPr>
              <a:t>$752 million in revenue.  </a:t>
            </a:r>
          </a:p>
          <a:p>
            <a:pPr marR="0" lvl="0" algn="l" defTabSz="914400" rtl="0" eaLnBrk="1" fontAlgn="auto" latinLnBrk="0" hangingPunct="1">
              <a:lnSpc>
                <a:spcPct val="150000"/>
              </a:lnSpc>
              <a:spcBef>
                <a:spcPts val="0"/>
              </a:spcBef>
              <a:spcAft>
                <a:spcPts val="0"/>
              </a:spcAft>
              <a:buClr>
                <a:srgbClr val="000000"/>
              </a:buClr>
              <a:buSzTx/>
              <a:tabLst/>
              <a:defRPr/>
            </a:pPr>
            <a:endParaRPr kumimoji="0" lang="en-US" sz="150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rPr>
              <a:t>ITU Çekirdek Early-Stage Incubation Center</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500" i="0" u="none" strike="noStrike" kern="0" cap="none" spc="0" normalizeH="0" baseline="0" noProof="0" dirty="0">
                <a:ln>
                  <a:noFill/>
                </a:ln>
                <a:solidFill>
                  <a:srgbClr val="000000"/>
                </a:solidFill>
                <a:effectLst/>
                <a:uLnTx/>
                <a:uFillTx/>
                <a:latin typeface="Calibri"/>
                <a:ea typeface="Calibri"/>
                <a:cs typeface="Calibri"/>
                <a:sym typeface="Calibri"/>
              </a:rPr>
              <a:t>All entrepreneurs with technological and innovative business ideas, who believe their ideas are innovative and can be transformed into commercial activities, are welcome. </a:t>
            </a:r>
          </a:p>
        </p:txBody>
      </p:sp>
      <p:pic>
        <p:nvPicPr>
          <p:cNvPr id="167" name="Google Shape;167;p6"/>
          <p:cNvPicPr preferRelativeResize="0"/>
          <p:nvPr/>
        </p:nvPicPr>
        <p:blipFill rotWithShape="1">
          <a:blip r:embed="rId4">
            <a:alphaModFix/>
          </a:blip>
          <a:srcRect/>
          <a:stretch/>
        </p:blipFill>
        <p:spPr>
          <a:xfrm>
            <a:off x="7769721" y="4242156"/>
            <a:ext cx="2501343" cy="2463444"/>
          </a:xfrm>
          <a:prstGeom prst="rect">
            <a:avLst/>
          </a:prstGeom>
          <a:noFill/>
          <a:ln>
            <a:noFill/>
          </a:ln>
        </p:spPr>
      </p:pic>
      <p:pic>
        <p:nvPicPr>
          <p:cNvPr id="168" name="Google Shape;168;p6"/>
          <p:cNvPicPr preferRelativeResize="0"/>
          <p:nvPr/>
        </p:nvPicPr>
        <p:blipFill rotWithShape="1">
          <a:blip r:embed="rId5">
            <a:alphaModFix/>
          </a:blip>
          <a:srcRect/>
          <a:stretch/>
        </p:blipFill>
        <p:spPr>
          <a:xfrm>
            <a:off x="6960096" y="1484784"/>
            <a:ext cx="1619250" cy="504825"/>
          </a:xfrm>
          <a:prstGeom prst="rect">
            <a:avLst/>
          </a:prstGeom>
          <a:noFill/>
          <a:ln>
            <a:noFill/>
          </a:ln>
        </p:spPr>
      </p:pic>
      <p:pic>
        <p:nvPicPr>
          <p:cNvPr id="169" name="Google Shape;169;p6"/>
          <p:cNvPicPr preferRelativeResize="0"/>
          <p:nvPr/>
        </p:nvPicPr>
        <p:blipFill rotWithShape="1">
          <a:blip r:embed="rId6">
            <a:alphaModFix/>
          </a:blip>
          <a:srcRect/>
          <a:stretch/>
        </p:blipFill>
        <p:spPr>
          <a:xfrm>
            <a:off x="672705" y="4316777"/>
            <a:ext cx="5244770" cy="2388823"/>
          </a:xfrm>
          <a:prstGeom prst="rect">
            <a:avLst/>
          </a:prstGeom>
          <a:noFill/>
          <a:ln>
            <a:noFill/>
          </a:ln>
        </p:spPr>
      </p:pic>
    </p:spTree>
    <p:extLst>
      <p:ext uri="{BB962C8B-B14F-4D97-AF65-F5344CB8AC3E}">
        <p14:creationId xmlns:p14="http://schemas.microsoft.com/office/powerpoint/2010/main" val="219128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a:spLocks noGrp="1"/>
          </p:cNvSpPr>
          <p:nvPr>
            <p:ph type="title"/>
          </p:nvPr>
        </p:nvSpPr>
        <p:spPr>
          <a:xfrm>
            <a:off x="479376" y="260648"/>
            <a:ext cx="9793088" cy="646212"/>
          </a:xfrm>
          <a:prstGeom prst="rect">
            <a:avLst/>
          </a:prstGeom>
          <a:noFill/>
          <a:ln>
            <a:noFill/>
          </a:ln>
        </p:spPr>
        <p:txBody>
          <a:bodyPr spcFirstLastPara="1" wrap="square" lIns="91425" tIns="45700" rIns="91425" bIns="45700" anchor="ctr" anchorCtr="0">
            <a:noAutofit/>
          </a:bodyPr>
          <a:lstStyle/>
          <a:p>
            <a:pPr lvl="0" algn="l"/>
            <a:r>
              <a:rPr lang="en-US" sz="2600" b="1" dirty="0">
                <a:solidFill>
                  <a:schemeClr val="lt1"/>
                </a:solidFill>
                <a:latin typeface="Calibri"/>
                <a:ea typeface="Calibri"/>
                <a:cs typeface="Calibri"/>
                <a:sym typeface="Calibri"/>
              </a:rPr>
              <a:t>ITU STATISTICS</a:t>
            </a:r>
            <a:endParaRPr sz="2600" b="1" dirty="0">
              <a:solidFill>
                <a:schemeClr val="lt1"/>
              </a:solidFill>
              <a:latin typeface="Calibri"/>
              <a:ea typeface="Calibri"/>
              <a:cs typeface="Calibri"/>
              <a:sym typeface="Calibri"/>
            </a:endParaRPr>
          </a:p>
        </p:txBody>
      </p:sp>
      <p:sp>
        <p:nvSpPr>
          <p:cNvPr id="154" name="Google Shape;154;p5"/>
          <p:cNvSpPr txBox="1"/>
          <p:nvPr/>
        </p:nvSpPr>
        <p:spPr>
          <a:xfrm>
            <a:off x="479375" y="1127583"/>
            <a:ext cx="5268664" cy="490009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b="1" kern="0" dirty="0">
                <a:solidFill>
                  <a:srgbClr val="000000"/>
                </a:solidFill>
                <a:latin typeface="Calibri"/>
                <a:ea typeface="Calibri"/>
                <a:cs typeface="Calibri"/>
                <a:sym typeface="Calibri"/>
              </a:rPr>
              <a:t>Academic Members</a:t>
            </a:r>
            <a:endPar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50000"/>
              </a:lnSpc>
              <a:spcBef>
                <a:spcPts val="320"/>
              </a:spcBef>
              <a:spcAft>
                <a:spcPts val="0"/>
              </a:spcAft>
              <a:buClr>
                <a:srgbClr val="00447C"/>
              </a:buClr>
              <a:buSzPts val="1600"/>
              <a:buFont typeface="Times"/>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2,330 Academician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Graduate Program</a:t>
            </a:r>
          </a:p>
          <a:p>
            <a:pPr marL="285750" marR="0" lvl="0" indent="-285750" algn="l" defTabSz="914400" rtl="0" eaLnBrk="1" fontAlgn="auto" latinLnBrk="0" hangingPunct="1">
              <a:lnSpc>
                <a:spcPct val="150000"/>
              </a:lnSpc>
              <a:spcBef>
                <a:spcPts val="320"/>
              </a:spcBef>
              <a:spcAft>
                <a:spcPts val="0"/>
              </a:spcAft>
              <a:buClr>
                <a:srgbClr val="00447C"/>
              </a:buClr>
              <a:buSzPts val="1600"/>
              <a:buFont typeface="Times"/>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25.942 students</a:t>
            </a:r>
          </a:p>
          <a:p>
            <a:pPr marL="1028700" marR="0" lvl="1" indent="-285750" algn="l" defTabSz="914400" rtl="0" eaLnBrk="1" fontAlgn="auto" latinLnBrk="0" hangingPunct="1">
              <a:lnSpc>
                <a:spcPct val="150000"/>
              </a:lnSpc>
              <a:spcBef>
                <a:spcPts val="320"/>
              </a:spcBef>
              <a:spcAft>
                <a:spcPts val="0"/>
              </a:spcAft>
              <a:buClr>
                <a:srgbClr val="00447C"/>
              </a:buClr>
              <a:buSzPts val="1600"/>
              <a:buFont typeface="Times"/>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13 </a:t>
            </a:r>
            <a:r>
              <a:rPr lang="en-US" sz="1600" kern="0" dirty="0">
                <a:solidFill>
                  <a:srgbClr val="000000"/>
                </a:solidFill>
                <a:latin typeface="Calibri"/>
                <a:ea typeface="Calibri"/>
                <a:cs typeface="Calibri"/>
                <a:sym typeface="Calibri"/>
              </a:rPr>
              <a:t>Dual Degree Program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(SUNY)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Master Program</a:t>
            </a:r>
          </a:p>
          <a:p>
            <a:pPr marL="285750" marR="0" lvl="0" indent="-285750" algn="l" defTabSz="914400" rtl="0" eaLnBrk="1" fontAlgn="auto" latinLnBrk="0" hangingPunct="1">
              <a:lnSpc>
                <a:spcPct val="150000"/>
              </a:lnSpc>
              <a:spcBef>
                <a:spcPts val="320"/>
              </a:spcBef>
              <a:spcAft>
                <a:spcPts val="0"/>
              </a:spcAft>
              <a:buClr>
                <a:srgbClr val="00447C"/>
              </a:buClr>
              <a:buSzPts val="1600"/>
              <a:buFont typeface="Times"/>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12.345 master </a:t>
            </a:r>
            <a:r>
              <a:rPr lang="en-US" sz="1600" kern="0" dirty="0">
                <a:solidFill>
                  <a:srgbClr val="000000"/>
                </a:solidFill>
                <a:latin typeface="Calibri"/>
                <a:ea typeface="Calibri"/>
                <a:cs typeface="Calibri"/>
                <a:sym typeface="Calibri"/>
              </a:rPr>
              <a:t>students</a:t>
            </a:r>
            <a:endPar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028700" marR="0" lvl="1" indent="-285750" algn="l" defTabSz="914400" rtl="0" eaLnBrk="1" fontAlgn="auto" latinLnBrk="0" hangingPunct="1">
              <a:lnSpc>
                <a:spcPct val="150000"/>
              </a:lnSpc>
              <a:spcBef>
                <a:spcPts val="320"/>
              </a:spcBef>
              <a:spcAft>
                <a:spcPts val="0"/>
              </a:spcAft>
              <a:buClr>
                <a:srgbClr val="00447C"/>
              </a:buClr>
              <a:buSzPts val="1600"/>
              <a:buFont typeface="Times"/>
              <a:buChar char="■"/>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118 master programs</a:t>
            </a:r>
          </a:p>
          <a:p>
            <a:pPr marL="1028700" marR="0" lvl="1" indent="-285750" algn="l" defTabSz="914400" rtl="0" eaLnBrk="1" fontAlgn="auto" latinLnBrk="0" hangingPunct="1">
              <a:lnSpc>
                <a:spcPct val="150000"/>
              </a:lnSpc>
              <a:spcBef>
                <a:spcPts val="320"/>
              </a:spcBef>
              <a:spcAft>
                <a:spcPts val="0"/>
              </a:spcAft>
              <a:buClr>
                <a:srgbClr val="00447C"/>
              </a:buClr>
              <a:buSzPts val="1600"/>
              <a:buFont typeface="Times"/>
              <a:buChar char="■"/>
              <a:tabLst/>
              <a:defRPr/>
            </a:pPr>
            <a:r>
              <a:rPr kumimoji="0" lang="tr-TR" sz="1600" b="0" i="0" u="none" strike="noStrike" kern="0" cap="none" spc="0" normalizeH="0" baseline="0" noProof="0" dirty="0">
                <a:ln>
                  <a:noFill/>
                </a:ln>
                <a:solidFill>
                  <a:srgbClr val="000000"/>
                </a:solidFill>
                <a:effectLst/>
                <a:uLnTx/>
                <a:uFillTx/>
                <a:latin typeface="Calibri"/>
                <a:ea typeface="Calibri"/>
                <a:cs typeface="Calibri"/>
                <a:sym typeface="Calibri"/>
              </a:rPr>
              <a:t>71 doctorate programs</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b="1" kern="0" dirty="0">
                <a:solidFill>
                  <a:srgbClr val="000000"/>
                </a:solidFill>
                <a:latin typeface="Calibri"/>
                <a:ea typeface="Calibri"/>
                <a:cs typeface="Calibri"/>
                <a:sym typeface="Calibri"/>
              </a:rPr>
              <a:t>Graduates</a:t>
            </a:r>
            <a:endPar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50000"/>
              </a:lnSpc>
              <a:spcBef>
                <a:spcPts val="280"/>
              </a:spcBef>
              <a:spcAft>
                <a:spcPts val="0"/>
              </a:spcAft>
              <a:buClr>
                <a:srgbClr val="00447C"/>
              </a:buClr>
              <a:buSzPts val="1400"/>
              <a:buFont typeface="Times"/>
              <a:buChar char="■"/>
              <a:tabLst/>
              <a:defRPr/>
            </a:pPr>
            <a:r>
              <a:rPr kumimoji="0" lang="en-US" sz="1400" b="0" i="0" u="none" strike="noStrike" kern="0" cap="none" spc="0" normalizeH="0" baseline="0" noProof="0" dirty="0">
                <a:ln>
                  <a:noFill/>
                </a:ln>
                <a:solidFill>
                  <a:srgbClr val="262626"/>
                </a:solidFill>
                <a:effectLst/>
                <a:uLnTx/>
                <a:uFillTx/>
                <a:latin typeface="Calibri"/>
                <a:ea typeface="Calibri"/>
                <a:cs typeface="Calibri"/>
                <a:sym typeface="Calibri"/>
              </a:rPr>
              <a:t>More than 140.000  graduates</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Foreign Recognition</a:t>
            </a:r>
          </a:p>
        </p:txBody>
      </p:sp>
      <p:graphicFrame>
        <p:nvGraphicFramePr>
          <p:cNvPr id="155" name="Google Shape;155;p5"/>
          <p:cNvGraphicFramePr/>
          <p:nvPr/>
        </p:nvGraphicFramePr>
        <p:xfrm>
          <a:off x="479375" y="6191077"/>
          <a:ext cx="6627850" cy="622325"/>
        </p:xfrm>
        <a:graphic>
          <a:graphicData uri="http://schemas.openxmlformats.org/drawingml/2006/table">
            <a:tbl>
              <a:tblPr>
                <a:noFill/>
              </a:tblPr>
              <a:tblGrid>
                <a:gridCol w="3028625">
                  <a:extLst>
                    <a:ext uri="{9D8B030D-6E8A-4147-A177-3AD203B41FA5}">
                      <a16:colId xmlns:a16="http://schemas.microsoft.com/office/drawing/2014/main" val="20000"/>
                    </a:ext>
                  </a:extLst>
                </a:gridCol>
                <a:gridCol w="1202350">
                  <a:extLst>
                    <a:ext uri="{9D8B030D-6E8A-4147-A177-3AD203B41FA5}">
                      <a16:colId xmlns:a16="http://schemas.microsoft.com/office/drawing/2014/main" val="20001"/>
                    </a:ext>
                  </a:extLst>
                </a:gridCol>
                <a:gridCol w="2396875">
                  <a:extLst>
                    <a:ext uri="{9D8B030D-6E8A-4147-A177-3AD203B41FA5}">
                      <a16:colId xmlns:a16="http://schemas.microsoft.com/office/drawing/2014/main" val="20002"/>
                    </a:ext>
                  </a:extLst>
                </a:gridCol>
              </a:tblGrid>
              <a:tr h="271475">
                <a:tc>
                  <a:txBody>
                    <a:bodyPr/>
                    <a:lstStyle/>
                    <a:p>
                      <a:pPr marL="0" marR="0" lvl="0" indent="0" algn="l" rtl="0">
                        <a:lnSpc>
                          <a:spcPct val="100000"/>
                        </a:lnSpc>
                        <a:spcBef>
                          <a:spcPts val="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University</a:t>
                      </a:r>
                      <a:endParaRPr sz="1200" b="1" i="0" u="none" strike="noStrike" cap="none" dirty="0">
                        <a:solidFill>
                          <a:schemeClr val="lt1"/>
                        </a:solidFill>
                        <a:latin typeface="Calibri"/>
                        <a:ea typeface="Calibri"/>
                        <a:cs typeface="Calibri"/>
                        <a:sym typeface="Calibri"/>
                      </a:endParaRPr>
                    </a:p>
                  </a:txBody>
                  <a:tcPr marL="87675" marR="87675" marT="43875" marB="43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4975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Country</a:t>
                      </a:r>
                      <a:endParaRPr sz="1200" b="1" i="0" u="none" strike="noStrike" cap="none" dirty="0">
                        <a:solidFill>
                          <a:schemeClr val="lt1"/>
                        </a:solidFill>
                        <a:latin typeface="Calibri"/>
                        <a:ea typeface="Calibri"/>
                        <a:cs typeface="Calibri"/>
                        <a:sym typeface="Calibri"/>
                      </a:endParaRPr>
                    </a:p>
                  </a:txBody>
                  <a:tcPr marL="87675" marR="87675" marT="43875" marB="43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4975A"/>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Number of Accredited Programs</a:t>
                      </a:r>
                    </a:p>
                  </a:txBody>
                  <a:tcPr marL="87675" marR="87675" marT="43875" marB="43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4975A"/>
                    </a:solidFill>
                  </a:tcPr>
                </a:tc>
                <a:extLst>
                  <a:ext uri="{0D108BD9-81ED-4DB2-BD59-A6C34878D82A}">
                    <a16:rowId xmlns:a16="http://schemas.microsoft.com/office/drawing/2014/main" val="10000"/>
                  </a:ext>
                </a:extLst>
              </a:tr>
              <a:tr h="350850">
                <a:tc>
                  <a:txBody>
                    <a:bodyPr/>
                    <a:lstStyle/>
                    <a:p>
                      <a:pPr marL="0" marR="0" lvl="0" indent="0" algn="l" rtl="0">
                        <a:lnSpc>
                          <a:spcPct val="100000"/>
                        </a:lnSpc>
                        <a:spcBef>
                          <a:spcPts val="0"/>
                        </a:spcBef>
                        <a:spcAft>
                          <a:spcPts val="0"/>
                        </a:spcAft>
                        <a:buClr>
                          <a:srgbClr val="B4975A"/>
                        </a:buClr>
                        <a:buSzPts val="1700"/>
                        <a:buFont typeface="Calibri"/>
                        <a:buNone/>
                      </a:pPr>
                      <a:r>
                        <a:rPr lang="en-US" sz="1700" b="1" i="0" u="none" strike="noStrike" cap="none" dirty="0">
                          <a:solidFill>
                            <a:srgbClr val="B4975A"/>
                          </a:solidFill>
                          <a:latin typeface="Calibri"/>
                          <a:ea typeface="Calibri"/>
                          <a:cs typeface="Calibri"/>
                          <a:sym typeface="Calibri"/>
                        </a:rPr>
                        <a:t>İstanbul Teknik Üniversitesi</a:t>
                      </a:r>
                    </a:p>
                  </a:txBody>
                  <a:tcPr marL="87675" marR="87675" marT="43875" marB="43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B4975A"/>
                        </a:buClr>
                        <a:buSzPts val="1700"/>
                        <a:buFont typeface="Calibri"/>
                        <a:buNone/>
                      </a:pPr>
                      <a:r>
                        <a:rPr lang="en-US" sz="1700" b="1" i="0" u="none" strike="noStrike" cap="none" dirty="0">
                          <a:solidFill>
                            <a:srgbClr val="B4975A"/>
                          </a:solidFill>
                          <a:latin typeface="Calibri"/>
                          <a:ea typeface="Calibri"/>
                          <a:cs typeface="Calibri"/>
                          <a:sym typeface="Calibri"/>
                        </a:rPr>
                        <a:t>Türkiye</a:t>
                      </a:r>
                      <a:endParaRPr sz="1700" b="1" i="0" u="none" strike="noStrike" cap="none" dirty="0">
                        <a:solidFill>
                          <a:srgbClr val="B4975A"/>
                        </a:solidFill>
                        <a:latin typeface="Calibri"/>
                        <a:ea typeface="Calibri"/>
                        <a:cs typeface="Calibri"/>
                        <a:sym typeface="Calibri"/>
                      </a:endParaRPr>
                    </a:p>
                  </a:txBody>
                  <a:tcPr marL="87675" marR="87675" marT="43875" marB="43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B4975A"/>
                        </a:buClr>
                        <a:buSzPts val="1700"/>
                        <a:buFont typeface="Calibri"/>
                        <a:buNone/>
                      </a:pPr>
                      <a:r>
                        <a:rPr lang="en-US" sz="1700" b="1" i="1" u="none" strike="noStrike" cap="none" dirty="0">
                          <a:solidFill>
                            <a:srgbClr val="B4975A"/>
                          </a:solidFill>
                          <a:latin typeface="Calibri"/>
                          <a:ea typeface="Calibri"/>
                          <a:cs typeface="Calibri"/>
                          <a:sym typeface="Calibri"/>
                        </a:rPr>
                        <a:t>26</a:t>
                      </a:r>
                      <a:endParaRPr sz="1700" b="1" i="0" u="none" strike="noStrike" cap="none" dirty="0">
                        <a:solidFill>
                          <a:srgbClr val="B4975A"/>
                        </a:solidFill>
                        <a:latin typeface="Calibri"/>
                        <a:ea typeface="Calibri"/>
                        <a:cs typeface="Calibri"/>
                        <a:sym typeface="Calibri"/>
                      </a:endParaRPr>
                    </a:p>
                  </a:txBody>
                  <a:tcPr marL="87675" marR="87675" marT="43875" marB="43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56" name="Google Shape;156;p5" descr="http://www.calvin.edu/academic/engineering/about/images/Accredited-EAC-Web.jpg"/>
          <p:cNvPicPr preferRelativeResize="0"/>
          <p:nvPr/>
        </p:nvPicPr>
        <p:blipFill rotWithShape="1">
          <a:blip r:embed="rId3">
            <a:alphaModFix/>
          </a:blip>
          <a:srcRect/>
          <a:stretch/>
        </p:blipFill>
        <p:spPr>
          <a:xfrm>
            <a:off x="7107238" y="6168852"/>
            <a:ext cx="604837" cy="666750"/>
          </a:xfrm>
          <a:prstGeom prst="rect">
            <a:avLst/>
          </a:prstGeom>
          <a:noFill/>
          <a:ln>
            <a:noFill/>
          </a:ln>
        </p:spPr>
      </p:pic>
      <p:pic>
        <p:nvPicPr>
          <p:cNvPr id="157" name="Google Shape;157;p5"/>
          <p:cNvPicPr preferRelativeResize="0"/>
          <p:nvPr/>
        </p:nvPicPr>
        <p:blipFill rotWithShape="1">
          <a:blip r:embed="rId4">
            <a:alphaModFix/>
          </a:blip>
          <a:srcRect/>
          <a:stretch/>
        </p:blipFill>
        <p:spPr>
          <a:xfrm>
            <a:off x="5807968" y="1576638"/>
            <a:ext cx="6120680" cy="4001983"/>
          </a:xfrm>
          <a:prstGeom prst="rect">
            <a:avLst/>
          </a:prstGeom>
          <a:noFill/>
          <a:ln>
            <a:noFill/>
          </a:ln>
        </p:spPr>
      </p:pic>
      <p:sp>
        <p:nvSpPr>
          <p:cNvPr id="158" name="Google Shape;158;p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1" i="0" u="none" strike="noStrike" kern="0" cap="none" spc="0" normalizeH="0" baseline="0" noProof="0" dirty="0">
              <a:ln>
                <a:noFill/>
              </a:ln>
              <a:solidFill>
                <a:srgbClr val="000000"/>
              </a:solidFill>
              <a:effectLst/>
              <a:uLnTx/>
              <a:uFillTx/>
              <a:latin typeface="Times"/>
              <a:cs typeface="Times"/>
              <a:sym typeface="Times"/>
            </a:endParaRPr>
          </a:p>
        </p:txBody>
      </p:sp>
    </p:spTree>
    <p:extLst>
      <p:ext uri="{BB962C8B-B14F-4D97-AF65-F5344CB8AC3E}">
        <p14:creationId xmlns:p14="http://schemas.microsoft.com/office/powerpoint/2010/main" val="197411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6560" y="1652345"/>
            <a:ext cx="3346924"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Sports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Facilities</a:t>
            </a:r>
            <a:endPar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Gated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Gyms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Areas suitable for team sports such as basketball, volleyball and handball.</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Fitness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Centers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Modern ekipmanlarla donatılmış spor salonları.</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Open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Area</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Facilities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Football, tennis courts and an outdoor swimming pool.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Food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Beverage</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Areas</a:t>
            </a:r>
            <a:endPar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Campus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Canteens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 variety of food options at affordable prices for students</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Restaurants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Cafes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Social spaces within the campus.</a:t>
            </a:r>
          </a:p>
        </p:txBody>
      </p:sp>
      <p:pic>
        <p:nvPicPr>
          <p:cNvPr id="7" name="Resim 6">
            <a:extLst>
              <a:ext uri="{FF2B5EF4-FFF2-40B4-BE49-F238E27FC236}">
                <a16:creationId xmlns:a16="http://schemas.microsoft.com/office/drawing/2014/main" id="{2AD4923C-33D8-FD4C-0A3C-D03A8817CDE1}"/>
              </a:ext>
            </a:extLst>
          </p:cNvPr>
          <p:cNvPicPr>
            <a:picLocks noChangeAspect="1"/>
          </p:cNvPicPr>
          <p:nvPr/>
        </p:nvPicPr>
        <p:blipFill>
          <a:blip r:embed="rId2">
            <a:alphaModFix/>
          </a:blip>
          <a:stretch>
            <a:fillRect/>
          </a:stretch>
        </p:blipFill>
        <p:spPr>
          <a:xfrm>
            <a:off x="231299" y="1609656"/>
            <a:ext cx="2223752" cy="1482501"/>
          </a:xfrm>
          <a:prstGeom prst="rect">
            <a:avLst/>
          </a:prstGeom>
          <a:effectLst/>
        </p:spPr>
      </p:pic>
      <p:sp>
        <p:nvSpPr>
          <p:cNvPr id="9" name="Dikdörtgen 8">
            <a:extLst>
              <a:ext uri="{FF2B5EF4-FFF2-40B4-BE49-F238E27FC236}">
                <a16:creationId xmlns:a16="http://schemas.microsoft.com/office/drawing/2014/main" id="{6FA18C6A-0DED-B92D-257E-5B4191E90F80}"/>
              </a:ext>
            </a:extLst>
          </p:cNvPr>
          <p:cNvSpPr/>
          <p:nvPr/>
        </p:nvSpPr>
        <p:spPr>
          <a:xfrm>
            <a:off x="111511" y="1449658"/>
            <a:ext cx="5229923" cy="4861932"/>
          </a:xfrm>
          <a:prstGeom prst="rect">
            <a:avLst/>
          </a:prstGeom>
          <a:noFill/>
          <a:ln>
            <a:solidFill>
              <a:srgbClr val="7030A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Resim 9">
            <a:extLst>
              <a:ext uri="{FF2B5EF4-FFF2-40B4-BE49-F238E27FC236}">
                <a16:creationId xmlns:a16="http://schemas.microsoft.com/office/drawing/2014/main" id="{70B3475F-C02D-CFDE-9BFF-25FC6C72FD88}"/>
              </a:ext>
            </a:extLst>
          </p:cNvPr>
          <p:cNvPicPr>
            <a:picLocks noChangeAspect="1"/>
          </p:cNvPicPr>
          <p:nvPr/>
        </p:nvPicPr>
        <p:blipFill>
          <a:blip r:embed="rId3"/>
          <a:stretch>
            <a:fillRect/>
          </a:stretch>
        </p:blipFill>
        <p:spPr>
          <a:xfrm>
            <a:off x="250818" y="3219373"/>
            <a:ext cx="2238274" cy="1485952"/>
          </a:xfrm>
          <a:prstGeom prst="rect">
            <a:avLst/>
          </a:prstGeom>
        </p:spPr>
      </p:pic>
      <p:pic>
        <p:nvPicPr>
          <p:cNvPr id="11" name="Resim 10">
            <a:extLst>
              <a:ext uri="{FF2B5EF4-FFF2-40B4-BE49-F238E27FC236}">
                <a16:creationId xmlns:a16="http://schemas.microsoft.com/office/drawing/2014/main" id="{BEF7B0F9-5F83-EC0E-CB07-5A6696B20EC2}"/>
              </a:ext>
            </a:extLst>
          </p:cNvPr>
          <p:cNvPicPr>
            <a:picLocks noChangeAspect="1"/>
          </p:cNvPicPr>
          <p:nvPr/>
        </p:nvPicPr>
        <p:blipFill>
          <a:blip r:embed="rId4"/>
          <a:stretch>
            <a:fillRect/>
          </a:stretch>
        </p:blipFill>
        <p:spPr>
          <a:xfrm>
            <a:off x="2609385" y="1475443"/>
            <a:ext cx="2485381" cy="1657379"/>
          </a:xfrm>
          <a:prstGeom prst="rect">
            <a:avLst/>
          </a:prstGeom>
        </p:spPr>
      </p:pic>
      <p:pic>
        <p:nvPicPr>
          <p:cNvPr id="12" name="Resim 11">
            <a:extLst>
              <a:ext uri="{FF2B5EF4-FFF2-40B4-BE49-F238E27FC236}">
                <a16:creationId xmlns:a16="http://schemas.microsoft.com/office/drawing/2014/main" id="{8EAFC6D2-6213-63BF-3CCF-2B2933B43536}"/>
              </a:ext>
            </a:extLst>
          </p:cNvPr>
          <p:cNvPicPr>
            <a:picLocks noChangeAspect="1"/>
          </p:cNvPicPr>
          <p:nvPr/>
        </p:nvPicPr>
        <p:blipFill>
          <a:blip r:embed="rId5"/>
          <a:stretch>
            <a:fillRect/>
          </a:stretch>
        </p:blipFill>
        <p:spPr>
          <a:xfrm>
            <a:off x="2744200" y="3246816"/>
            <a:ext cx="2237093" cy="1485952"/>
          </a:xfrm>
          <a:prstGeom prst="rect">
            <a:avLst/>
          </a:prstGeom>
        </p:spPr>
      </p:pic>
      <p:pic>
        <p:nvPicPr>
          <p:cNvPr id="13" name="Resim 12">
            <a:extLst>
              <a:ext uri="{FF2B5EF4-FFF2-40B4-BE49-F238E27FC236}">
                <a16:creationId xmlns:a16="http://schemas.microsoft.com/office/drawing/2014/main" id="{48676FEA-71BE-26ED-DA2F-41D9B2CA037E}"/>
              </a:ext>
            </a:extLst>
          </p:cNvPr>
          <p:cNvPicPr>
            <a:picLocks noChangeAspect="1"/>
          </p:cNvPicPr>
          <p:nvPr/>
        </p:nvPicPr>
        <p:blipFill>
          <a:blip r:embed="rId6"/>
          <a:stretch>
            <a:fillRect/>
          </a:stretch>
        </p:blipFill>
        <p:spPr>
          <a:xfrm>
            <a:off x="263549" y="4829089"/>
            <a:ext cx="2440873" cy="1362187"/>
          </a:xfrm>
          <a:prstGeom prst="rect">
            <a:avLst/>
          </a:prstGeom>
        </p:spPr>
      </p:pic>
      <p:pic>
        <p:nvPicPr>
          <p:cNvPr id="14" name="Resim 13">
            <a:extLst>
              <a:ext uri="{FF2B5EF4-FFF2-40B4-BE49-F238E27FC236}">
                <a16:creationId xmlns:a16="http://schemas.microsoft.com/office/drawing/2014/main" id="{A65A4E79-6FE4-BF01-3ADA-9D80D0A23D84}"/>
              </a:ext>
            </a:extLst>
          </p:cNvPr>
          <p:cNvPicPr>
            <a:picLocks noChangeAspect="1"/>
          </p:cNvPicPr>
          <p:nvPr/>
        </p:nvPicPr>
        <p:blipFill>
          <a:blip r:embed="rId7"/>
          <a:stretch>
            <a:fillRect/>
          </a:stretch>
        </p:blipFill>
        <p:spPr>
          <a:xfrm>
            <a:off x="2878372" y="4825396"/>
            <a:ext cx="2289111" cy="1353416"/>
          </a:xfrm>
          <a:prstGeom prst="rect">
            <a:avLst/>
          </a:prstGeom>
        </p:spPr>
      </p:pic>
      <p:sp>
        <p:nvSpPr>
          <p:cNvPr id="16" name="Metin kutusu 15">
            <a:extLst>
              <a:ext uri="{FF2B5EF4-FFF2-40B4-BE49-F238E27FC236}">
                <a16:creationId xmlns:a16="http://schemas.microsoft.com/office/drawing/2014/main" id="{80E17DF4-2387-381B-2E27-CBE696C9EF0A}"/>
              </a:ext>
            </a:extLst>
          </p:cNvPr>
          <p:cNvSpPr txBox="1"/>
          <p:nvPr/>
        </p:nvSpPr>
        <p:spPr>
          <a:xfrm>
            <a:off x="8963484" y="1646990"/>
            <a:ext cx="2977698"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Culture</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Concerts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Events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Concerts and theater performances organized by ITU Conservatory.</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Club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Activities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More than 200 student clubs, giving you the chance to participate in activities that match your interests.</a:t>
            </a:r>
          </a:p>
        </p:txBody>
      </p:sp>
      <p:sp>
        <p:nvSpPr>
          <p:cNvPr id="18" name="Metin kutusu 17">
            <a:extLst>
              <a:ext uri="{FF2B5EF4-FFF2-40B4-BE49-F238E27FC236}">
                <a16:creationId xmlns:a16="http://schemas.microsoft.com/office/drawing/2014/main" id="{59F07B25-DDDB-2CD4-BD66-18E45CE557BF}"/>
              </a:ext>
            </a:extLst>
          </p:cNvPr>
          <p:cNvSpPr txBox="1"/>
          <p:nvPr/>
        </p:nvSpPr>
        <p:spPr>
          <a:xfrm>
            <a:off x="8963484" y="4237668"/>
            <a:ext cx="326746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Social</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Activities</a:t>
            </a:r>
            <a:endPar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Festivaller: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Spring festivals and sports festivals.</a:t>
            </a:r>
            <a:endPar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ITU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Cinema</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Club</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Weekly film screenings and filmmaking workshops</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19" name="Başlık 3">
            <a:extLst>
              <a:ext uri="{FF2B5EF4-FFF2-40B4-BE49-F238E27FC236}">
                <a16:creationId xmlns:a16="http://schemas.microsoft.com/office/drawing/2014/main" id="{16BBF0C5-5F29-DCB5-80D1-2FBA0E9B3C91}"/>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tr-TR" sz="2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sym typeface="Arial"/>
              </a:rPr>
              <a:t>SOCIAL FACILITIES</a:t>
            </a:r>
          </a:p>
        </p:txBody>
      </p:sp>
    </p:spTree>
    <p:extLst>
      <p:ext uri="{BB962C8B-B14F-4D97-AF65-F5344CB8AC3E}">
        <p14:creationId xmlns:p14="http://schemas.microsoft.com/office/powerpoint/2010/main" val="354146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3">
            <a:extLst>
              <a:ext uri="{FF2B5EF4-FFF2-40B4-BE49-F238E27FC236}">
                <a16:creationId xmlns:a16="http://schemas.microsoft.com/office/drawing/2014/main" id="{D0ABA630-B0EC-2F42-ACB2-66BDF194EE28}"/>
              </a:ext>
            </a:extLst>
          </p:cNvPr>
          <p:cNvSpPr txBox="1">
            <a:spLocks/>
          </p:cNvSpPr>
          <p:nvPr/>
        </p:nvSpPr>
        <p:spPr>
          <a:xfrm>
            <a:off x="430458" y="0"/>
            <a:ext cx="10833287" cy="1214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tr-TR" sz="2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sym typeface="Arial"/>
              </a:rPr>
              <a:t>SOCIAL FACILITIES</a:t>
            </a:r>
          </a:p>
        </p:txBody>
      </p:sp>
      <p:sp>
        <p:nvSpPr>
          <p:cNvPr id="6" name="Footer Placeholder 3">
            <a:extLst>
              <a:ext uri="{FF2B5EF4-FFF2-40B4-BE49-F238E27FC236}">
                <a16:creationId xmlns:a16="http://schemas.microsoft.com/office/drawing/2014/main" id="{7F696BAA-2338-4BD5-8BBE-724FE130B191}"/>
              </a:ext>
            </a:extLst>
          </p:cNvPr>
          <p:cNvSpPr txBox="1">
            <a:spLocks/>
          </p:cNvSpPr>
          <p:nvPr/>
        </p:nvSpPr>
        <p:spPr>
          <a:xfrm>
            <a:off x="0" y="6527364"/>
            <a:ext cx="12191999" cy="252123"/>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sym typeface="Arial"/>
            </a:endParaRPr>
          </a:p>
        </p:txBody>
      </p:sp>
      <p:pic>
        <p:nvPicPr>
          <p:cNvPr id="18" name="Resim 17">
            <a:extLst>
              <a:ext uri="{FF2B5EF4-FFF2-40B4-BE49-F238E27FC236}">
                <a16:creationId xmlns:a16="http://schemas.microsoft.com/office/drawing/2014/main" id="{B13C6340-D64F-6720-7AAF-D7BB3EB2E952}"/>
              </a:ext>
            </a:extLst>
          </p:cNvPr>
          <p:cNvPicPr>
            <a:picLocks noChangeAspect="1"/>
          </p:cNvPicPr>
          <p:nvPr/>
        </p:nvPicPr>
        <p:blipFill>
          <a:blip r:embed="rId2"/>
          <a:stretch>
            <a:fillRect/>
          </a:stretch>
        </p:blipFill>
        <p:spPr>
          <a:xfrm>
            <a:off x="5639063" y="4690578"/>
            <a:ext cx="6344708" cy="1703130"/>
          </a:xfrm>
          <a:prstGeom prst="rect">
            <a:avLst/>
          </a:prstGeom>
        </p:spPr>
      </p:pic>
      <p:pic>
        <p:nvPicPr>
          <p:cNvPr id="24" name="Resim 23">
            <a:extLst>
              <a:ext uri="{FF2B5EF4-FFF2-40B4-BE49-F238E27FC236}">
                <a16:creationId xmlns:a16="http://schemas.microsoft.com/office/drawing/2014/main" id="{5ADF8DA6-087E-17B2-DAC1-430348EF9605}"/>
              </a:ext>
            </a:extLst>
          </p:cNvPr>
          <p:cNvPicPr>
            <a:picLocks noChangeAspect="1"/>
          </p:cNvPicPr>
          <p:nvPr/>
        </p:nvPicPr>
        <p:blipFill>
          <a:blip r:embed="rId3"/>
          <a:stretch>
            <a:fillRect/>
          </a:stretch>
        </p:blipFill>
        <p:spPr>
          <a:xfrm>
            <a:off x="8354779" y="1268668"/>
            <a:ext cx="3628992" cy="2489657"/>
          </a:xfrm>
          <a:prstGeom prst="rect">
            <a:avLst/>
          </a:prstGeom>
        </p:spPr>
      </p:pic>
      <p:pic>
        <p:nvPicPr>
          <p:cNvPr id="26" name="Resim 25">
            <a:extLst>
              <a:ext uri="{FF2B5EF4-FFF2-40B4-BE49-F238E27FC236}">
                <a16:creationId xmlns:a16="http://schemas.microsoft.com/office/drawing/2014/main" id="{DB027F11-909C-5D69-2564-F935CC6CBC3E}"/>
              </a:ext>
            </a:extLst>
          </p:cNvPr>
          <p:cNvPicPr>
            <a:picLocks noChangeAspect="1"/>
          </p:cNvPicPr>
          <p:nvPr/>
        </p:nvPicPr>
        <p:blipFill>
          <a:blip r:embed="rId4"/>
          <a:stretch>
            <a:fillRect/>
          </a:stretch>
        </p:blipFill>
        <p:spPr>
          <a:xfrm>
            <a:off x="109117" y="1288490"/>
            <a:ext cx="4874081" cy="1841193"/>
          </a:xfrm>
          <a:prstGeom prst="rect">
            <a:avLst/>
          </a:prstGeom>
        </p:spPr>
      </p:pic>
      <p:sp>
        <p:nvSpPr>
          <p:cNvPr id="28" name="Metin kutusu 27">
            <a:extLst>
              <a:ext uri="{FF2B5EF4-FFF2-40B4-BE49-F238E27FC236}">
                <a16:creationId xmlns:a16="http://schemas.microsoft.com/office/drawing/2014/main" id="{4DE78182-1FE7-6E44-405E-FC889CFDA87C}"/>
              </a:ext>
            </a:extLst>
          </p:cNvPr>
          <p:cNvSpPr txBox="1"/>
          <p:nvPr/>
        </p:nvSpPr>
        <p:spPr>
          <a:xfrm>
            <a:off x="4983198" y="1413826"/>
            <a:ext cx="3445183"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Technology</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Research</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Areas</a:t>
            </a:r>
            <a:endPar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Libraries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Rich</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resources</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workspaces</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Laboratories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and</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Workshops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Research centers equipped with the latest technology.</a:t>
            </a:r>
          </a:p>
        </p:txBody>
      </p:sp>
      <p:sp>
        <p:nvSpPr>
          <p:cNvPr id="29" name="Metin kutusu 28">
            <a:extLst>
              <a:ext uri="{FF2B5EF4-FFF2-40B4-BE49-F238E27FC236}">
                <a16:creationId xmlns:a16="http://schemas.microsoft.com/office/drawing/2014/main" id="{BA6FD25B-85FE-7CAE-F8FA-05E90D5496EA}"/>
              </a:ext>
            </a:extLst>
          </p:cNvPr>
          <p:cNvSpPr txBox="1"/>
          <p:nvPr/>
        </p:nvSpPr>
        <p:spPr>
          <a:xfrm>
            <a:off x="4983198" y="3461771"/>
            <a:ext cx="600997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Transportation</a:t>
            </a:r>
            <a:endPar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On-</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Campus</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Transportation</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Ring services and walking paths.</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Connection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to</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tr-TR" sz="1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a:t>
            </a:r>
            <a:r>
              <a:rPr kumimoji="0" lang="tr-TR"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City: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Public transportation options such as metro, </a:t>
            </a:r>
            <a:endPar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metrobus</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and buses.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0" name="Resim 29">
            <a:extLst>
              <a:ext uri="{FF2B5EF4-FFF2-40B4-BE49-F238E27FC236}">
                <a16:creationId xmlns:a16="http://schemas.microsoft.com/office/drawing/2014/main" id="{4D613C53-C0FC-05AB-6D11-ED1E30A61460}"/>
              </a:ext>
            </a:extLst>
          </p:cNvPr>
          <p:cNvPicPr>
            <a:picLocks noChangeAspect="1"/>
          </p:cNvPicPr>
          <p:nvPr/>
        </p:nvPicPr>
        <p:blipFill>
          <a:blip r:embed="rId5"/>
          <a:stretch>
            <a:fillRect/>
          </a:stretch>
        </p:blipFill>
        <p:spPr>
          <a:xfrm>
            <a:off x="209061" y="3337508"/>
            <a:ext cx="4578075" cy="3021732"/>
          </a:xfrm>
          <a:prstGeom prst="rect">
            <a:avLst/>
          </a:prstGeom>
        </p:spPr>
      </p:pic>
    </p:spTree>
    <p:extLst>
      <p:ext uri="{BB962C8B-B14F-4D97-AF65-F5344CB8AC3E}">
        <p14:creationId xmlns:p14="http://schemas.microsoft.com/office/powerpoint/2010/main" val="109242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9" name="Resim 8"/>
          <p:cNvPicPr>
            <a:picLocks noChangeAspect="1"/>
          </p:cNvPicPr>
          <p:nvPr/>
        </p:nvPicPr>
        <p:blipFill>
          <a:blip r:embed="rId3"/>
          <a:stretch>
            <a:fillRect/>
          </a:stretch>
        </p:blipFill>
        <p:spPr>
          <a:xfrm>
            <a:off x="568919" y="1469057"/>
            <a:ext cx="4231536" cy="2012697"/>
          </a:xfrm>
          <a:prstGeom prst="rect">
            <a:avLst/>
          </a:prstGeom>
        </p:spPr>
      </p:pic>
      <p:pic>
        <p:nvPicPr>
          <p:cNvPr id="10" name="Resim 9"/>
          <p:cNvPicPr>
            <a:picLocks noChangeAspect="1"/>
          </p:cNvPicPr>
          <p:nvPr/>
        </p:nvPicPr>
        <p:blipFill>
          <a:blip r:embed="rId4"/>
          <a:stretch>
            <a:fillRect/>
          </a:stretch>
        </p:blipFill>
        <p:spPr>
          <a:xfrm>
            <a:off x="568919" y="3666058"/>
            <a:ext cx="4240497" cy="2180827"/>
          </a:xfrm>
          <a:prstGeom prst="rect">
            <a:avLst/>
          </a:prstGeom>
        </p:spPr>
      </p:pic>
      <p:sp>
        <p:nvSpPr>
          <p:cNvPr id="11" name="Metin kutusu 10"/>
          <p:cNvSpPr txBox="1"/>
          <p:nvPr/>
        </p:nvSpPr>
        <p:spPr>
          <a:xfrm>
            <a:off x="5029200" y="2696924"/>
            <a:ext cx="2338754"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Sports Hall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Dining Hall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Rest room</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Table tennis court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Study room</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Shared kitchen</a:t>
            </a:r>
          </a:p>
        </p:txBody>
      </p:sp>
      <p:pic>
        <p:nvPicPr>
          <p:cNvPr id="12" name="Resim 11"/>
          <p:cNvPicPr>
            <a:picLocks noChangeAspect="1"/>
          </p:cNvPicPr>
          <p:nvPr/>
        </p:nvPicPr>
        <p:blipFill>
          <a:blip r:embed="rId5"/>
          <a:stretch>
            <a:fillRect/>
          </a:stretch>
        </p:blipFill>
        <p:spPr>
          <a:xfrm>
            <a:off x="7056237" y="1469057"/>
            <a:ext cx="4115105" cy="2126997"/>
          </a:xfrm>
          <a:prstGeom prst="rect">
            <a:avLst/>
          </a:prstGeom>
        </p:spPr>
      </p:pic>
      <p:pic>
        <p:nvPicPr>
          <p:cNvPr id="13" name="Resim 12"/>
          <p:cNvPicPr>
            <a:picLocks noChangeAspect="1"/>
          </p:cNvPicPr>
          <p:nvPr/>
        </p:nvPicPr>
        <p:blipFill>
          <a:blip r:embed="rId6"/>
          <a:stretch>
            <a:fillRect/>
          </a:stretch>
        </p:blipFill>
        <p:spPr>
          <a:xfrm>
            <a:off x="7056237" y="3773408"/>
            <a:ext cx="4134182" cy="2073477"/>
          </a:xfrm>
          <a:prstGeom prst="rect">
            <a:avLst/>
          </a:prstGeom>
        </p:spPr>
      </p:pic>
      <p:sp>
        <p:nvSpPr>
          <p:cNvPr id="14" name="Başlık 3"/>
          <p:cNvSpPr txBox="1">
            <a:spLocks/>
          </p:cNvSpPr>
          <p:nvPr/>
        </p:nvSpPr>
        <p:spPr>
          <a:xfrm>
            <a:off x="732896" y="77418"/>
            <a:ext cx="7764184" cy="1067650"/>
          </a:xfrm>
          <a:prstGeom prst="rect">
            <a:avLst/>
          </a:prstGeom>
        </p:spPr>
        <p:txBody>
          <a:bodyPr vert="horz" lIns="51010" tIns="25505" rIns="51010" bIns="25505" rtlCol="0" anchor="ctr">
            <a:normAutofit/>
          </a:bodyPr>
          <a:lst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680276" rtl="0" eaLnBrk="1" fontAlgn="auto" latinLnBrk="0" hangingPunct="1">
              <a:lnSpc>
                <a:spcPct val="90000"/>
              </a:lnSpc>
              <a:spcBef>
                <a:spcPct val="0"/>
              </a:spcBef>
              <a:spcAft>
                <a:spcPts val="0"/>
              </a:spcAft>
              <a:buClrTx/>
              <a:buSzTx/>
              <a:buFont typeface="Arial"/>
              <a:buNone/>
              <a:tabLst/>
              <a:defRPr/>
            </a:pPr>
            <a:r>
              <a:rPr kumimoji="0" lang="tr-TR" sz="2600" b="1" i="0" u="none" strike="noStrike" kern="1200" cap="none" spc="0" normalizeH="0" baseline="0" noProof="0" dirty="0">
                <a:ln>
                  <a:noFill/>
                </a:ln>
                <a:solidFill>
                  <a:prstClr val="white"/>
                </a:solidFill>
                <a:effectLst/>
                <a:uLnTx/>
                <a:uFillTx/>
                <a:latin typeface="Calibri" charset="0"/>
                <a:ea typeface="Calibri" charset="0"/>
                <a:cs typeface="Calibri" charset="0"/>
                <a:sym typeface="Arial"/>
              </a:rPr>
              <a:t>LODGEMENT FACILITIES</a:t>
            </a:r>
          </a:p>
        </p:txBody>
      </p:sp>
    </p:spTree>
    <p:extLst>
      <p:ext uri="{BB962C8B-B14F-4D97-AF65-F5344CB8AC3E}">
        <p14:creationId xmlns:p14="http://schemas.microsoft.com/office/powerpoint/2010/main" val="2980114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10" name="Başlık 3"/>
          <p:cNvSpPr txBox="1">
            <a:spLocks/>
          </p:cNvSpPr>
          <p:nvPr/>
        </p:nvSpPr>
        <p:spPr>
          <a:xfrm>
            <a:off x="732896" y="77418"/>
            <a:ext cx="7764184" cy="1067650"/>
          </a:xfrm>
          <a:prstGeom prst="rect">
            <a:avLst/>
          </a:prstGeom>
        </p:spPr>
        <p:txBody>
          <a:bodyPr vert="horz" lIns="51010" tIns="25505" rIns="51010" bIns="25505" rtlCol="0" anchor="ctr">
            <a:normAutofit/>
          </a:bodyPr>
          <a:lstStyle>
            <a:lvl1pPr algn="l" defTabSz="1219352" rtl="0" eaLnBrk="1" latinLnBrk="0" hangingPunct="1">
              <a:lnSpc>
                <a:spcPct val="90000"/>
              </a:lnSpc>
              <a:spcBef>
                <a:spcPct val="0"/>
              </a:spcBef>
              <a:buNone/>
              <a:defRPr sz="5867" kern="1200">
                <a:solidFill>
                  <a:schemeClr val="tx1"/>
                </a:solidFill>
                <a:latin typeface="+mj-lt"/>
                <a:ea typeface="+mj-ea"/>
                <a:cs typeface="+mj-cs"/>
              </a:defRPr>
            </a:lvl1pPr>
          </a:lstStyle>
          <a:p>
            <a:pPr marL="0" marR="0" lvl="0" indent="0" algn="l" defTabSz="680276" rtl="0" eaLnBrk="1" fontAlgn="auto" latinLnBrk="0" hangingPunct="1">
              <a:lnSpc>
                <a:spcPct val="90000"/>
              </a:lnSpc>
              <a:spcBef>
                <a:spcPct val="0"/>
              </a:spcBef>
              <a:spcAft>
                <a:spcPts val="0"/>
              </a:spcAft>
              <a:buClrTx/>
              <a:buSzTx/>
              <a:buFont typeface="Arial"/>
              <a:buNone/>
              <a:tabLst/>
              <a:defRPr/>
            </a:pPr>
            <a:r>
              <a:rPr kumimoji="0" lang="tr-TR" sz="2600" b="1" i="0" u="none" strike="noStrike" kern="1200" cap="none" spc="0" normalizeH="0" baseline="0" noProof="0" dirty="0">
                <a:ln>
                  <a:noFill/>
                </a:ln>
                <a:solidFill>
                  <a:prstClr val="white"/>
                </a:solidFill>
                <a:effectLst/>
                <a:uLnTx/>
                <a:uFillTx/>
                <a:latin typeface="Calibri" charset="0"/>
                <a:ea typeface="Calibri" charset="0"/>
                <a:cs typeface="Calibri" charset="0"/>
                <a:sym typeface="Arial"/>
              </a:rPr>
              <a:t>LODGEMENT FACILITIES</a:t>
            </a:r>
          </a:p>
        </p:txBody>
      </p:sp>
      <p:grpSp>
        <p:nvGrpSpPr>
          <p:cNvPr id="12" name="Grup 11"/>
          <p:cNvGrpSpPr/>
          <p:nvPr/>
        </p:nvGrpSpPr>
        <p:grpSpPr>
          <a:xfrm>
            <a:off x="6104965" y="1868758"/>
            <a:ext cx="6087035" cy="4169596"/>
            <a:chOff x="6836931" y="2192166"/>
            <a:chExt cx="5510301" cy="3604437"/>
          </a:xfrm>
        </p:grpSpPr>
        <p:pic>
          <p:nvPicPr>
            <p:cNvPr id="13" name="Picture 2" descr="KON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390" y="2192166"/>
              <a:ext cx="4619794" cy="3092011"/>
            </a:xfrm>
            <a:prstGeom prst="rect">
              <a:avLst/>
            </a:prstGeom>
            <a:noFill/>
            <a:extLst>
              <a:ext uri="{909E8E84-426E-40DD-AFC4-6F175D3DCCD1}">
                <a14:hiddenFill xmlns:a14="http://schemas.microsoft.com/office/drawing/2010/main">
                  <a:solidFill>
                    <a:srgbClr val="FFFFFF"/>
                  </a:solidFill>
                </a14:hiddenFill>
              </a:ext>
            </a:extLst>
          </p:spPr>
        </p:pic>
        <p:sp>
          <p:nvSpPr>
            <p:cNvPr id="14" name="Metin kutusu 13"/>
            <p:cNvSpPr txBox="1"/>
            <p:nvPr/>
          </p:nvSpPr>
          <p:spPr>
            <a:xfrm>
              <a:off x="6836931" y="5396493"/>
              <a:ext cx="55103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Red dots represent Ayazağa Campus dormitories</a:t>
              </a:r>
            </a:p>
          </p:txBody>
        </p:sp>
      </p:grpSp>
      <p:grpSp>
        <p:nvGrpSpPr>
          <p:cNvPr id="15" name="Grup 14"/>
          <p:cNvGrpSpPr/>
          <p:nvPr/>
        </p:nvGrpSpPr>
        <p:grpSpPr>
          <a:xfrm>
            <a:off x="188258" y="1868758"/>
            <a:ext cx="6479643" cy="4169596"/>
            <a:chOff x="417372" y="2258492"/>
            <a:chExt cx="5860336" cy="3517213"/>
          </a:xfrm>
        </p:grpSpPr>
        <p:pic>
          <p:nvPicPr>
            <p:cNvPr id="16" name="Picture 4" descr="KONUM1"/>
            <p:cNvPicPr>
              <a:picLocks noChangeAspect="1" noChangeArrowheads="1"/>
            </p:cNvPicPr>
            <p:nvPr/>
          </p:nvPicPr>
          <p:blipFill rotWithShape="1">
            <a:blip r:embed="rId4">
              <a:extLst>
                <a:ext uri="{28A0092B-C50C-407E-A947-70E740481C1C}">
                  <a14:useLocalDpi xmlns:a14="http://schemas.microsoft.com/office/drawing/2010/main" val="0"/>
                </a:ext>
              </a:extLst>
            </a:blip>
            <a:srcRect l="10319" t="27290" r="9075" b="2291"/>
            <a:stretch/>
          </p:blipFill>
          <p:spPr bwMode="auto">
            <a:xfrm>
              <a:off x="1132892" y="2258492"/>
              <a:ext cx="3945717" cy="3103685"/>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p:cNvSpPr txBox="1"/>
            <p:nvPr/>
          </p:nvSpPr>
          <p:spPr>
            <a:xfrm>
              <a:off x="417372" y="5375595"/>
              <a:ext cx="58603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Red dots represent Gümüşsuyu Campus dormitories</a:t>
              </a:r>
            </a:p>
          </p:txBody>
        </p:sp>
      </p:grpSp>
    </p:spTree>
    <p:extLst>
      <p:ext uri="{BB962C8B-B14F-4D97-AF65-F5344CB8AC3E}">
        <p14:creationId xmlns:p14="http://schemas.microsoft.com/office/powerpoint/2010/main" val="321527345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1993</Words>
  <Application>Microsoft Macintosh PowerPoint</Application>
  <PresentationFormat>Geniş ekran</PresentationFormat>
  <Paragraphs>315</Paragraphs>
  <Slides>28</Slides>
  <Notes>9</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28</vt:i4>
      </vt:variant>
    </vt:vector>
  </HeadingPairs>
  <TitlesOfParts>
    <vt:vector size="40" baseType="lpstr">
      <vt:lpstr>-webkit-standard</vt:lpstr>
      <vt:lpstr>Arial</vt:lpstr>
      <vt:lpstr>Calibri</vt:lpstr>
      <vt:lpstr>Calibri Light</vt:lpstr>
      <vt:lpstr>Montserrat</vt:lpstr>
      <vt:lpstr>Montserrat SemiBold</vt:lpstr>
      <vt:lpstr>Times</vt:lpstr>
      <vt:lpstr>Times New Roman</vt:lpstr>
      <vt:lpstr>Verdana</vt:lpstr>
      <vt:lpstr>Wingdings</vt:lpstr>
      <vt:lpstr>Blank Presentation</vt:lpstr>
      <vt:lpstr>Office Theme</vt:lpstr>
      <vt:lpstr>PowerPoint Sunusu</vt:lpstr>
      <vt:lpstr>ITU HISTORY</vt:lpstr>
      <vt:lpstr>ITU CAMPUSES</vt:lpstr>
      <vt:lpstr>ITU ARI TEKNOKENT &amp; ITU ÇEKİRDEK</vt:lpstr>
      <vt:lpstr>ITU STATISTICS</vt:lpstr>
      <vt:lpstr>PowerPoint Sunusu</vt:lpstr>
      <vt:lpstr>PowerPoint Sunusu</vt:lpstr>
      <vt:lpstr>PowerPoint Sunusu</vt:lpstr>
      <vt:lpstr>PowerPoint Sunusu</vt:lpstr>
      <vt:lpstr>Faculty of Aeronautics and Astronautics(UUBF)</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Cansu Aktaş</cp:lastModifiedBy>
  <cp:revision>148</cp:revision>
  <dcterms:created xsi:type="dcterms:W3CDTF">2019-12-04T11:18:45Z</dcterms:created>
  <dcterms:modified xsi:type="dcterms:W3CDTF">2025-07-07T08:36:33Z</dcterms:modified>
</cp:coreProperties>
</file>