
<file path=[Content_Types].xml><?xml version="1.0" encoding="utf-8"?>
<Types xmlns="http://schemas.openxmlformats.org/package/2006/content-types">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75" r:id="rId4"/>
    <p:sldId id="262" r:id="rId5"/>
    <p:sldId id="267" r:id="rId6"/>
    <p:sldId id="263" r:id="rId7"/>
    <p:sldId id="269" r:id="rId8"/>
    <p:sldId id="272" r:id="rId9"/>
    <p:sldId id="264" r:id="rId10"/>
    <p:sldId id="276" r:id="rId11"/>
    <p:sldId id="271" r:id="rId12"/>
    <p:sldId id="265" r:id="rId13"/>
    <p:sldId id="274" r:id="rId14"/>
    <p:sldId id="268" r:id="rId15"/>
    <p:sldId id="277" r:id="rId16"/>
    <p:sldId id="261" r:id="rId17"/>
    <p:sldId id="266"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21"/>
    <p:restoredTop sz="94667"/>
  </p:normalViewPr>
  <p:slideViewPr>
    <p:cSldViewPr snapToGrid="0" snapToObjects="1">
      <p:cViewPr varScale="1">
        <p:scale>
          <a:sx n="115" d="100"/>
          <a:sy n="115" d="100"/>
        </p:scale>
        <p:origin x="88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tr-TR"/>
        </a:p>
      </c:txPr>
    </c:title>
    <c:autoTitleDeleted val="0"/>
    <c:plotArea>
      <c:layout/>
      <c:lineChart>
        <c:grouping val="standard"/>
        <c:varyColors val="0"/>
        <c:ser>
          <c:idx val="0"/>
          <c:order val="0"/>
          <c:tx>
            <c:strRef>
              <c:f>Sheet1!$B$1</c:f>
              <c:strCache>
                <c:ptCount val="1"/>
                <c:pt idx="0">
                  <c:v>Uçak Müh. Taban Puanı</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478.99</c:v>
                </c:pt>
                <c:pt idx="1">
                  <c:v>496.46</c:v>
                </c:pt>
                <c:pt idx="2">
                  <c:v>502.97</c:v>
                </c:pt>
                <c:pt idx="3">
                  <c:v>519.29999999999995</c:v>
                </c:pt>
                <c:pt idx="4">
                  <c:v>468.63333999999998</c:v>
                </c:pt>
              </c:numCache>
            </c:numRef>
          </c:val>
          <c:smooth val="0"/>
          <c:extLst>
            <c:ext xmlns:c16="http://schemas.microsoft.com/office/drawing/2014/chart" uri="{C3380CC4-5D6E-409C-BE32-E72D297353CC}">
              <c16:uniqueId val="{00000000-67A3-4843-AAA2-8ABB9818DE96}"/>
            </c:ext>
          </c:extLst>
        </c:ser>
        <c:dLbls>
          <c:showLegendKey val="0"/>
          <c:showVal val="0"/>
          <c:showCatName val="0"/>
          <c:showSerName val="0"/>
          <c:showPercent val="0"/>
          <c:showBubbleSize val="0"/>
        </c:dLbls>
        <c:smooth val="0"/>
        <c:axId val="184852480"/>
        <c:axId val="136711552"/>
      </c:lineChart>
      <c:catAx>
        <c:axId val="18485248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tr-TR"/>
          </a:p>
        </c:txPr>
        <c:crossAx val="136711552"/>
        <c:crosses val="autoZero"/>
        <c:auto val="1"/>
        <c:lblAlgn val="ctr"/>
        <c:lblOffset val="100"/>
        <c:noMultiLvlLbl val="0"/>
      </c:catAx>
      <c:valAx>
        <c:axId val="13671155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tr-TR"/>
          </a:p>
        </c:txPr>
        <c:crossAx val="184852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tr-TR"/>
        </a:p>
      </c:txPr>
    </c:title>
    <c:autoTitleDeleted val="0"/>
    <c:plotArea>
      <c:layout/>
      <c:lineChart>
        <c:grouping val="standard"/>
        <c:varyColors val="0"/>
        <c:ser>
          <c:idx val="0"/>
          <c:order val="0"/>
          <c:tx>
            <c:strRef>
              <c:f>Sheet1!$B$1</c:f>
              <c:strCache>
                <c:ptCount val="1"/>
                <c:pt idx="0">
                  <c:v>Uçak Müh. Başarı Sırası</c:v>
                </c:pt>
              </c:strCache>
            </c:strRef>
          </c:tx>
          <c:spPr>
            <a:ln w="34925" cap="rnd">
              <a:solidFill>
                <a:schemeClr val="lt1"/>
              </a:solidFill>
              <a:round/>
            </a:ln>
            <a:effectLst>
              <a:outerShdw dist="25400" dir="2700000" algn="tl" rotWithShape="0">
                <a:schemeClr val="accent1"/>
              </a:outerShdw>
            </a:effectLst>
          </c:spPr>
          <c:marker>
            <c:symbol val="none"/>
          </c:marker>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7389</c:v>
                </c:pt>
                <c:pt idx="1">
                  <c:v>6800</c:v>
                </c:pt>
                <c:pt idx="2">
                  <c:v>6144</c:v>
                </c:pt>
                <c:pt idx="3">
                  <c:v>6699</c:v>
                </c:pt>
                <c:pt idx="4">
                  <c:v>6017</c:v>
                </c:pt>
              </c:numCache>
            </c:numRef>
          </c:val>
          <c:smooth val="0"/>
          <c:extLst>
            <c:ext xmlns:c16="http://schemas.microsoft.com/office/drawing/2014/chart" uri="{C3380CC4-5D6E-409C-BE32-E72D297353CC}">
              <c16:uniqueId val="{00000000-6116-4B81-89A3-578C53EA8962}"/>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184852992"/>
        <c:axId val="136713280"/>
      </c:lineChart>
      <c:catAx>
        <c:axId val="184852992"/>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tr-TR"/>
          </a:p>
        </c:txPr>
        <c:crossAx val="136713280"/>
        <c:crosses val="autoZero"/>
        <c:auto val="1"/>
        <c:lblAlgn val="ctr"/>
        <c:lblOffset val="100"/>
        <c:noMultiLvlLbl val="0"/>
      </c:catAx>
      <c:valAx>
        <c:axId val="1367132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tr-TR"/>
          </a:p>
        </c:txPr>
        <c:crossAx val="1848529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solidFill>
    <a:ln w="9525" cap="flat" cmpd="sng" algn="ctr">
      <a:solidFill>
        <a:schemeClr val="accent1"/>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F8412-A4E3-462C-8128-D5E517DC06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A4B25B-7F31-4C23-BD0B-13FC90898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2493EC-7A2D-4F4C-92D5-6017B089EA31}" type="datetimeFigureOut">
              <a:rPr lang="en-US" smtClean="0"/>
              <a:t>4/4/2022</a:t>
            </a:fld>
            <a:endParaRPr lang="en-US"/>
          </a:p>
        </p:txBody>
      </p:sp>
      <p:sp>
        <p:nvSpPr>
          <p:cNvPr id="4" name="Footer Placeholder 3">
            <a:extLst>
              <a:ext uri="{FF2B5EF4-FFF2-40B4-BE49-F238E27FC236}">
                <a16:creationId xmlns:a16="http://schemas.microsoft.com/office/drawing/2014/main" id="{F562AF0A-7FFE-4318-A6AC-6D5DA9581B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58CE53-EF8F-41BB-9FC3-00883F4414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1C847C-184C-489A-B67C-B256366F885A}" type="slidenum">
              <a:rPr lang="en-US" smtClean="0"/>
              <a:t>‹#›</a:t>
            </a:fld>
            <a:endParaRPr lang="en-US"/>
          </a:p>
        </p:txBody>
      </p:sp>
    </p:spTree>
    <p:extLst>
      <p:ext uri="{BB962C8B-B14F-4D97-AF65-F5344CB8AC3E}">
        <p14:creationId xmlns:p14="http://schemas.microsoft.com/office/powerpoint/2010/main" val="2331260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352CF-9165-4225-BA3E-AA94107B74CC}"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F618F-E922-4737-A116-AC5522ACCCEC}" type="slidenum">
              <a:rPr lang="en-US" smtClean="0"/>
              <a:t>‹#›</a:t>
            </a:fld>
            <a:endParaRPr lang="en-US"/>
          </a:p>
        </p:txBody>
      </p:sp>
    </p:spTree>
    <p:extLst>
      <p:ext uri="{BB962C8B-B14F-4D97-AF65-F5344CB8AC3E}">
        <p14:creationId xmlns:p14="http://schemas.microsoft.com/office/powerpoint/2010/main" val="10140461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23F4A4A-A4D5-2348-AF7C-7E54CE8176B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87E272F-3BF2-4349-A1C8-8864BE80A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36C6B9C-F5EF-EE43-A46D-5B7E7B5CA46E}"/>
              </a:ext>
            </a:extLst>
          </p:cNvPr>
          <p:cNvSpPr>
            <a:spLocks noGrp="1"/>
          </p:cNvSpPr>
          <p:nvPr>
            <p:ph type="dt" sz="half" idx="10"/>
          </p:nvPr>
        </p:nvSpPr>
        <p:spPr/>
        <p:txBody>
          <a:bodyPr/>
          <a:lstStyle/>
          <a:p>
            <a:fld id="{3C1FB1A3-06E2-4D98-9624-6B41FB9EA1A0}" type="datetime1">
              <a:rPr lang="tr-TR" smtClean="0"/>
              <a:t>4.04.2022</a:t>
            </a:fld>
            <a:endParaRPr lang="tr-TR"/>
          </a:p>
        </p:txBody>
      </p:sp>
      <p:sp>
        <p:nvSpPr>
          <p:cNvPr id="5" name="Alt Bilgi Yer Tutucusu 4">
            <a:extLst>
              <a:ext uri="{FF2B5EF4-FFF2-40B4-BE49-F238E27FC236}">
                <a16:creationId xmlns:a16="http://schemas.microsoft.com/office/drawing/2014/main" id="{DA082823-60A0-494E-B48E-7C9DA5B557C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BD18C82-31A6-EE46-B9A5-1E72C4BD57E6}"/>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647653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F9564D5-ED48-F44D-8EE0-A54246FD541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6D74B02-F2E3-E84A-9A4A-64F013C9105E}"/>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745FE059-7CAA-0149-93B7-31FE9927E57F}"/>
              </a:ext>
            </a:extLst>
          </p:cNvPr>
          <p:cNvSpPr>
            <a:spLocks noGrp="1"/>
          </p:cNvSpPr>
          <p:nvPr>
            <p:ph type="dt" sz="half" idx="10"/>
          </p:nvPr>
        </p:nvSpPr>
        <p:spPr/>
        <p:txBody>
          <a:bodyPr/>
          <a:lstStyle/>
          <a:p>
            <a:fld id="{D07E66D6-A591-4C38-BD03-BFD3C5A5D01D}" type="datetime1">
              <a:rPr lang="tr-TR" smtClean="0"/>
              <a:t>4.04.2022</a:t>
            </a:fld>
            <a:endParaRPr lang="tr-TR"/>
          </a:p>
        </p:txBody>
      </p:sp>
      <p:sp>
        <p:nvSpPr>
          <p:cNvPr id="5" name="Alt Bilgi Yer Tutucusu 4">
            <a:extLst>
              <a:ext uri="{FF2B5EF4-FFF2-40B4-BE49-F238E27FC236}">
                <a16:creationId xmlns:a16="http://schemas.microsoft.com/office/drawing/2014/main" id="{C69BC4D6-20B0-7747-BD50-AF8FDD7C2B9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16A132B-85C1-094F-9189-84F8B5D99517}"/>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100286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580AAE4-80E2-4D45-9811-5E16BDE2F45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733B41A-75E7-B74E-B780-0471E44BA831}"/>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C1ED6A13-101D-8747-A9DE-B6ADD71A4F3B}"/>
              </a:ext>
            </a:extLst>
          </p:cNvPr>
          <p:cNvSpPr>
            <a:spLocks noGrp="1"/>
          </p:cNvSpPr>
          <p:nvPr>
            <p:ph type="dt" sz="half" idx="10"/>
          </p:nvPr>
        </p:nvSpPr>
        <p:spPr/>
        <p:txBody>
          <a:bodyPr/>
          <a:lstStyle/>
          <a:p>
            <a:fld id="{84B447E4-AC7F-4377-A929-597420B6AD51}" type="datetime1">
              <a:rPr lang="tr-TR" smtClean="0"/>
              <a:t>4.04.2022</a:t>
            </a:fld>
            <a:endParaRPr lang="tr-TR"/>
          </a:p>
        </p:txBody>
      </p:sp>
      <p:sp>
        <p:nvSpPr>
          <p:cNvPr id="5" name="Alt Bilgi Yer Tutucusu 4">
            <a:extLst>
              <a:ext uri="{FF2B5EF4-FFF2-40B4-BE49-F238E27FC236}">
                <a16:creationId xmlns:a16="http://schemas.microsoft.com/office/drawing/2014/main" id="{61D85D4D-8BD3-F34D-8427-451653BD01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5B8B85C-D259-D44A-BA44-723C633393B6}"/>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206711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153073D-EA45-E844-8CA7-1FE24465C53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C5C4C20-6C8E-D742-94A9-4A2B5E310E0E}"/>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6F236B8C-2DC7-4346-AC02-D7713F619441}"/>
              </a:ext>
            </a:extLst>
          </p:cNvPr>
          <p:cNvSpPr>
            <a:spLocks noGrp="1"/>
          </p:cNvSpPr>
          <p:nvPr>
            <p:ph type="dt" sz="half" idx="10"/>
          </p:nvPr>
        </p:nvSpPr>
        <p:spPr/>
        <p:txBody>
          <a:bodyPr/>
          <a:lstStyle/>
          <a:p>
            <a:fld id="{010B3ADB-C8D6-46CF-8D5D-D2BC62793DE5}" type="datetime1">
              <a:rPr lang="tr-TR" smtClean="0"/>
              <a:t>4.04.2022</a:t>
            </a:fld>
            <a:endParaRPr lang="tr-TR"/>
          </a:p>
        </p:txBody>
      </p:sp>
      <p:sp>
        <p:nvSpPr>
          <p:cNvPr id="5" name="Alt Bilgi Yer Tutucusu 4">
            <a:extLst>
              <a:ext uri="{FF2B5EF4-FFF2-40B4-BE49-F238E27FC236}">
                <a16:creationId xmlns:a16="http://schemas.microsoft.com/office/drawing/2014/main" id="{2F749EEB-EBE3-C045-8B52-B46449C8D08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3D07D5-7374-D74A-A335-FB9E6EA2A93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55427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C12861F-E5B6-D74A-B21D-B4C10698CA9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FBC0046-3115-9C4A-9072-DBD032DEB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2614A859-917C-3E46-8F51-46E7BA7801E3}"/>
              </a:ext>
            </a:extLst>
          </p:cNvPr>
          <p:cNvSpPr>
            <a:spLocks noGrp="1"/>
          </p:cNvSpPr>
          <p:nvPr>
            <p:ph type="dt" sz="half" idx="10"/>
          </p:nvPr>
        </p:nvSpPr>
        <p:spPr/>
        <p:txBody>
          <a:bodyPr/>
          <a:lstStyle/>
          <a:p>
            <a:fld id="{7546B83C-1B4A-4944-B2DF-F5B6A162255F}" type="datetime1">
              <a:rPr lang="tr-TR" smtClean="0"/>
              <a:t>4.04.2022</a:t>
            </a:fld>
            <a:endParaRPr lang="tr-TR"/>
          </a:p>
        </p:txBody>
      </p:sp>
      <p:sp>
        <p:nvSpPr>
          <p:cNvPr id="5" name="Alt Bilgi Yer Tutucusu 4">
            <a:extLst>
              <a:ext uri="{FF2B5EF4-FFF2-40B4-BE49-F238E27FC236}">
                <a16:creationId xmlns:a16="http://schemas.microsoft.com/office/drawing/2014/main" id="{75272CCF-0B32-0B41-A8C6-E205FEBC811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FFBE48-17D9-6B45-B47A-23B3C8330744}"/>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8017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FC4ABE0-5E7B-834F-A117-21EC6154513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D0ACD98-CCD6-CB49-8458-7C7A00D8F66E}"/>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9CD88308-8553-6A4F-818F-7C17D39516EF}"/>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AEBCCB16-44DD-C744-826B-D4023C68C24F}"/>
              </a:ext>
            </a:extLst>
          </p:cNvPr>
          <p:cNvSpPr>
            <a:spLocks noGrp="1"/>
          </p:cNvSpPr>
          <p:nvPr>
            <p:ph type="dt" sz="half" idx="10"/>
          </p:nvPr>
        </p:nvSpPr>
        <p:spPr/>
        <p:txBody>
          <a:bodyPr/>
          <a:lstStyle/>
          <a:p>
            <a:fld id="{38A0A6D7-A953-45E1-951E-066737E84813}" type="datetime1">
              <a:rPr lang="tr-TR" smtClean="0"/>
              <a:t>4.04.2022</a:t>
            </a:fld>
            <a:endParaRPr lang="tr-TR"/>
          </a:p>
        </p:txBody>
      </p:sp>
      <p:sp>
        <p:nvSpPr>
          <p:cNvPr id="6" name="Alt Bilgi Yer Tutucusu 5">
            <a:extLst>
              <a:ext uri="{FF2B5EF4-FFF2-40B4-BE49-F238E27FC236}">
                <a16:creationId xmlns:a16="http://schemas.microsoft.com/office/drawing/2014/main" id="{4DFF57A8-0B80-B34B-B85A-C5DB04EEE24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4B1C411-02CB-0649-8CCD-C60E14537F2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232682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1E52CCF-5497-3848-B390-A15DC8F97F6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3D357E-AE4C-D14E-BEF2-FEAC3CD9B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1523D610-31F3-E54D-B092-01398470F34D}"/>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7F19756F-357D-B246-9E5B-434C45E5EC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80B2CDEF-B858-034C-95C5-EC3BFD9C5036}"/>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D83240D0-257D-D844-AC51-7FBEBDCE567D}"/>
              </a:ext>
            </a:extLst>
          </p:cNvPr>
          <p:cNvSpPr>
            <a:spLocks noGrp="1"/>
          </p:cNvSpPr>
          <p:nvPr>
            <p:ph type="dt" sz="half" idx="10"/>
          </p:nvPr>
        </p:nvSpPr>
        <p:spPr/>
        <p:txBody>
          <a:bodyPr/>
          <a:lstStyle/>
          <a:p>
            <a:fld id="{4276D013-9F46-4FBA-A05D-CEAB4F860C8C}" type="datetime1">
              <a:rPr lang="tr-TR" smtClean="0"/>
              <a:t>4.04.2022</a:t>
            </a:fld>
            <a:endParaRPr lang="tr-TR"/>
          </a:p>
        </p:txBody>
      </p:sp>
      <p:sp>
        <p:nvSpPr>
          <p:cNvPr id="8" name="Alt Bilgi Yer Tutucusu 7">
            <a:extLst>
              <a:ext uri="{FF2B5EF4-FFF2-40B4-BE49-F238E27FC236}">
                <a16:creationId xmlns:a16="http://schemas.microsoft.com/office/drawing/2014/main" id="{2F7A015E-8CA9-BE40-B59C-6603CB465C0C}"/>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BAB5A1-9228-2741-8BBE-69E2868D6AF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14804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BB825E4-3607-4447-9F25-A2D170E1F49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1AE2729-79A7-1D4F-977D-50BC5F089A5F}"/>
              </a:ext>
            </a:extLst>
          </p:cNvPr>
          <p:cNvSpPr>
            <a:spLocks noGrp="1"/>
          </p:cNvSpPr>
          <p:nvPr>
            <p:ph type="dt" sz="half" idx="10"/>
          </p:nvPr>
        </p:nvSpPr>
        <p:spPr/>
        <p:txBody>
          <a:bodyPr/>
          <a:lstStyle/>
          <a:p>
            <a:fld id="{BDACC308-D85B-4B97-833E-7D532D7D4D4F}" type="datetime1">
              <a:rPr lang="tr-TR" smtClean="0"/>
              <a:t>4.04.2022</a:t>
            </a:fld>
            <a:endParaRPr lang="tr-TR"/>
          </a:p>
        </p:txBody>
      </p:sp>
      <p:sp>
        <p:nvSpPr>
          <p:cNvPr id="4" name="Alt Bilgi Yer Tutucusu 3">
            <a:extLst>
              <a:ext uri="{FF2B5EF4-FFF2-40B4-BE49-F238E27FC236}">
                <a16:creationId xmlns:a16="http://schemas.microsoft.com/office/drawing/2014/main" id="{0F324995-868D-0849-B0AA-1DB4E343C4C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D08F884-A1C4-B04C-9B34-FBE18787CFAB}"/>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428427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E2F1A0B-F52F-9645-B559-B8283B8E26D2}"/>
              </a:ext>
            </a:extLst>
          </p:cNvPr>
          <p:cNvSpPr>
            <a:spLocks noGrp="1"/>
          </p:cNvSpPr>
          <p:nvPr>
            <p:ph type="dt" sz="half" idx="10"/>
          </p:nvPr>
        </p:nvSpPr>
        <p:spPr/>
        <p:txBody>
          <a:bodyPr/>
          <a:lstStyle/>
          <a:p>
            <a:fld id="{C0D2A2A7-873F-440A-AADB-5E48759E9ABC}" type="datetime1">
              <a:rPr lang="tr-TR" smtClean="0"/>
              <a:t>4.04.2022</a:t>
            </a:fld>
            <a:endParaRPr lang="tr-TR"/>
          </a:p>
        </p:txBody>
      </p:sp>
      <p:sp>
        <p:nvSpPr>
          <p:cNvPr id="3" name="Alt Bilgi Yer Tutucusu 2">
            <a:extLst>
              <a:ext uri="{FF2B5EF4-FFF2-40B4-BE49-F238E27FC236}">
                <a16:creationId xmlns:a16="http://schemas.microsoft.com/office/drawing/2014/main" id="{B903E908-DBFF-E64C-A906-4F486534437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2140A32-DD55-104C-B1FF-D6037454ADA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05884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5FD8BF8-063C-2844-9AA2-DDBE79382A9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2A11773-C3CF-934B-A31B-C240FB300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A2ECAF38-B6EE-E34D-8D46-7F01F75BB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51977596-1539-3341-9E4E-8928EF935E94}"/>
              </a:ext>
            </a:extLst>
          </p:cNvPr>
          <p:cNvSpPr>
            <a:spLocks noGrp="1"/>
          </p:cNvSpPr>
          <p:nvPr>
            <p:ph type="dt" sz="half" idx="10"/>
          </p:nvPr>
        </p:nvSpPr>
        <p:spPr/>
        <p:txBody>
          <a:bodyPr/>
          <a:lstStyle/>
          <a:p>
            <a:fld id="{A18C294A-D9B8-44F2-B00F-377EC491EB72}" type="datetime1">
              <a:rPr lang="tr-TR" smtClean="0"/>
              <a:t>4.04.2022</a:t>
            </a:fld>
            <a:endParaRPr lang="tr-TR"/>
          </a:p>
        </p:txBody>
      </p:sp>
      <p:sp>
        <p:nvSpPr>
          <p:cNvPr id="6" name="Alt Bilgi Yer Tutucusu 5">
            <a:extLst>
              <a:ext uri="{FF2B5EF4-FFF2-40B4-BE49-F238E27FC236}">
                <a16:creationId xmlns:a16="http://schemas.microsoft.com/office/drawing/2014/main" id="{537E0F70-F249-7640-B9D2-BB52ECB7A3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EC40570-05FD-AF40-9E0C-DE018622438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71967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05470A8-3894-5C46-B4D8-7A302C3C27E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62B16B0B-E8FB-CE4B-8EA8-FD018CB17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117EA4F-9FFA-E247-929F-0FA88CCC0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06502F7F-E948-F24E-ABD2-9DBB138ACB8D}"/>
              </a:ext>
            </a:extLst>
          </p:cNvPr>
          <p:cNvSpPr>
            <a:spLocks noGrp="1"/>
          </p:cNvSpPr>
          <p:nvPr>
            <p:ph type="dt" sz="half" idx="10"/>
          </p:nvPr>
        </p:nvSpPr>
        <p:spPr/>
        <p:txBody>
          <a:bodyPr/>
          <a:lstStyle/>
          <a:p>
            <a:fld id="{CADF8081-BC0F-4725-8FF8-D0F13302DB2B}" type="datetime1">
              <a:rPr lang="tr-TR" smtClean="0"/>
              <a:t>4.04.2022</a:t>
            </a:fld>
            <a:endParaRPr lang="tr-TR"/>
          </a:p>
        </p:txBody>
      </p:sp>
      <p:sp>
        <p:nvSpPr>
          <p:cNvPr id="6" name="Alt Bilgi Yer Tutucusu 5">
            <a:extLst>
              <a:ext uri="{FF2B5EF4-FFF2-40B4-BE49-F238E27FC236}">
                <a16:creationId xmlns:a16="http://schemas.microsoft.com/office/drawing/2014/main" id="{727D5AD8-2327-CE4D-B001-54AE826E76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E5B43F6-AFF9-F041-8CCB-6410061FE02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58390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FB68439-F63B-4848-8EF6-9A2174FEC3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CE85429-904D-324C-A725-F22B5858B2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7E9E7243-BE71-AD47-8F4D-03EC72D93B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743DA-B4E1-473E-A01C-CBC35AEDF1F1}" type="datetime1">
              <a:rPr lang="tr-TR" smtClean="0"/>
              <a:t>4.04.2022</a:t>
            </a:fld>
            <a:endParaRPr lang="tr-TR"/>
          </a:p>
        </p:txBody>
      </p:sp>
      <p:sp>
        <p:nvSpPr>
          <p:cNvPr id="5" name="Alt Bilgi Yer Tutucusu 4">
            <a:extLst>
              <a:ext uri="{FF2B5EF4-FFF2-40B4-BE49-F238E27FC236}">
                <a16:creationId xmlns:a16="http://schemas.microsoft.com/office/drawing/2014/main" id="{8F2A28BB-6808-B449-B538-E8B4375A1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657A172-07F4-A64D-9AF2-F9E50D857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EB622-B21C-244C-8EBB-55E4427D51C7}" type="slidenum">
              <a:rPr lang="tr-TR" smtClean="0"/>
              <a:t>‹#›</a:t>
            </a:fld>
            <a:endParaRPr lang="tr-TR"/>
          </a:p>
        </p:txBody>
      </p:sp>
    </p:spTree>
    <p:extLst>
      <p:ext uri="{BB962C8B-B14F-4D97-AF65-F5344CB8AC3E}">
        <p14:creationId xmlns:p14="http://schemas.microsoft.com/office/powerpoint/2010/main" val="851675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jfif"/></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9.jfif"/><Relationship Id="rId5" Type="http://schemas.openxmlformats.org/officeDocument/2006/relationships/image" Target="../media/image58.jfif"/><Relationship Id="rId4" Type="http://schemas.openxmlformats.org/officeDocument/2006/relationships/image" Target="../media/image57.jfif"/></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fif"/><Relationship Id="rId4" Type="http://schemas.openxmlformats.org/officeDocument/2006/relationships/image" Target="../media/image19.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f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image" Target="../media/image38.jpeg"/><Relationship Id="rId7" Type="http://schemas.openxmlformats.org/officeDocument/2006/relationships/image" Target="../media/image36.png"/><Relationship Id="rId12"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4860CD6-88DC-8A44-AD57-1F6AD35F2FAB}"/>
              </a:ext>
            </a:extLst>
          </p:cNvPr>
          <p:cNvSpPr txBox="1">
            <a:spLocks/>
          </p:cNvSpPr>
          <p:nvPr/>
        </p:nvSpPr>
        <p:spPr>
          <a:xfrm>
            <a:off x="886689" y="4693578"/>
            <a:ext cx="10563369" cy="992981"/>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4800" b="1" dirty="0">
                <a:solidFill>
                  <a:prstClr val="white"/>
                </a:solidFill>
                <a:latin typeface="Calibri" charset="0"/>
                <a:ea typeface="Calibri" charset="0"/>
                <a:cs typeface="Calibri" charset="0"/>
              </a:rPr>
              <a:t>UÇAK MÜHENDİSLİĞİ</a:t>
            </a:r>
          </a:p>
        </p:txBody>
      </p:sp>
      <p:sp>
        <p:nvSpPr>
          <p:cNvPr id="5" name="Başlık 3">
            <a:extLst>
              <a:ext uri="{FF2B5EF4-FFF2-40B4-BE49-F238E27FC236}">
                <a16:creationId xmlns:a16="http://schemas.microsoft.com/office/drawing/2014/main" id="{8CBB9206-D91C-AA41-A792-94E8602E624F}"/>
              </a:ext>
            </a:extLst>
          </p:cNvPr>
          <p:cNvSpPr txBox="1">
            <a:spLocks/>
          </p:cNvSpPr>
          <p:nvPr/>
        </p:nvSpPr>
        <p:spPr>
          <a:xfrm>
            <a:off x="886690" y="5850162"/>
            <a:ext cx="10563369" cy="645203"/>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3200" b="1" dirty="0" smtClean="0">
                <a:solidFill>
                  <a:prstClr val="white"/>
                </a:solidFill>
                <a:latin typeface="Calibri" charset="0"/>
                <a:ea typeface="Calibri" charset="0"/>
                <a:cs typeface="Calibri" charset="0"/>
              </a:rPr>
              <a:t>2022</a:t>
            </a:r>
            <a:endParaRPr lang="tr-TR" sz="3200" b="1" dirty="0">
              <a:solidFill>
                <a:prstClr val="white"/>
              </a:solidFill>
              <a:latin typeface="Calibri" charset="0"/>
              <a:ea typeface="Calibri" charset="0"/>
              <a:cs typeface="Calibri" charset="0"/>
            </a:endParaRPr>
          </a:p>
        </p:txBody>
      </p:sp>
    </p:spTree>
    <p:extLst>
      <p:ext uri="{BB962C8B-B14F-4D97-AF65-F5344CB8AC3E}">
        <p14:creationId xmlns:p14="http://schemas.microsoft.com/office/powerpoint/2010/main" val="392146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9538565"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sz="3200" b="1" dirty="0">
                <a:solidFill>
                  <a:prstClr val="white"/>
                </a:solidFill>
                <a:latin typeface="Calibri" charset="0"/>
                <a:ea typeface="Calibri" charset="0"/>
                <a:cs typeface="Calibri" charset="0"/>
              </a:rPr>
              <a:t>Endüstri Danışma Kurulu Toplantıları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Eğitimde Kalite ve </a:t>
            </a:r>
            <a:r>
              <a:rPr kumimoji="0" lang="tr-TR" sz="3200" b="1" i="0" u="none" strike="noStrike" kern="1200" cap="none" spc="0" normalizeH="0" baseline="0" noProof="0" dirty="0" err="1">
                <a:ln>
                  <a:noFill/>
                </a:ln>
                <a:solidFill>
                  <a:prstClr val="white"/>
                </a:solidFill>
                <a:effectLst/>
                <a:uLnTx/>
                <a:uFillTx/>
                <a:latin typeface="Calibri" charset="0"/>
                <a:ea typeface="Calibri" charset="0"/>
                <a:cs typeface="Calibri" charset="0"/>
              </a:rPr>
              <a:t>Eniyileştirme</a:t>
            </a: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 Çalışmaları</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389609" y="1276888"/>
            <a:ext cx="11412779" cy="46166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Yerel endüstrimizin en önemli paydaşlarıyla her yıl düzenlenen danışma kurulu etkinliği </a:t>
            </a:r>
          </a:p>
        </p:txBody>
      </p:sp>
      <p:sp>
        <p:nvSpPr>
          <p:cNvPr id="16" name="Footer Placeholder 3">
            <a:extLst>
              <a:ext uri="{FF2B5EF4-FFF2-40B4-BE49-F238E27FC236}">
                <a16:creationId xmlns:a16="http://schemas.microsoft.com/office/drawing/2014/main" id="{412BDCE7-877D-451F-AA1B-634B55E5A915}"/>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Öğr</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Üyesi İsmail Bayezit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İTÜ Tanıtım Günleri, 18</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21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D08682B-21DF-4A6B-94E6-3F463F3B2172}"/>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10</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F76FB1D-FBBE-4330-AF85-8834D06851B8}"/>
              </a:ext>
            </a:extLst>
          </p:cNvPr>
          <p:cNvPicPr>
            <a:picLocks noChangeAspect="1"/>
          </p:cNvPicPr>
          <p:nvPr/>
        </p:nvPicPr>
        <p:blipFill>
          <a:blip r:embed="rId3"/>
          <a:stretch>
            <a:fillRect/>
          </a:stretch>
        </p:blipFill>
        <p:spPr>
          <a:xfrm>
            <a:off x="492371" y="1738554"/>
            <a:ext cx="7904284" cy="4116754"/>
          </a:xfrm>
          <a:prstGeom prst="rect">
            <a:avLst/>
          </a:prstGeom>
        </p:spPr>
      </p:pic>
      <p:sp>
        <p:nvSpPr>
          <p:cNvPr id="19" name="Metin kutusu 2">
            <a:extLst>
              <a:ext uri="{FF2B5EF4-FFF2-40B4-BE49-F238E27FC236}">
                <a16:creationId xmlns:a16="http://schemas.microsoft.com/office/drawing/2014/main" id="{ACA09ADF-8228-4358-A73F-BF050FD6EA42}"/>
              </a:ext>
            </a:extLst>
          </p:cNvPr>
          <p:cNvSpPr txBox="1"/>
          <p:nvPr/>
        </p:nvSpPr>
        <p:spPr>
          <a:xfrm>
            <a:off x="8396654" y="1767006"/>
            <a:ext cx="3302975" cy="3323987"/>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EDK vasıtasıyla eğitimin geliştirilmesi</a:t>
            </a:r>
            <a:endParaRPr lang="tr-TR" sz="2000" noProof="0" dirty="0">
              <a:solidFill>
                <a:prstClr val="black"/>
              </a:solidFill>
              <a:latin typeface="Calibri" panose="020F0502020204030204"/>
            </a:endParaRPr>
          </a:p>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tr-TR" sz="2000" dirty="0">
                <a:solidFill>
                  <a:prstClr val="black"/>
                </a:solidFill>
                <a:latin typeface="Calibri" panose="020F0502020204030204"/>
              </a:rPr>
              <a:t>Öğrencilerimizin eğitimleri sırasında staj ve yarı zamanlı çalışma ve eğitimleri sonrası kariyer olanaklarının arttırılması</a:t>
            </a:r>
          </a:p>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tr-TR" sz="2000" dirty="0">
                <a:solidFill>
                  <a:prstClr val="black"/>
                </a:solidFill>
                <a:latin typeface="Calibri" panose="020F0502020204030204"/>
              </a:rPr>
              <a:t>İlgili alanlarda Üniversite Sanayi işbirliği imkanları-</a:t>
            </a:r>
            <a:r>
              <a:rPr lang="tr-TR" sz="2000" dirty="0" err="1">
                <a:solidFill>
                  <a:prstClr val="black"/>
                </a:solidFill>
                <a:latin typeface="Calibri" panose="020F0502020204030204"/>
              </a:rPr>
              <a:t>nın</a:t>
            </a:r>
            <a:r>
              <a:rPr lang="tr-TR" sz="2000" dirty="0">
                <a:solidFill>
                  <a:prstClr val="black"/>
                </a:solidFill>
                <a:latin typeface="Calibri" panose="020F0502020204030204"/>
              </a:rPr>
              <a:t> geliştirilmesi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399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9538565"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Mezunların Sektörlere Göre Dağılımı (</a:t>
            </a:r>
            <a:r>
              <a:rPr kumimoji="0" lang="tr-TR" sz="3200" b="1" i="0" u="none" strike="noStrike" kern="1200" cap="none" spc="0" normalizeH="0" baseline="0" noProof="0" dirty="0" smtClean="0">
                <a:ln>
                  <a:noFill/>
                </a:ln>
                <a:solidFill>
                  <a:prstClr val="white"/>
                </a:solidFill>
                <a:effectLst/>
                <a:uLnTx/>
                <a:uFillTx/>
                <a:latin typeface="Calibri" charset="0"/>
                <a:ea typeface="Calibri" charset="0"/>
                <a:cs typeface="Calibri" charset="0"/>
              </a:rPr>
              <a:t>2022)</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pic>
        <p:nvPicPr>
          <p:cNvPr id="5" name="Content Placeholder 5">
            <a:extLst>
              <a:ext uri="{FF2B5EF4-FFF2-40B4-BE49-F238E27FC236}">
                <a16:creationId xmlns:a16="http://schemas.microsoft.com/office/drawing/2014/main" id="{5B6E41AE-67BF-4F7A-A1E8-321C54AB18ED}"/>
              </a:ext>
            </a:extLst>
          </p:cNvPr>
          <p:cNvPicPr>
            <a:picLocks noChangeAspect="1"/>
          </p:cNvPicPr>
          <p:nvPr/>
        </p:nvPicPr>
        <p:blipFill>
          <a:blip r:embed="rId3"/>
          <a:stretch>
            <a:fillRect/>
          </a:stretch>
        </p:blipFill>
        <p:spPr>
          <a:xfrm>
            <a:off x="454241" y="1334396"/>
            <a:ext cx="11435545" cy="5029200"/>
          </a:xfrm>
          <a:prstGeom prst="rect">
            <a:avLst/>
          </a:prstGeom>
          <a:ln>
            <a:noFill/>
          </a:ln>
        </p:spPr>
      </p:pic>
      <p:sp>
        <p:nvSpPr>
          <p:cNvPr id="6" name="Footer Placeholder 3">
            <a:extLst>
              <a:ext uri="{FF2B5EF4-FFF2-40B4-BE49-F238E27FC236}">
                <a16:creationId xmlns:a16="http://schemas.microsoft.com/office/drawing/2014/main" id="{9CA3685D-F234-4280-9C2F-AAA9085C07AB}"/>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8" name="TextBox 7">
            <a:extLst>
              <a:ext uri="{FF2B5EF4-FFF2-40B4-BE49-F238E27FC236}">
                <a16:creationId xmlns:a16="http://schemas.microsoft.com/office/drawing/2014/main" id="{B7E5E61D-030E-4DE5-8C48-AD6F31ACEC55}"/>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11</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93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Neden İTÜ?</a:t>
            </a: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469115"/>
            <a:ext cx="7022765" cy="4524315"/>
          </a:xfrm>
          <a:prstGeom prst="rect">
            <a:avLst/>
          </a:prstGeom>
          <a:noFill/>
        </p:spPr>
        <p:txBody>
          <a:bodyPr wrap="square" rtlCol="0">
            <a:spAutoFit/>
          </a:bodyPr>
          <a:lstStyle/>
          <a:p>
            <a:r>
              <a:rPr lang="tr-TR" sz="2400" dirty="0"/>
              <a:t>İTÜ Mühendislik Ar-Ge ekosistemi içinde bulunan Uçak ve Uzay Bilimleri fakültesi bünyesindeki Uçak Mühendisliği programının faydaları;</a:t>
            </a:r>
          </a:p>
          <a:p>
            <a:pPr marL="342900" indent="-342900">
              <a:buFont typeface="Wingdings" panose="05000000000000000000" pitchFamily="2" charset="2"/>
              <a:buChar char="Ø"/>
            </a:pPr>
            <a:r>
              <a:rPr lang="tr-TR" sz="2400" dirty="0"/>
              <a:t>Zengin ve farklı alt araştırma alanlarında uluslarası tecrübe sahibi akademik kadro,</a:t>
            </a:r>
          </a:p>
          <a:p>
            <a:pPr marL="342900" indent="-342900">
              <a:buFont typeface="Wingdings" panose="05000000000000000000" pitchFamily="2" charset="2"/>
              <a:buChar char="Ø"/>
            </a:pPr>
            <a:r>
              <a:rPr lang="tr-TR" sz="2400" dirty="0"/>
              <a:t>Önemli ulusal ve uluslarası projelerde çalışma imkanı, </a:t>
            </a:r>
          </a:p>
          <a:p>
            <a:pPr marL="342900" indent="-342900">
              <a:buFont typeface="Wingdings" panose="05000000000000000000" pitchFamily="2" charset="2"/>
              <a:buChar char="Ø"/>
            </a:pPr>
            <a:r>
              <a:rPr lang="tr-TR" sz="2400" dirty="0"/>
              <a:t>Dünya çapında ödüller alan öğrenci takımları ile birlikte çalışma, </a:t>
            </a:r>
          </a:p>
          <a:p>
            <a:pPr marL="342900" indent="-342900">
              <a:buFont typeface="Wingdings" panose="05000000000000000000" pitchFamily="2" charset="2"/>
              <a:buChar char="Ø"/>
            </a:pPr>
            <a:r>
              <a:rPr lang="tr-TR" sz="2400" dirty="0"/>
              <a:t>Uluslararası bilinirlik ve akreditasyon, </a:t>
            </a:r>
          </a:p>
          <a:p>
            <a:pPr marL="342900" indent="-342900">
              <a:buFont typeface="Wingdings" panose="05000000000000000000" pitchFamily="2" charset="2"/>
              <a:buChar char="Ø"/>
            </a:pPr>
            <a:r>
              <a:rPr lang="tr-TR" sz="2400" dirty="0"/>
              <a:t>Zengin deneysel ve tasarıma yönelik altyapı olanakları</a:t>
            </a:r>
          </a:p>
        </p:txBody>
      </p:sp>
      <p:sp>
        <p:nvSpPr>
          <p:cNvPr id="6" name="Footer Placeholder 3">
            <a:extLst>
              <a:ext uri="{FF2B5EF4-FFF2-40B4-BE49-F238E27FC236}">
                <a16:creationId xmlns:a16="http://schemas.microsoft.com/office/drawing/2014/main" id="{E9698C56-C487-4D96-AD0E-39850E7430C4}"/>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pic>
        <p:nvPicPr>
          <p:cNvPr id="7" name="Picture 6">
            <a:extLst>
              <a:ext uri="{FF2B5EF4-FFF2-40B4-BE49-F238E27FC236}">
                <a16:creationId xmlns:a16="http://schemas.microsoft.com/office/drawing/2014/main" id="{11F003FD-A6F4-493C-BBD1-70A1EA754287}"/>
              </a:ext>
            </a:extLst>
          </p:cNvPr>
          <p:cNvPicPr>
            <a:picLocks noChangeAspect="1"/>
          </p:cNvPicPr>
          <p:nvPr/>
        </p:nvPicPr>
        <p:blipFill>
          <a:blip r:embed="rId3"/>
          <a:stretch>
            <a:fillRect/>
          </a:stretch>
        </p:blipFill>
        <p:spPr>
          <a:xfrm>
            <a:off x="7720497" y="3878865"/>
            <a:ext cx="4176464" cy="2478556"/>
          </a:xfrm>
          <a:prstGeom prst="rect">
            <a:avLst/>
          </a:prstGeom>
        </p:spPr>
      </p:pic>
      <p:pic>
        <p:nvPicPr>
          <p:cNvPr id="10" name="Picture 9">
            <a:extLst>
              <a:ext uri="{FF2B5EF4-FFF2-40B4-BE49-F238E27FC236}">
                <a16:creationId xmlns:a16="http://schemas.microsoft.com/office/drawing/2014/main" id="{D44C02A4-797C-4412-A1AD-FC7250A1B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871" y="1438611"/>
            <a:ext cx="3286808" cy="2431628"/>
          </a:xfrm>
          <a:prstGeom prst="rect">
            <a:avLst/>
          </a:prstGeom>
        </p:spPr>
      </p:pic>
      <p:sp>
        <p:nvSpPr>
          <p:cNvPr id="8" name="TextBox 7">
            <a:extLst>
              <a:ext uri="{FF2B5EF4-FFF2-40B4-BE49-F238E27FC236}">
                <a16:creationId xmlns:a16="http://schemas.microsoft.com/office/drawing/2014/main" id="{E4373A96-1809-4048-A07F-DE753BDDA2D3}"/>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12</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084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Neden İTÜ?</a:t>
            </a: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745160"/>
            <a:ext cx="7109029"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T.C. Cumhurbaşkanlığı himayelerinde Araştırma Üniversiteleri listesinde bulunması</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Erasmus imkanları,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Arı Teknokent, İTÜ Magnet, İTÜ NOVA ve İTÜ Çekirdek gibi yapıları bünyesinde barındıran girişimcilik ekosistemi (startuplar),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Çift Anadal Programları imkanı,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Yandal olanakları,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Ulusal ve uluslararası staj ve lisansüstü imkanları bulunmaktadır.</a:t>
            </a:r>
          </a:p>
        </p:txBody>
      </p:sp>
      <p:sp>
        <p:nvSpPr>
          <p:cNvPr id="6" name="Footer Placeholder 3">
            <a:extLst>
              <a:ext uri="{FF2B5EF4-FFF2-40B4-BE49-F238E27FC236}">
                <a16:creationId xmlns:a16="http://schemas.microsoft.com/office/drawing/2014/main" id="{228B65F8-F3F4-441F-BEEA-638E7ADCA2B3}"/>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pic>
        <p:nvPicPr>
          <p:cNvPr id="8" name="Picture 7">
            <a:extLst>
              <a:ext uri="{FF2B5EF4-FFF2-40B4-BE49-F238E27FC236}">
                <a16:creationId xmlns:a16="http://schemas.microsoft.com/office/drawing/2014/main" id="{E6C34EDC-3E70-4CFE-8826-08D603D1BD29}"/>
              </a:ext>
            </a:extLst>
          </p:cNvPr>
          <p:cNvPicPr>
            <a:picLocks noChangeAspect="1"/>
          </p:cNvPicPr>
          <p:nvPr/>
        </p:nvPicPr>
        <p:blipFill>
          <a:blip r:embed="rId3"/>
          <a:stretch>
            <a:fillRect/>
          </a:stretch>
        </p:blipFill>
        <p:spPr>
          <a:xfrm>
            <a:off x="8833159" y="3794835"/>
            <a:ext cx="2501343" cy="2463444"/>
          </a:xfrm>
          <a:prstGeom prst="rect">
            <a:avLst/>
          </a:prstGeom>
        </p:spPr>
      </p:pic>
      <p:pic>
        <p:nvPicPr>
          <p:cNvPr id="10" name="Picture 9">
            <a:extLst>
              <a:ext uri="{FF2B5EF4-FFF2-40B4-BE49-F238E27FC236}">
                <a16:creationId xmlns:a16="http://schemas.microsoft.com/office/drawing/2014/main" id="{C943D2C3-44F8-462A-857C-AF6D7B0A9A65}"/>
              </a:ext>
            </a:extLst>
          </p:cNvPr>
          <p:cNvPicPr>
            <a:picLocks noChangeAspect="1"/>
          </p:cNvPicPr>
          <p:nvPr/>
        </p:nvPicPr>
        <p:blipFill rotWithShape="1">
          <a:blip r:embed="rId4"/>
          <a:srcRect t="18850"/>
          <a:stretch/>
        </p:blipFill>
        <p:spPr>
          <a:xfrm>
            <a:off x="6753334" y="1568465"/>
            <a:ext cx="5248275" cy="2041786"/>
          </a:xfrm>
          <a:prstGeom prst="rect">
            <a:avLst/>
          </a:prstGeom>
        </p:spPr>
      </p:pic>
      <p:sp>
        <p:nvSpPr>
          <p:cNvPr id="9" name="TextBox 8">
            <a:extLst>
              <a:ext uri="{FF2B5EF4-FFF2-40B4-BE49-F238E27FC236}">
                <a16:creationId xmlns:a16="http://schemas.microsoft.com/office/drawing/2014/main" id="{7DB241A2-0666-4AED-9BE6-DD6AE0AE3FB9}"/>
              </a:ext>
            </a:extLst>
          </p:cNvPr>
          <p:cNvSpPr txBox="1"/>
          <p:nvPr/>
        </p:nvSpPr>
        <p:spPr>
          <a:xfrm>
            <a:off x="11628409" y="6530113"/>
            <a:ext cx="5543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13</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72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sz="3200" b="1" dirty="0">
                <a:solidFill>
                  <a:prstClr val="white"/>
                </a:solidFill>
                <a:latin typeface="Calibri" charset="0"/>
                <a:ea typeface="Calibri" charset="0"/>
                <a:cs typeface="Calibri" charset="0"/>
              </a:rPr>
              <a:t>İTÜ Uçak Mühendisliği Başarı Sıralaması</a:t>
            </a:r>
            <a:endPar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6" name="Footer Placeholder 3">
            <a:extLst>
              <a:ext uri="{FF2B5EF4-FFF2-40B4-BE49-F238E27FC236}">
                <a16:creationId xmlns:a16="http://schemas.microsoft.com/office/drawing/2014/main" id="{228B65F8-F3F4-441F-BEEA-638E7ADCA2B3}"/>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7" name="TextBox 6">
            <a:extLst>
              <a:ext uri="{FF2B5EF4-FFF2-40B4-BE49-F238E27FC236}">
                <a16:creationId xmlns:a16="http://schemas.microsoft.com/office/drawing/2014/main" id="{C8D081F6-62CE-4AB7-A27A-BF53C46A4658}"/>
              </a:ext>
            </a:extLst>
          </p:cNvPr>
          <p:cNvSpPr txBox="1"/>
          <p:nvPr/>
        </p:nvSpPr>
        <p:spPr>
          <a:xfrm>
            <a:off x="11593903" y="6530113"/>
            <a:ext cx="588864" cy="253916"/>
          </a:xfrm>
          <a:prstGeom prst="rect">
            <a:avLst/>
          </a:prstGeom>
          <a:noFill/>
        </p:spPr>
        <p:txBody>
          <a:bodyPr wrap="square" rtlCol="0">
            <a:spAutoFit/>
          </a:bodyPr>
          <a:lstStyle/>
          <a:p>
            <a:r>
              <a:rPr lang="tr-TR" sz="1050" dirty="0">
                <a:solidFill>
                  <a:schemeClr val="bg1">
                    <a:lumMod val="50000"/>
                  </a:schemeClr>
                </a:solidFill>
              </a:rPr>
              <a:t>14/18</a:t>
            </a:r>
            <a:endParaRPr lang="en-US" sz="1400" dirty="0">
              <a:solidFill>
                <a:schemeClr val="bg1">
                  <a:lumMod val="50000"/>
                </a:schemeClr>
              </a:solidFill>
            </a:endParaRPr>
          </a:p>
        </p:txBody>
      </p:sp>
      <p:graphicFrame>
        <p:nvGraphicFramePr>
          <p:cNvPr id="4" name="Table 3">
            <a:extLst>
              <a:ext uri="{FF2B5EF4-FFF2-40B4-BE49-F238E27FC236}">
                <a16:creationId xmlns:a16="http://schemas.microsoft.com/office/drawing/2014/main" id="{6AD596EB-59FC-45CE-AA21-0D808F86A17A}"/>
              </a:ext>
            </a:extLst>
          </p:cNvPr>
          <p:cNvGraphicFramePr>
            <a:graphicFrameLocks noGrp="1"/>
          </p:cNvGraphicFramePr>
          <p:nvPr>
            <p:extLst>
              <p:ext uri="{D42A27DB-BD31-4B8C-83A1-F6EECF244321}">
                <p14:modId xmlns:p14="http://schemas.microsoft.com/office/powerpoint/2010/main" val="3578822997"/>
              </p:ext>
            </p:extLst>
          </p:nvPr>
        </p:nvGraphicFramePr>
        <p:xfrm>
          <a:off x="430458" y="1433642"/>
          <a:ext cx="10515600" cy="678180"/>
        </p:xfrm>
        <a:graphic>
          <a:graphicData uri="http://schemas.openxmlformats.org/drawingml/2006/table">
            <a:tbl>
              <a:tblPr/>
              <a:tblGrid>
                <a:gridCol w="1182682">
                  <a:extLst>
                    <a:ext uri="{9D8B030D-6E8A-4147-A177-3AD203B41FA5}">
                      <a16:colId xmlns:a16="http://schemas.microsoft.com/office/drawing/2014/main" val="3455268446"/>
                    </a:ext>
                  </a:extLst>
                </a:gridCol>
                <a:gridCol w="1785668">
                  <a:extLst>
                    <a:ext uri="{9D8B030D-6E8A-4147-A177-3AD203B41FA5}">
                      <a16:colId xmlns:a16="http://schemas.microsoft.com/office/drawing/2014/main" val="3515918213"/>
                    </a:ext>
                  </a:extLst>
                </a:gridCol>
                <a:gridCol w="1561381">
                  <a:extLst>
                    <a:ext uri="{9D8B030D-6E8A-4147-A177-3AD203B41FA5}">
                      <a16:colId xmlns:a16="http://schemas.microsoft.com/office/drawing/2014/main" val="56832271"/>
                    </a:ext>
                  </a:extLst>
                </a:gridCol>
                <a:gridCol w="1285336">
                  <a:extLst>
                    <a:ext uri="{9D8B030D-6E8A-4147-A177-3AD203B41FA5}">
                      <a16:colId xmlns:a16="http://schemas.microsoft.com/office/drawing/2014/main" val="1357131022"/>
                    </a:ext>
                  </a:extLst>
                </a:gridCol>
                <a:gridCol w="1975449">
                  <a:extLst>
                    <a:ext uri="{9D8B030D-6E8A-4147-A177-3AD203B41FA5}">
                      <a16:colId xmlns:a16="http://schemas.microsoft.com/office/drawing/2014/main" val="1810957375"/>
                    </a:ext>
                  </a:extLst>
                </a:gridCol>
                <a:gridCol w="2725084">
                  <a:extLst>
                    <a:ext uri="{9D8B030D-6E8A-4147-A177-3AD203B41FA5}">
                      <a16:colId xmlns:a16="http://schemas.microsoft.com/office/drawing/2014/main" val="738667303"/>
                    </a:ext>
                  </a:extLst>
                </a:gridCol>
              </a:tblGrid>
              <a:tr h="0">
                <a:tc>
                  <a:txBody>
                    <a:bodyPr/>
                    <a:lstStyle/>
                    <a:p>
                      <a:pPr algn="ctr" fontAlgn="b"/>
                      <a:r>
                        <a:rPr lang="en-US" b="1" dirty="0" err="1">
                          <a:solidFill>
                            <a:schemeClr val="tx1"/>
                          </a:solidFill>
                          <a:effectLst/>
                        </a:rPr>
                        <a:t>Üniversite</a:t>
                      </a:r>
                      <a:endParaRPr lang="en-US" dirty="0">
                        <a:solidFill>
                          <a:schemeClr val="tx1"/>
                        </a:solidFill>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FA5"/>
                    </a:solidFill>
                  </a:tcPr>
                </a:tc>
                <a:tc>
                  <a:txBody>
                    <a:bodyPr/>
                    <a:lstStyle/>
                    <a:p>
                      <a:pPr algn="ctr" fontAlgn="b"/>
                      <a:r>
                        <a:rPr lang="en-US" b="1" dirty="0" err="1">
                          <a:solidFill>
                            <a:schemeClr val="tx1"/>
                          </a:solidFill>
                          <a:effectLst/>
                        </a:rPr>
                        <a:t>Bölüm</a:t>
                      </a:r>
                      <a:endParaRPr lang="en-US" dirty="0">
                        <a:solidFill>
                          <a:schemeClr val="tx1"/>
                        </a:solidFill>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FA5"/>
                    </a:solidFill>
                  </a:tcPr>
                </a:tc>
                <a:tc>
                  <a:txBody>
                    <a:bodyPr/>
                    <a:lstStyle/>
                    <a:p>
                      <a:pPr algn="ctr" fontAlgn="b"/>
                      <a:r>
                        <a:rPr lang="en-US" b="1" dirty="0" err="1">
                          <a:solidFill>
                            <a:schemeClr val="tx1"/>
                          </a:solidFill>
                          <a:effectLst/>
                        </a:rPr>
                        <a:t>Puan</a:t>
                      </a:r>
                      <a:r>
                        <a:rPr lang="en-US" b="1" dirty="0">
                          <a:solidFill>
                            <a:schemeClr val="tx1"/>
                          </a:solidFill>
                          <a:effectLst/>
                        </a:rPr>
                        <a:t> </a:t>
                      </a:r>
                      <a:r>
                        <a:rPr lang="en-US" b="1" dirty="0" err="1">
                          <a:solidFill>
                            <a:schemeClr val="tx1"/>
                          </a:solidFill>
                          <a:effectLst/>
                        </a:rPr>
                        <a:t>Türü</a:t>
                      </a:r>
                      <a:endParaRPr lang="en-US" dirty="0">
                        <a:solidFill>
                          <a:schemeClr val="tx1"/>
                        </a:solidFill>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FA5"/>
                    </a:solidFill>
                  </a:tcPr>
                </a:tc>
                <a:tc>
                  <a:txBody>
                    <a:bodyPr/>
                    <a:lstStyle/>
                    <a:p>
                      <a:pPr algn="ctr" fontAlgn="b"/>
                      <a:r>
                        <a:rPr lang="en-US" b="1" dirty="0" err="1">
                          <a:solidFill>
                            <a:schemeClr val="tx1"/>
                          </a:solidFill>
                          <a:effectLst/>
                        </a:rPr>
                        <a:t>Kont</a:t>
                      </a:r>
                      <a:r>
                        <a:rPr lang="en-US" b="1" dirty="0">
                          <a:solidFill>
                            <a:schemeClr val="tx1"/>
                          </a:solidFill>
                          <a:effectLst/>
                        </a:rPr>
                        <a:t>.</a:t>
                      </a:r>
                      <a:endParaRPr lang="en-US" dirty="0">
                        <a:solidFill>
                          <a:schemeClr val="tx1"/>
                        </a:solidFill>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FA5"/>
                    </a:solidFill>
                  </a:tcPr>
                </a:tc>
                <a:tc>
                  <a:txBody>
                    <a:bodyPr/>
                    <a:lstStyle/>
                    <a:p>
                      <a:pPr algn="ctr" fontAlgn="b"/>
                      <a:r>
                        <a:rPr lang="en-US" b="1" dirty="0" err="1">
                          <a:solidFill>
                            <a:schemeClr val="tx1"/>
                          </a:solidFill>
                          <a:effectLst/>
                        </a:rPr>
                        <a:t>Taban</a:t>
                      </a:r>
                      <a:r>
                        <a:rPr lang="en-US" b="1" dirty="0">
                          <a:solidFill>
                            <a:schemeClr val="tx1"/>
                          </a:solidFill>
                          <a:effectLst/>
                        </a:rPr>
                        <a:t> </a:t>
                      </a:r>
                      <a:r>
                        <a:rPr lang="en-US" b="1" dirty="0" err="1">
                          <a:solidFill>
                            <a:schemeClr val="tx1"/>
                          </a:solidFill>
                          <a:effectLst/>
                        </a:rPr>
                        <a:t>Puanı</a:t>
                      </a:r>
                      <a:endParaRPr lang="en-US" dirty="0">
                        <a:solidFill>
                          <a:schemeClr val="tx1"/>
                        </a:solidFill>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FA5"/>
                    </a:solidFill>
                  </a:tcPr>
                </a:tc>
                <a:tc>
                  <a:txBody>
                    <a:bodyPr/>
                    <a:lstStyle/>
                    <a:p>
                      <a:pPr algn="ctr" fontAlgn="b"/>
                      <a:r>
                        <a:rPr lang="en-US" b="1" dirty="0" err="1">
                          <a:solidFill>
                            <a:schemeClr val="tx1"/>
                          </a:solidFill>
                          <a:effectLst/>
                        </a:rPr>
                        <a:t>Başarı</a:t>
                      </a:r>
                      <a:r>
                        <a:rPr lang="en-US" b="1" dirty="0">
                          <a:solidFill>
                            <a:schemeClr val="tx1"/>
                          </a:solidFill>
                          <a:effectLst/>
                        </a:rPr>
                        <a:t> </a:t>
                      </a:r>
                      <a:r>
                        <a:rPr lang="en-US" b="1" dirty="0" err="1">
                          <a:solidFill>
                            <a:schemeClr val="tx1"/>
                          </a:solidFill>
                          <a:effectLst/>
                        </a:rPr>
                        <a:t>Sırası</a:t>
                      </a:r>
                      <a:endParaRPr lang="en-US" dirty="0">
                        <a:solidFill>
                          <a:schemeClr val="tx1"/>
                        </a:solidFill>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FA5"/>
                    </a:solidFill>
                  </a:tcPr>
                </a:tc>
                <a:extLst>
                  <a:ext uri="{0D108BD9-81ED-4DB2-BD59-A6C34878D82A}">
                    <a16:rowId xmlns:a16="http://schemas.microsoft.com/office/drawing/2014/main" val="2263726384"/>
                  </a:ext>
                </a:extLst>
              </a:tr>
              <a:tr h="304800">
                <a:tc>
                  <a:txBody>
                    <a:bodyPr/>
                    <a:lstStyle/>
                    <a:p>
                      <a:pPr algn="ctr" fontAlgn="b"/>
                      <a:r>
                        <a:rPr lang="tr-TR" dirty="0">
                          <a:solidFill>
                            <a:srgbClr val="000000"/>
                          </a:solidFill>
                          <a:effectLst/>
                        </a:rPr>
                        <a:t>İTÜ (</a:t>
                      </a:r>
                      <a:r>
                        <a:rPr lang="tr-TR" dirty="0" smtClean="0">
                          <a:solidFill>
                            <a:srgbClr val="000000"/>
                          </a:solidFill>
                          <a:effectLst/>
                        </a:rPr>
                        <a:t>2021)</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Uçak </a:t>
                      </a:r>
                      <a:r>
                        <a:rPr lang="en-US" dirty="0" err="1">
                          <a:solidFill>
                            <a:srgbClr val="000000"/>
                          </a:solidFill>
                          <a:effectLst/>
                        </a:rPr>
                        <a:t>Mühendisliği</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SAY</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smtClean="0">
                          <a:solidFill>
                            <a:srgbClr val="000000"/>
                          </a:solidFill>
                          <a:effectLst/>
                        </a:rPr>
                        <a:t>70</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dirty="0" smtClean="0">
                          <a:solidFill>
                            <a:srgbClr val="000000"/>
                          </a:solidFill>
                          <a:effectLst/>
                        </a:rPr>
                        <a:t>468,63334</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tr-TR" dirty="0" smtClean="0"/>
                        <a:t>6017</a:t>
                      </a:r>
                      <a:endParaRPr lang="en-US" dirty="0"/>
                    </a:p>
                  </a:txBody>
                  <a:tcPr>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5304067"/>
                  </a:ext>
                </a:extLst>
              </a:tr>
            </a:tbl>
          </a:graphicData>
        </a:graphic>
      </p:graphicFrame>
      <p:graphicFrame>
        <p:nvGraphicFramePr>
          <p:cNvPr id="5" name="Table 4">
            <a:extLst>
              <a:ext uri="{FF2B5EF4-FFF2-40B4-BE49-F238E27FC236}">
                <a16:creationId xmlns:a16="http://schemas.microsoft.com/office/drawing/2014/main" id="{E8A567F0-B014-486C-8D3A-A367381651FA}"/>
              </a:ext>
            </a:extLst>
          </p:cNvPr>
          <p:cNvGraphicFramePr>
            <a:graphicFrameLocks noGrp="1"/>
          </p:cNvGraphicFramePr>
          <p:nvPr>
            <p:extLst>
              <p:ext uri="{D42A27DB-BD31-4B8C-83A1-F6EECF244321}">
                <p14:modId xmlns:p14="http://schemas.microsoft.com/office/powerpoint/2010/main" val="43946069"/>
              </p:ext>
            </p:extLst>
          </p:nvPr>
        </p:nvGraphicFramePr>
        <p:xfrm>
          <a:off x="430458" y="2112098"/>
          <a:ext cx="10515600" cy="365760"/>
        </p:xfrm>
        <a:graphic>
          <a:graphicData uri="http://schemas.openxmlformats.org/drawingml/2006/table">
            <a:tbl>
              <a:tblPr/>
              <a:tblGrid>
                <a:gridCol w="1182682">
                  <a:extLst>
                    <a:ext uri="{9D8B030D-6E8A-4147-A177-3AD203B41FA5}">
                      <a16:colId xmlns:a16="http://schemas.microsoft.com/office/drawing/2014/main" val="1047057277"/>
                    </a:ext>
                  </a:extLst>
                </a:gridCol>
                <a:gridCol w="1785668">
                  <a:extLst>
                    <a:ext uri="{9D8B030D-6E8A-4147-A177-3AD203B41FA5}">
                      <a16:colId xmlns:a16="http://schemas.microsoft.com/office/drawing/2014/main" val="3761125140"/>
                    </a:ext>
                  </a:extLst>
                </a:gridCol>
                <a:gridCol w="1561381">
                  <a:extLst>
                    <a:ext uri="{9D8B030D-6E8A-4147-A177-3AD203B41FA5}">
                      <a16:colId xmlns:a16="http://schemas.microsoft.com/office/drawing/2014/main" val="895891789"/>
                    </a:ext>
                  </a:extLst>
                </a:gridCol>
                <a:gridCol w="1285336">
                  <a:extLst>
                    <a:ext uri="{9D8B030D-6E8A-4147-A177-3AD203B41FA5}">
                      <a16:colId xmlns:a16="http://schemas.microsoft.com/office/drawing/2014/main" val="4094337088"/>
                    </a:ext>
                  </a:extLst>
                </a:gridCol>
                <a:gridCol w="1975449">
                  <a:extLst>
                    <a:ext uri="{9D8B030D-6E8A-4147-A177-3AD203B41FA5}">
                      <a16:colId xmlns:a16="http://schemas.microsoft.com/office/drawing/2014/main" val="2602096075"/>
                    </a:ext>
                  </a:extLst>
                </a:gridCol>
                <a:gridCol w="2725084">
                  <a:extLst>
                    <a:ext uri="{9D8B030D-6E8A-4147-A177-3AD203B41FA5}">
                      <a16:colId xmlns:a16="http://schemas.microsoft.com/office/drawing/2014/main" val="2514817914"/>
                    </a:ext>
                  </a:extLst>
                </a:gridCol>
              </a:tblGrid>
              <a:tr h="304800">
                <a:tc>
                  <a:txBody>
                    <a:bodyPr/>
                    <a:lstStyle/>
                    <a:p>
                      <a:pPr algn="ctr" fontAlgn="b"/>
                      <a:r>
                        <a:rPr lang="tr-TR" dirty="0">
                          <a:solidFill>
                            <a:srgbClr val="000000"/>
                          </a:solidFill>
                          <a:effectLst/>
                        </a:rPr>
                        <a:t>İTÜ (</a:t>
                      </a:r>
                      <a:r>
                        <a:rPr lang="tr-TR" dirty="0" smtClean="0">
                          <a:solidFill>
                            <a:srgbClr val="000000"/>
                          </a:solidFill>
                          <a:effectLst/>
                        </a:rPr>
                        <a:t>2020)</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Uçak </a:t>
                      </a:r>
                      <a:r>
                        <a:rPr lang="en-US" dirty="0" err="1">
                          <a:solidFill>
                            <a:srgbClr val="000000"/>
                          </a:solidFill>
                          <a:effectLst/>
                        </a:rPr>
                        <a:t>Mühendisliği</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SAY</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smtClean="0">
                          <a:solidFill>
                            <a:srgbClr val="000000"/>
                          </a:solidFill>
                          <a:effectLst/>
                        </a:rPr>
                        <a:t>70</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519,29122</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tr-TR" dirty="0"/>
                        <a:t>6699</a:t>
                      </a:r>
                      <a:endParaRPr lang="en-US" dirty="0"/>
                    </a:p>
                  </a:txBody>
                  <a:tcPr>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784377"/>
                  </a:ext>
                </a:extLst>
              </a:tr>
            </a:tbl>
          </a:graphicData>
        </a:graphic>
      </p:graphicFrame>
      <p:graphicFrame>
        <p:nvGraphicFramePr>
          <p:cNvPr id="11" name="Table 10">
            <a:extLst>
              <a:ext uri="{FF2B5EF4-FFF2-40B4-BE49-F238E27FC236}">
                <a16:creationId xmlns:a16="http://schemas.microsoft.com/office/drawing/2014/main" id="{306F267A-CEB6-46ED-A05D-787101CF53E9}"/>
              </a:ext>
            </a:extLst>
          </p:cNvPr>
          <p:cNvGraphicFramePr>
            <a:graphicFrameLocks noGrp="1"/>
          </p:cNvGraphicFramePr>
          <p:nvPr>
            <p:extLst>
              <p:ext uri="{D42A27DB-BD31-4B8C-83A1-F6EECF244321}">
                <p14:modId xmlns:p14="http://schemas.microsoft.com/office/powerpoint/2010/main" val="3421951780"/>
              </p:ext>
            </p:extLst>
          </p:nvPr>
        </p:nvGraphicFramePr>
        <p:xfrm>
          <a:off x="430458" y="2477858"/>
          <a:ext cx="10515600" cy="365760"/>
        </p:xfrm>
        <a:graphic>
          <a:graphicData uri="http://schemas.openxmlformats.org/drawingml/2006/table">
            <a:tbl>
              <a:tblPr/>
              <a:tblGrid>
                <a:gridCol w="1182682">
                  <a:extLst>
                    <a:ext uri="{9D8B030D-6E8A-4147-A177-3AD203B41FA5}">
                      <a16:colId xmlns:a16="http://schemas.microsoft.com/office/drawing/2014/main" val="1047057277"/>
                    </a:ext>
                  </a:extLst>
                </a:gridCol>
                <a:gridCol w="1785668">
                  <a:extLst>
                    <a:ext uri="{9D8B030D-6E8A-4147-A177-3AD203B41FA5}">
                      <a16:colId xmlns:a16="http://schemas.microsoft.com/office/drawing/2014/main" val="3761125140"/>
                    </a:ext>
                  </a:extLst>
                </a:gridCol>
                <a:gridCol w="1561381">
                  <a:extLst>
                    <a:ext uri="{9D8B030D-6E8A-4147-A177-3AD203B41FA5}">
                      <a16:colId xmlns:a16="http://schemas.microsoft.com/office/drawing/2014/main" val="895891789"/>
                    </a:ext>
                  </a:extLst>
                </a:gridCol>
                <a:gridCol w="1285336">
                  <a:extLst>
                    <a:ext uri="{9D8B030D-6E8A-4147-A177-3AD203B41FA5}">
                      <a16:colId xmlns:a16="http://schemas.microsoft.com/office/drawing/2014/main" val="4094337088"/>
                    </a:ext>
                  </a:extLst>
                </a:gridCol>
                <a:gridCol w="1975449">
                  <a:extLst>
                    <a:ext uri="{9D8B030D-6E8A-4147-A177-3AD203B41FA5}">
                      <a16:colId xmlns:a16="http://schemas.microsoft.com/office/drawing/2014/main" val="2602096075"/>
                    </a:ext>
                  </a:extLst>
                </a:gridCol>
                <a:gridCol w="2725084">
                  <a:extLst>
                    <a:ext uri="{9D8B030D-6E8A-4147-A177-3AD203B41FA5}">
                      <a16:colId xmlns:a16="http://schemas.microsoft.com/office/drawing/2014/main" val="2514817914"/>
                    </a:ext>
                  </a:extLst>
                </a:gridCol>
              </a:tblGrid>
              <a:tr h="304800">
                <a:tc>
                  <a:txBody>
                    <a:bodyPr/>
                    <a:lstStyle/>
                    <a:p>
                      <a:pPr algn="ctr" fontAlgn="b"/>
                      <a:r>
                        <a:rPr lang="tr-TR" dirty="0">
                          <a:solidFill>
                            <a:srgbClr val="000000"/>
                          </a:solidFill>
                          <a:effectLst/>
                        </a:rPr>
                        <a:t>İTÜ (2019)</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Uçak </a:t>
                      </a:r>
                      <a:r>
                        <a:rPr lang="en-US" dirty="0" err="1">
                          <a:solidFill>
                            <a:srgbClr val="000000"/>
                          </a:solidFill>
                          <a:effectLst/>
                        </a:rPr>
                        <a:t>Mühendisliği</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SAY</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smtClean="0">
                          <a:solidFill>
                            <a:srgbClr val="000000"/>
                          </a:solidFill>
                          <a:effectLst/>
                        </a:rPr>
                        <a:t>70</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502,96542</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tr-TR" dirty="0"/>
                        <a:t>6144</a:t>
                      </a:r>
                      <a:endParaRPr lang="en-US" dirty="0"/>
                    </a:p>
                  </a:txBody>
                  <a:tcPr>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784377"/>
                  </a:ext>
                </a:extLst>
              </a:tr>
            </a:tbl>
          </a:graphicData>
        </a:graphic>
      </p:graphicFrame>
      <p:graphicFrame>
        <p:nvGraphicFramePr>
          <p:cNvPr id="12" name="Table 11">
            <a:extLst>
              <a:ext uri="{FF2B5EF4-FFF2-40B4-BE49-F238E27FC236}">
                <a16:creationId xmlns:a16="http://schemas.microsoft.com/office/drawing/2014/main" id="{9DCEABE3-EE17-4852-B4FD-0B6B8DA26093}"/>
              </a:ext>
            </a:extLst>
          </p:cNvPr>
          <p:cNvGraphicFramePr>
            <a:graphicFrameLocks noGrp="1"/>
          </p:cNvGraphicFramePr>
          <p:nvPr>
            <p:extLst>
              <p:ext uri="{D42A27DB-BD31-4B8C-83A1-F6EECF244321}">
                <p14:modId xmlns:p14="http://schemas.microsoft.com/office/powerpoint/2010/main" val="4036450162"/>
              </p:ext>
            </p:extLst>
          </p:nvPr>
        </p:nvGraphicFramePr>
        <p:xfrm>
          <a:off x="430458" y="2843618"/>
          <a:ext cx="10515600" cy="365760"/>
        </p:xfrm>
        <a:graphic>
          <a:graphicData uri="http://schemas.openxmlformats.org/drawingml/2006/table">
            <a:tbl>
              <a:tblPr/>
              <a:tblGrid>
                <a:gridCol w="1182682">
                  <a:extLst>
                    <a:ext uri="{9D8B030D-6E8A-4147-A177-3AD203B41FA5}">
                      <a16:colId xmlns:a16="http://schemas.microsoft.com/office/drawing/2014/main" val="1047057277"/>
                    </a:ext>
                  </a:extLst>
                </a:gridCol>
                <a:gridCol w="1785668">
                  <a:extLst>
                    <a:ext uri="{9D8B030D-6E8A-4147-A177-3AD203B41FA5}">
                      <a16:colId xmlns:a16="http://schemas.microsoft.com/office/drawing/2014/main" val="3761125140"/>
                    </a:ext>
                  </a:extLst>
                </a:gridCol>
                <a:gridCol w="1561381">
                  <a:extLst>
                    <a:ext uri="{9D8B030D-6E8A-4147-A177-3AD203B41FA5}">
                      <a16:colId xmlns:a16="http://schemas.microsoft.com/office/drawing/2014/main" val="895891789"/>
                    </a:ext>
                  </a:extLst>
                </a:gridCol>
                <a:gridCol w="1285336">
                  <a:extLst>
                    <a:ext uri="{9D8B030D-6E8A-4147-A177-3AD203B41FA5}">
                      <a16:colId xmlns:a16="http://schemas.microsoft.com/office/drawing/2014/main" val="4094337088"/>
                    </a:ext>
                  </a:extLst>
                </a:gridCol>
                <a:gridCol w="1975449">
                  <a:extLst>
                    <a:ext uri="{9D8B030D-6E8A-4147-A177-3AD203B41FA5}">
                      <a16:colId xmlns:a16="http://schemas.microsoft.com/office/drawing/2014/main" val="2602096075"/>
                    </a:ext>
                  </a:extLst>
                </a:gridCol>
                <a:gridCol w="2725084">
                  <a:extLst>
                    <a:ext uri="{9D8B030D-6E8A-4147-A177-3AD203B41FA5}">
                      <a16:colId xmlns:a16="http://schemas.microsoft.com/office/drawing/2014/main" val="2514817914"/>
                    </a:ext>
                  </a:extLst>
                </a:gridCol>
              </a:tblGrid>
              <a:tr h="304800">
                <a:tc>
                  <a:txBody>
                    <a:bodyPr/>
                    <a:lstStyle/>
                    <a:p>
                      <a:pPr algn="ctr" fontAlgn="b"/>
                      <a:r>
                        <a:rPr lang="tr-TR" dirty="0">
                          <a:solidFill>
                            <a:srgbClr val="000000"/>
                          </a:solidFill>
                          <a:effectLst/>
                        </a:rPr>
                        <a:t>İTÜ (2018)</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Uçak </a:t>
                      </a:r>
                      <a:r>
                        <a:rPr lang="en-US" dirty="0" err="1">
                          <a:solidFill>
                            <a:srgbClr val="000000"/>
                          </a:solidFill>
                          <a:effectLst/>
                        </a:rPr>
                        <a:t>Mühendisliği</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SAY</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dirty="0" smtClean="0">
                          <a:solidFill>
                            <a:srgbClr val="000000"/>
                          </a:solidFill>
                          <a:effectLst/>
                        </a:rPr>
                        <a:t>60</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kern="1200" dirty="0">
                          <a:solidFill>
                            <a:schemeClr val="tx1"/>
                          </a:solidFill>
                          <a:effectLst/>
                          <a:latin typeface="+mn-lt"/>
                          <a:ea typeface="+mn-ea"/>
                          <a:cs typeface="+mn-cs"/>
                        </a:rPr>
                        <a:t>496.46201</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tr-TR" dirty="0"/>
                        <a:t>6800</a:t>
                      </a:r>
                      <a:endParaRPr lang="en-US" dirty="0"/>
                    </a:p>
                  </a:txBody>
                  <a:tcPr>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784377"/>
                  </a:ext>
                </a:extLst>
              </a:tr>
            </a:tbl>
          </a:graphicData>
        </a:graphic>
      </p:graphicFrame>
      <p:graphicFrame>
        <p:nvGraphicFramePr>
          <p:cNvPr id="13" name="Table 12">
            <a:extLst>
              <a:ext uri="{FF2B5EF4-FFF2-40B4-BE49-F238E27FC236}">
                <a16:creationId xmlns:a16="http://schemas.microsoft.com/office/drawing/2014/main" id="{56E4D065-476B-4ACE-B3FF-AD3E99FDADFD}"/>
              </a:ext>
            </a:extLst>
          </p:cNvPr>
          <p:cNvGraphicFramePr>
            <a:graphicFrameLocks noGrp="1"/>
          </p:cNvGraphicFramePr>
          <p:nvPr>
            <p:extLst>
              <p:ext uri="{D42A27DB-BD31-4B8C-83A1-F6EECF244321}">
                <p14:modId xmlns:p14="http://schemas.microsoft.com/office/powerpoint/2010/main" val="2117027347"/>
              </p:ext>
            </p:extLst>
          </p:nvPr>
        </p:nvGraphicFramePr>
        <p:xfrm>
          <a:off x="430458" y="3209378"/>
          <a:ext cx="10515600" cy="365760"/>
        </p:xfrm>
        <a:graphic>
          <a:graphicData uri="http://schemas.openxmlformats.org/drawingml/2006/table">
            <a:tbl>
              <a:tblPr/>
              <a:tblGrid>
                <a:gridCol w="1182682">
                  <a:extLst>
                    <a:ext uri="{9D8B030D-6E8A-4147-A177-3AD203B41FA5}">
                      <a16:colId xmlns:a16="http://schemas.microsoft.com/office/drawing/2014/main" val="1047057277"/>
                    </a:ext>
                  </a:extLst>
                </a:gridCol>
                <a:gridCol w="1785668">
                  <a:extLst>
                    <a:ext uri="{9D8B030D-6E8A-4147-A177-3AD203B41FA5}">
                      <a16:colId xmlns:a16="http://schemas.microsoft.com/office/drawing/2014/main" val="3761125140"/>
                    </a:ext>
                  </a:extLst>
                </a:gridCol>
                <a:gridCol w="1561381">
                  <a:extLst>
                    <a:ext uri="{9D8B030D-6E8A-4147-A177-3AD203B41FA5}">
                      <a16:colId xmlns:a16="http://schemas.microsoft.com/office/drawing/2014/main" val="895891789"/>
                    </a:ext>
                  </a:extLst>
                </a:gridCol>
                <a:gridCol w="1285336">
                  <a:extLst>
                    <a:ext uri="{9D8B030D-6E8A-4147-A177-3AD203B41FA5}">
                      <a16:colId xmlns:a16="http://schemas.microsoft.com/office/drawing/2014/main" val="4094337088"/>
                    </a:ext>
                  </a:extLst>
                </a:gridCol>
                <a:gridCol w="1975449">
                  <a:extLst>
                    <a:ext uri="{9D8B030D-6E8A-4147-A177-3AD203B41FA5}">
                      <a16:colId xmlns:a16="http://schemas.microsoft.com/office/drawing/2014/main" val="2602096075"/>
                    </a:ext>
                  </a:extLst>
                </a:gridCol>
                <a:gridCol w="2725084">
                  <a:extLst>
                    <a:ext uri="{9D8B030D-6E8A-4147-A177-3AD203B41FA5}">
                      <a16:colId xmlns:a16="http://schemas.microsoft.com/office/drawing/2014/main" val="2514817914"/>
                    </a:ext>
                  </a:extLst>
                </a:gridCol>
              </a:tblGrid>
              <a:tr h="304800">
                <a:tc>
                  <a:txBody>
                    <a:bodyPr/>
                    <a:lstStyle/>
                    <a:p>
                      <a:pPr algn="ctr" fontAlgn="b"/>
                      <a:r>
                        <a:rPr lang="tr-TR" dirty="0">
                          <a:solidFill>
                            <a:srgbClr val="000000"/>
                          </a:solidFill>
                          <a:effectLst/>
                        </a:rPr>
                        <a:t>İTÜ (2017)</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Uçak </a:t>
                      </a:r>
                      <a:r>
                        <a:rPr lang="en-US" dirty="0" err="1">
                          <a:solidFill>
                            <a:srgbClr val="000000"/>
                          </a:solidFill>
                          <a:effectLst/>
                        </a:rPr>
                        <a:t>Mühendisliği</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solidFill>
                            <a:srgbClr val="000000"/>
                          </a:solidFill>
                          <a:effectLst/>
                        </a:rPr>
                        <a:t>SAY</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dirty="0" smtClean="0">
                          <a:solidFill>
                            <a:srgbClr val="000000"/>
                          </a:solidFill>
                          <a:effectLst/>
                        </a:rPr>
                        <a:t>60</a:t>
                      </a:r>
                      <a:endParaRPr lang="en-US" dirty="0">
                        <a:effectLst/>
                      </a:endParaRP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dirty="0">
                          <a:effectLst/>
                        </a:rPr>
                        <a:t>478,99462</a:t>
                      </a:r>
                    </a:p>
                  </a:txBody>
                  <a:tcPr marL="19050" marR="19050"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tr-TR" dirty="0"/>
                        <a:t>7389</a:t>
                      </a:r>
                      <a:endParaRPr lang="en-US" dirty="0"/>
                    </a:p>
                  </a:txBody>
                  <a:tcPr>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784377"/>
                  </a:ext>
                </a:extLst>
              </a:tr>
            </a:tbl>
          </a:graphicData>
        </a:graphic>
      </p:graphicFrame>
      <p:graphicFrame>
        <p:nvGraphicFramePr>
          <p:cNvPr id="15" name="Chart 14">
            <a:extLst>
              <a:ext uri="{FF2B5EF4-FFF2-40B4-BE49-F238E27FC236}">
                <a16:creationId xmlns:a16="http://schemas.microsoft.com/office/drawing/2014/main" id="{D0A2E9C4-F56A-4956-AC04-9A2BA8B09A10}"/>
              </a:ext>
            </a:extLst>
          </p:cNvPr>
          <p:cNvGraphicFramePr/>
          <p:nvPr>
            <p:extLst>
              <p:ext uri="{D42A27DB-BD31-4B8C-83A1-F6EECF244321}">
                <p14:modId xmlns:p14="http://schemas.microsoft.com/office/powerpoint/2010/main" val="314276562"/>
              </p:ext>
            </p:extLst>
          </p:nvPr>
        </p:nvGraphicFramePr>
        <p:xfrm>
          <a:off x="784140" y="3980078"/>
          <a:ext cx="4322218" cy="2316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2642D989-80D6-4190-B1BE-A85C594210A0}"/>
              </a:ext>
            </a:extLst>
          </p:cNvPr>
          <p:cNvGraphicFramePr/>
          <p:nvPr>
            <p:extLst>
              <p:ext uri="{D42A27DB-BD31-4B8C-83A1-F6EECF244321}">
                <p14:modId xmlns:p14="http://schemas.microsoft.com/office/powerpoint/2010/main" val="1931205790"/>
              </p:ext>
            </p:extLst>
          </p:nvPr>
        </p:nvGraphicFramePr>
        <p:xfrm>
          <a:off x="6095999" y="3958702"/>
          <a:ext cx="4322218" cy="231666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5317AFB9-AB7A-4CD9-B1F3-A7DB863C0CC2}"/>
              </a:ext>
            </a:extLst>
          </p:cNvPr>
          <p:cNvSpPr txBox="1"/>
          <p:nvPr/>
        </p:nvSpPr>
        <p:spPr>
          <a:xfrm>
            <a:off x="361446" y="3592942"/>
            <a:ext cx="7057271" cy="369332"/>
          </a:xfrm>
          <a:prstGeom prst="rect">
            <a:avLst/>
          </a:prstGeom>
          <a:noFill/>
        </p:spPr>
        <p:txBody>
          <a:bodyPr wrap="square" rtlCol="0">
            <a:spAutoFit/>
          </a:bodyPr>
          <a:lstStyle/>
          <a:p>
            <a:pPr algn="just"/>
            <a:r>
              <a:rPr lang="tr-TR" dirty="0">
                <a:highlight>
                  <a:srgbClr val="00FFFF"/>
                </a:highlight>
              </a:rPr>
              <a:t>Kontenjan artmış olmasına karşın puan ve başarı sıralamamız artmaktadır</a:t>
            </a:r>
            <a:endParaRPr lang="en-US" dirty="0">
              <a:highlight>
                <a:srgbClr val="00FFFF"/>
              </a:highlight>
            </a:endParaRPr>
          </a:p>
        </p:txBody>
      </p:sp>
    </p:spTree>
    <p:extLst>
      <p:ext uri="{BB962C8B-B14F-4D97-AF65-F5344CB8AC3E}">
        <p14:creationId xmlns:p14="http://schemas.microsoft.com/office/powerpoint/2010/main" val="405489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tr-TR" sz="3200" b="1" dirty="0">
                <a:solidFill>
                  <a:prstClr val="white"/>
                </a:solidFill>
                <a:latin typeface="Calibri" charset="0"/>
                <a:ea typeface="Calibri" charset="0"/>
                <a:cs typeface="Calibri" charset="0"/>
              </a:rPr>
              <a:t>Fakülte Öğrenci Kulüpleri ve </a:t>
            </a:r>
            <a:r>
              <a:rPr lang="tr-TR" sz="3200" b="1" dirty="0" err="1">
                <a:solidFill>
                  <a:prstClr val="white"/>
                </a:solidFill>
                <a:latin typeface="Calibri" charset="0"/>
                <a:ea typeface="Calibri" charset="0"/>
                <a:cs typeface="Calibri" charset="0"/>
              </a:rPr>
              <a:t>Uluslarası</a:t>
            </a:r>
            <a:r>
              <a:rPr lang="tr-TR" sz="3200" b="1" dirty="0">
                <a:solidFill>
                  <a:prstClr val="white"/>
                </a:solidFill>
                <a:latin typeface="Calibri" charset="0"/>
                <a:ea typeface="Calibri" charset="0"/>
                <a:cs typeface="Calibri" charset="0"/>
              </a:rPr>
              <a:t> Etkinlikler</a:t>
            </a:r>
          </a:p>
        </p:txBody>
      </p:sp>
      <p:sp>
        <p:nvSpPr>
          <p:cNvPr id="6" name="Footer Placeholder 3">
            <a:extLst>
              <a:ext uri="{FF2B5EF4-FFF2-40B4-BE49-F238E27FC236}">
                <a16:creationId xmlns:a16="http://schemas.microsoft.com/office/drawing/2014/main" id="{228B65F8-F3F4-441F-BEEA-638E7ADCA2B3}"/>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Öğr</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Üyesi İsmail Bayezit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İTÜ Tanıtım Günleri, 18</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21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D081F6-62CE-4AB7-A27A-BF53C46A4658}"/>
              </a:ext>
            </a:extLst>
          </p:cNvPr>
          <p:cNvSpPr txBox="1"/>
          <p:nvPr/>
        </p:nvSpPr>
        <p:spPr>
          <a:xfrm>
            <a:off x="11593903" y="6530113"/>
            <a:ext cx="5888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15/18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01EB4A1-72BD-4D81-BD9F-71DFB6B2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999" y="1639720"/>
            <a:ext cx="3387597" cy="1905753"/>
          </a:xfrm>
          <a:prstGeom prst="rect">
            <a:avLst/>
          </a:prstGeom>
        </p:spPr>
      </p:pic>
      <p:sp>
        <p:nvSpPr>
          <p:cNvPr id="18" name="Dikdörtgen 4">
            <a:extLst>
              <a:ext uri="{FF2B5EF4-FFF2-40B4-BE49-F238E27FC236}">
                <a16:creationId xmlns:a16="http://schemas.microsoft.com/office/drawing/2014/main" id="{24820322-5A7B-49F5-8B2C-3B549659E3B3}"/>
              </a:ext>
            </a:extLst>
          </p:cNvPr>
          <p:cNvSpPr/>
          <p:nvPr/>
        </p:nvSpPr>
        <p:spPr>
          <a:xfrm>
            <a:off x="471524" y="1217419"/>
            <a:ext cx="6977139" cy="470129"/>
          </a:xfrm>
          <a:prstGeom prst="rect">
            <a:avLst/>
          </a:prstGeom>
        </p:spPr>
        <p:txBody>
          <a:bodyPr wrap="square">
            <a:spAutoFit/>
          </a:bodyPr>
          <a:lstStyle/>
          <a:p>
            <a:pPr defTabSz="764552"/>
            <a:r>
              <a:rPr lang="tr-TR" sz="2455" b="1" dirty="0">
                <a:solidFill>
                  <a:srgbClr val="5B9BD5">
                    <a:lumMod val="75000"/>
                  </a:srgbClr>
                </a:solidFill>
                <a:latin typeface="Calibri" charset="0"/>
                <a:ea typeface="Calibri" charset="0"/>
                <a:cs typeface="Calibri" charset="0"/>
              </a:rPr>
              <a:t>Fakülte Bünyesinde Faaliyet Gösteren Kulüpler</a:t>
            </a:r>
            <a:endParaRPr lang="en-US" sz="2455" i="1" dirty="0">
              <a:solidFill>
                <a:srgbClr val="5B9BD5">
                  <a:lumMod val="75000"/>
                </a:srgbClr>
              </a:solidFill>
              <a:latin typeface="Calibri"/>
            </a:endParaRPr>
          </a:p>
        </p:txBody>
      </p:sp>
      <p:sp>
        <p:nvSpPr>
          <p:cNvPr id="19" name="Dikdörtgen 8">
            <a:extLst>
              <a:ext uri="{FF2B5EF4-FFF2-40B4-BE49-F238E27FC236}">
                <a16:creationId xmlns:a16="http://schemas.microsoft.com/office/drawing/2014/main" id="{DA291DE8-A553-48D2-BF75-3BEB81B937CA}"/>
              </a:ext>
            </a:extLst>
          </p:cNvPr>
          <p:cNvSpPr/>
          <p:nvPr/>
        </p:nvSpPr>
        <p:spPr>
          <a:xfrm>
            <a:off x="527980" y="1687548"/>
            <a:ext cx="3184018" cy="3416320"/>
          </a:xfrm>
          <a:prstGeom prst="rect">
            <a:avLst/>
          </a:prstGeom>
        </p:spPr>
        <p:txBody>
          <a:bodyPr wrap="square">
            <a:spAutoFit/>
          </a:bodyPr>
          <a:lstStyle/>
          <a:p>
            <a:pPr marL="191304" indent="-191304" defTabSz="764552">
              <a:buFont typeface="Arial" panose="020B0604020202020204" pitchFamily="34" charset="0"/>
              <a:buChar char="•"/>
            </a:pPr>
            <a:r>
              <a:rPr lang="tr-TR" dirty="0">
                <a:solidFill>
                  <a:prstClr val="black"/>
                </a:solidFill>
                <a:latin typeface="Calibri"/>
              </a:rPr>
              <a:t>APİS</a:t>
            </a:r>
          </a:p>
          <a:p>
            <a:pPr marL="191304" indent="-191304" defTabSz="764552">
              <a:buFont typeface="Arial" panose="020B0604020202020204" pitchFamily="34" charset="0"/>
              <a:buChar char="•"/>
            </a:pPr>
            <a:r>
              <a:rPr lang="tr-TR" dirty="0">
                <a:solidFill>
                  <a:prstClr val="black"/>
                </a:solidFill>
                <a:latin typeface="Calibri"/>
              </a:rPr>
              <a:t>PARS Roket Grubu</a:t>
            </a:r>
          </a:p>
          <a:p>
            <a:pPr marL="191304" indent="-191304" defTabSz="764552">
              <a:buFont typeface="Arial" panose="020B0604020202020204" pitchFamily="34" charset="0"/>
              <a:buChar char="•"/>
            </a:pPr>
            <a:r>
              <a:rPr lang="tr-TR" dirty="0" err="1">
                <a:solidFill>
                  <a:prstClr val="black"/>
                </a:solidFill>
                <a:latin typeface="Calibri"/>
              </a:rPr>
              <a:t>Lagari</a:t>
            </a:r>
            <a:r>
              <a:rPr lang="tr-TR" dirty="0">
                <a:solidFill>
                  <a:prstClr val="black"/>
                </a:solidFill>
                <a:latin typeface="Calibri"/>
              </a:rPr>
              <a:t> </a:t>
            </a:r>
            <a:r>
              <a:rPr lang="tr-TR" dirty="0" err="1">
                <a:solidFill>
                  <a:prstClr val="black"/>
                </a:solidFill>
                <a:latin typeface="Calibri"/>
              </a:rPr>
              <a:t>Thrust</a:t>
            </a:r>
            <a:r>
              <a:rPr lang="tr-TR" dirty="0">
                <a:solidFill>
                  <a:prstClr val="black"/>
                </a:solidFill>
                <a:latin typeface="Calibri"/>
              </a:rPr>
              <a:t> Roket Takımı</a:t>
            </a:r>
          </a:p>
          <a:p>
            <a:pPr marL="191304" indent="-191304" defTabSz="764552">
              <a:buFont typeface="Arial" panose="020B0604020202020204" pitchFamily="34" charset="0"/>
              <a:buChar char="•"/>
            </a:pPr>
            <a:r>
              <a:rPr lang="tr-TR" dirty="0">
                <a:solidFill>
                  <a:prstClr val="black"/>
                </a:solidFill>
                <a:latin typeface="Calibri"/>
              </a:rPr>
              <a:t>High </a:t>
            </a:r>
            <a:r>
              <a:rPr lang="tr-TR" dirty="0" err="1">
                <a:solidFill>
                  <a:prstClr val="black"/>
                </a:solidFill>
                <a:latin typeface="Calibri"/>
              </a:rPr>
              <a:t>Altitude</a:t>
            </a:r>
            <a:r>
              <a:rPr lang="tr-TR" dirty="0">
                <a:solidFill>
                  <a:prstClr val="black"/>
                </a:solidFill>
                <a:latin typeface="Calibri"/>
              </a:rPr>
              <a:t> </a:t>
            </a:r>
            <a:r>
              <a:rPr lang="tr-TR" dirty="0" err="1">
                <a:solidFill>
                  <a:prstClr val="black"/>
                </a:solidFill>
                <a:latin typeface="Calibri"/>
              </a:rPr>
              <a:t>Balloon</a:t>
            </a:r>
            <a:r>
              <a:rPr lang="tr-TR" dirty="0">
                <a:solidFill>
                  <a:prstClr val="black"/>
                </a:solidFill>
                <a:latin typeface="Calibri"/>
              </a:rPr>
              <a:t> Team</a:t>
            </a:r>
          </a:p>
          <a:p>
            <a:pPr marL="191304" indent="-191304" defTabSz="764552">
              <a:buFont typeface="Arial" panose="020B0604020202020204" pitchFamily="34" charset="0"/>
              <a:buChar char="•"/>
            </a:pPr>
            <a:r>
              <a:rPr lang="tr-TR" dirty="0">
                <a:solidFill>
                  <a:prstClr val="black"/>
                </a:solidFill>
                <a:latin typeface="Calibri"/>
              </a:rPr>
              <a:t>Ata Takımı</a:t>
            </a:r>
          </a:p>
          <a:p>
            <a:pPr marL="191304" indent="-191304" defTabSz="764552">
              <a:buFont typeface="Arial" panose="020B0604020202020204" pitchFamily="34" charset="0"/>
              <a:buChar char="•"/>
            </a:pPr>
            <a:r>
              <a:rPr lang="tr-TR" dirty="0">
                <a:solidFill>
                  <a:prstClr val="black"/>
                </a:solidFill>
                <a:latin typeface="Calibri"/>
              </a:rPr>
              <a:t>İTÜ Albatros İHA Takımı</a:t>
            </a:r>
          </a:p>
          <a:p>
            <a:pPr marL="191304" indent="-191304" defTabSz="764552">
              <a:buFont typeface="Arial" panose="020B0604020202020204" pitchFamily="34" charset="0"/>
              <a:buChar char="•"/>
            </a:pPr>
            <a:r>
              <a:rPr lang="tr-TR" dirty="0" err="1">
                <a:solidFill>
                  <a:prstClr val="black"/>
                </a:solidFill>
                <a:latin typeface="Calibri"/>
              </a:rPr>
              <a:t>Boomerang</a:t>
            </a:r>
            <a:endParaRPr lang="tr-TR" dirty="0">
              <a:solidFill>
                <a:prstClr val="black"/>
              </a:solidFill>
              <a:latin typeface="Calibri"/>
            </a:endParaRPr>
          </a:p>
          <a:p>
            <a:pPr marL="191304" indent="-191304" defTabSz="764552">
              <a:buFont typeface="Arial" panose="020B0604020202020204" pitchFamily="34" charset="0"/>
              <a:buChar char="•"/>
            </a:pPr>
            <a:r>
              <a:rPr lang="tr-TR" dirty="0" err="1">
                <a:solidFill>
                  <a:prstClr val="black"/>
                </a:solidFill>
                <a:latin typeface="Calibri"/>
              </a:rPr>
              <a:t>Nursat</a:t>
            </a:r>
            <a:endParaRPr lang="tr-TR" dirty="0">
              <a:solidFill>
                <a:prstClr val="black"/>
              </a:solidFill>
              <a:latin typeface="Calibri"/>
            </a:endParaRPr>
          </a:p>
          <a:p>
            <a:pPr marL="191304" indent="-191304" defTabSz="764552">
              <a:buFont typeface="Arial" panose="020B0604020202020204" pitchFamily="34" charset="0"/>
              <a:buChar char="•"/>
            </a:pPr>
            <a:r>
              <a:rPr lang="tr-TR" dirty="0" err="1">
                <a:solidFill>
                  <a:prstClr val="black"/>
                </a:solidFill>
                <a:latin typeface="Calibri"/>
              </a:rPr>
              <a:t>Simurg</a:t>
            </a:r>
            <a:endParaRPr lang="tr-TR" dirty="0">
              <a:solidFill>
                <a:prstClr val="black"/>
              </a:solidFill>
              <a:latin typeface="Calibri"/>
            </a:endParaRPr>
          </a:p>
          <a:p>
            <a:pPr marL="191304" indent="-191304" defTabSz="764552">
              <a:buFont typeface="Arial" panose="020B0604020202020204" pitchFamily="34" charset="0"/>
              <a:buChar char="•"/>
            </a:pPr>
            <a:r>
              <a:rPr lang="tr-TR" dirty="0">
                <a:solidFill>
                  <a:prstClr val="black"/>
                </a:solidFill>
                <a:latin typeface="Calibri"/>
              </a:rPr>
              <a:t>İTÜ Rota Takımı </a:t>
            </a:r>
          </a:p>
          <a:p>
            <a:pPr marL="191304" indent="-191304" defTabSz="764552">
              <a:buFont typeface="Arial" panose="020B0604020202020204" pitchFamily="34" charset="0"/>
              <a:buChar char="•"/>
            </a:pPr>
            <a:r>
              <a:rPr lang="tr-TR" dirty="0">
                <a:solidFill>
                  <a:prstClr val="black"/>
                </a:solidFill>
                <a:latin typeface="Calibri"/>
              </a:rPr>
              <a:t>İTÜNOM İHA Takımı</a:t>
            </a:r>
          </a:p>
          <a:p>
            <a:pPr marL="191304" indent="-191304" defTabSz="764552">
              <a:buFont typeface="Arial" panose="020B0604020202020204" pitchFamily="34" charset="0"/>
              <a:buChar char="•"/>
            </a:pPr>
            <a:r>
              <a:rPr lang="tr-TR" dirty="0" err="1">
                <a:solidFill>
                  <a:prstClr val="black"/>
                </a:solidFill>
                <a:latin typeface="Calibri"/>
              </a:rPr>
              <a:t>Savroket</a:t>
            </a:r>
            <a:endParaRPr lang="tr-TR" dirty="0">
              <a:solidFill>
                <a:prstClr val="black"/>
              </a:solidFill>
              <a:latin typeface="Calibri"/>
            </a:endParaRPr>
          </a:p>
        </p:txBody>
      </p:sp>
      <p:sp>
        <p:nvSpPr>
          <p:cNvPr id="20" name="Dikdörtgen 10">
            <a:extLst>
              <a:ext uri="{FF2B5EF4-FFF2-40B4-BE49-F238E27FC236}">
                <a16:creationId xmlns:a16="http://schemas.microsoft.com/office/drawing/2014/main" id="{03CE9AFA-7899-4A27-BD5B-493570C0228B}"/>
              </a:ext>
            </a:extLst>
          </p:cNvPr>
          <p:cNvSpPr/>
          <p:nvPr/>
        </p:nvSpPr>
        <p:spPr>
          <a:xfrm>
            <a:off x="3450566" y="2818225"/>
            <a:ext cx="4075209" cy="3139321"/>
          </a:xfrm>
          <a:prstGeom prst="rect">
            <a:avLst/>
          </a:prstGeom>
        </p:spPr>
        <p:txBody>
          <a:bodyPr wrap="square">
            <a:spAutoFit/>
          </a:bodyPr>
          <a:lstStyle/>
          <a:p>
            <a:pPr marL="191304" indent="-191304" defTabSz="764552">
              <a:buFont typeface="Arial" panose="020B0604020202020204" pitchFamily="34" charset="0"/>
              <a:buChar char="•"/>
            </a:pPr>
            <a:r>
              <a:rPr lang="tr-TR" dirty="0">
                <a:solidFill>
                  <a:prstClr val="black"/>
                </a:solidFill>
                <a:latin typeface="Calibri"/>
              </a:rPr>
              <a:t>İTÜ BEECOPTER</a:t>
            </a:r>
          </a:p>
          <a:p>
            <a:pPr marL="191304" indent="-191304" defTabSz="764552">
              <a:buFont typeface="Arial" panose="020B0604020202020204" pitchFamily="34" charset="0"/>
              <a:buChar char="•"/>
            </a:pPr>
            <a:r>
              <a:rPr lang="tr-TR" dirty="0">
                <a:solidFill>
                  <a:prstClr val="black"/>
                </a:solidFill>
                <a:latin typeface="Calibri"/>
              </a:rPr>
              <a:t>İTÜ Kovan </a:t>
            </a:r>
          </a:p>
          <a:p>
            <a:pPr marL="191304" indent="-191304" defTabSz="764552">
              <a:buFont typeface="Arial" panose="020B0604020202020204" pitchFamily="34" charset="0"/>
              <a:buChar char="•"/>
            </a:pPr>
            <a:r>
              <a:rPr lang="tr-TR" dirty="0">
                <a:solidFill>
                  <a:prstClr val="black"/>
                </a:solidFill>
                <a:latin typeface="Calibri"/>
              </a:rPr>
              <a:t>İTÜ Hedef Takımı </a:t>
            </a:r>
          </a:p>
          <a:p>
            <a:pPr marL="191304" indent="-191304" defTabSz="764552">
              <a:buFont typeface="Arial" panose="020B0604020202020204" pitchFamily="34" charset="0"/>
              <a:buChar char="•"/>
            </a:pPr>
            <a:r>
              <a:rPr lang="tr-TR" dirty="0">
                <a:solidFill>
                  <a:prstClr val="black"/>
                </a:solidFill>
                <a:latin typeface="Calibri"/>
              </a:rPr>
              <a:t>İTÜ SKY-UAV (S-UAV)</a:t>
            </a:r>
          </a:p>
          <a:p>
            <a:pPr marL="191304" indent="-191304" defTabSz="764552">
              <a:buFont typeface="Arial" panose="020B0604020202020204" pitchFamily="34" charset="0"/>
              <a:buChar char="•"/>
            </a:pPr>
            <a:r>
              <a:rPr lang="tr-TR" dirty="0">
                <a:solidFill>
                  <a:prstClr val="black"/>
                </a:solidFill>
                <a:latin typeface="Calibri"/>
              </a:rPr>
              <a:t>İTÜ SUNGUR İHA (SİHA)</a:t>
            </a:r>
          </a:p>
          <a:p>
            <a:pPr marL="191304" indent="-191304" defTabSz="764552">
              <a:buFont typeface="Arial" panose="020B0604020202020204" pitchFamily="34" charset="0"/>
              <a:buChar char="•"/>
            </a:pPr>
            <a:r>
              <a:rPr lang="tr-TR" dirty="0">
                <a:solidFill>
                  <a:prstClr val="black"/>
                </a:solidFill>
                <a:latin typeface="Calibri"/>
              </a:rPr>
              <a:t>SAVSAT Uydu Takımı </a:t>
            </a:r>
          </a:p>
          <a:p>
            <a:pPr marL="191304" indent="-191304" defTabSz="764552">
              <a:buFont typeface="Arial" panose="020B0604020202020204" pitchFamily="34" charset="0"/>
              <a:buChar char="•"/>
            </a:pPr>
            <a:r>
              <a:rPr lang="tr-TR" dirty="0">
                <a:solidFill>
                  <a:prstClr val="black"/>
                </a:solidFill>
                <a:latin typeface="Calibri"/>
              </a:rPr>
              <a:t>METEO KODLAMA Takımı </a:t>
            </a:r>
          </a:p>
          <a:p>
            <a:pPr marL="191304" indent="-191304" defTabSz="764552">
              <a:buFont typeface="Arial" panose="020B0604020202020204" pitchFamily="34" charset="0"/>
              <a:buChar char="•"/>
            </a:pPr>
            <a:r>
              <a:rPr lang="tr-TR" dirty="0">
                <a:solidFill>
                  <a:prstClr val="black"/>
                </a:solidFill>
                <a:latin typeface="Calibri"/>
              </a:rPr>
              <a:t>Uçak-Uzay Mühendisliği Kulübü</a:t>
            </a:r>
          </a:p>
          <a:p>
            <a:pPr marL="191304" indent="-191304" defTabSz="764552">
              <a:buFont typeface="Arial" panose="020B0604020202020204" pitchFamily="34" charset="0"/>
              <a:buChar char="•"/>
            </a:pPr>
            <a:r>
              <a:rPr lang="tr-TR" dirty="0">
                <a:solidFill>
                  <a:prstClr val="black"/>
                </a:solidFill>
                <a:latin typeface="Calibri"/>
              </a:rPr>
              <a:t>Meteorolojik Araştırmalar Kulübü</a:t>
            </a:r>
          </a:p>
          <a:p>
            <a:pPr marL="191304" indent="-191304" defTabSz="764552">
              <a:buFont typeface="Arial" panose="020B0604020202020204" pitchFamily="34" charset="0"/>
              <a:buChar char="•"/>
            </a:pPr>
            <a:r>
              <a:rPr lang="tr-TR" dirty="0">
                <a:solidFill>
                  <a:prstClr val="black"/>
                </a:solidFill>
                <a:latin typeface="Calibri"/>
              </a:rPr>
              <a:t>Havacılık Kulübü </a:t>
            </a:r>
          </a:p>
          <a:p>
            <a:pPr marL="191304" indent="-191304" defTabSz="764552">
              <a:buFont typeface="Arial" panose="020B0604020202020204" pitchFamily="34" charset="0"/>
              <a:buChar char="•"/>
            </a:pPr>
            <a:r>
              <a:rPr lang="tr-TR" dirty="0">
                <a:solidFill>
                  <a:prstClr val="black"/>
                </a:solidFill>
                <a:latin typeface="Calibri"/>
              </a:rPr>
              <a:t>Savunma Teknolojileri Kulübü </a:t>
            </a:r>
          </a:p>
        </p:txBody>
      </p:sp>
      <p:pic>
        <p:nvPicPr>
          <p:cNvPr id="21" name="Picture 20">
            <a:extLst>
              <a:ext uri="{FF2B5EF4-FFF2-40B4-BE49-F238E27FC236}">
                <a16:creationId xmlns:a16="http://schemas.microsoft.com/office/drawing/2014/main" id="{71A99DA5-210E-4A98-9A58-CC5A01B50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069" y="3702623"/>
            <a:ext cx="2744616" cy="2254923"/>
          </a:xfrm>
          <a:prstGeom prst="rect">
            <a:avLst/>
          </a:prstGeom>
        </p:spPr>
      </p:pic>
      <p:pic>
        <p:nvPicPr>
          <p:cNvPr id="22" name="Picture 21">
            <a:extLst>
              <a:ext uri="{FF2B5EF4-FFF2-40B4-BE49-F238E27FC236}">
                <a16:creationId xmlns:a16="http://schemas.microsoft.com/office/drawing/2014/main" id="{82136414-EA5C-41DB-BBF2-E14A0DCA0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069" y="1648054"/>
            <a:ext cx="2744614" cy="1905752"/>
          </a:xfrm>
          <a:prstGeom prst="rect">
            <a:avLst/>
          </a:prstGeom>
        </p:spPr>
      </p:pic>
      <p:pic>
        <p:nvPicPr>
          <p:cNvPr id="23" name="Picture 22">
            <a:extLst>
              <a:ext uri="{FF2B5EF4-FFF2-40B4-BE49-F238E27FC236}">
                <a16:creationId xmlns:a16="http://schemas.microsoft.com/office/drawing/2014/main" id="{FB82A2CE-C5FC-4B52-A692-9A549C265864}"/>
              </a:ext>
            </a:extLst>
          </p:cNvPr>
          <p:cNvPicPr>
            <a:picLocks noChangeAspect="1"/>
          </p:cNvPicPr>
          <p:nvPr/>
        </p:nvPicPr>
        <p:blipFill>
          <a:blip r:embed="rId6"/>
          <a:stretch>
            <a:fillRect/>
          </a:stretch>
        </p:blipFill>
        <p:spPr>
          <a:xfrm>
            <a:off x="6917088" y="3702623"/>
            <a:ext cx="2372508" cy="1905753"/>
          </a:xfrm>
          <a:prstGeom prst="rect">
            <a:avLst/>
          </a:prstGeom>
        </p:spPr>
      </p:pic>
    </p:spTree>
    <p:extLst>
      <p:ext uri="{BB962C8B-B14F-4D97-AF65-F5344CB8AC3E}">
        <p14:creationId xmlns:p14="http://schemas.microsoft.com/office/powerpoint/2010/main" val="3567570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CFA6BD6-A878-F742-80B6-9588E67E1FAE}"/>
              </a:ext>
            </a:extLst>
          </p:cNvPr>
          <p:cNvSpPr/>
          <p:nvPr/>
        </p:nvSpPr>
        <p:spPr>
          <a:xfrm>
            <a:off x="554183" y="1385455"/>
            <a:ext cx="10945090" cy="487679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Başlık 3">
            <a:extLst>
              <a:ext uri="{FF2B5EF4-FFF2-40B4-BE49-F238E27FC236}">
                <a16:creationId xmlns:a16="http://schemas.microsoft.com/office/drawing/2014/main" id="{6F84B07D-A9AA-9E49-8305-641C55175AFD}"/>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İTÜ Uçak Mühendisliği Bölümü</a:t>
            </a:r>
            <a:endParaRPr lang="en-US" sz="3200" dirty="0">
              <a:solidFill>
                <a:schemeClr val="bg1"/>
              </a:solidFill>
              <a:latin typeface="Calibri" charset="0"/>
              <a:ea typeface="Calibri" charset="0"/>
              <a:cs typeface="Calibri" charset="0"/>
            </a:endParaRPr>
          </a:p>
        </p:txBody>
      </p:sp>
      <p:sp>
        <p:nvSpPr>
          <p:cNvPr id="6" name="Footer Placeholder 3">
            <a:extLst>
              <a:ext uri="{FF2B5EF4-FFF2-40B4-BE49-F238E27FC236}">
                <a16:creationId xmlns:a16="http://schemas.microsoft.com/office/drawing/2014/main" id="{E2AD1784-B8AB-48DE-8EF7-E5C72B08BA08}"/>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8" name="TextBox 7">
            <a:extLst>
              <a:ext uri="{FF2B5EF4-FFF2-40B4-BE49-F238E27FC236}">
                <a16:creationId xmlns:a16="http://schemas.microsoft.com/office/drawing/2014/main" id="{25D3DEC8-1EF8-434D-BE23-FB2DD9730DDB}"/>
              </a:ext>
            </a:extLst>
          </p:cNvPr>
          <p:cNvSpPr txBox="1"/>
          <p:nvPr/>
        </p:nvSpPr>
        <p:spPr>
          <a:xfrm>
            <a:off x="11593903" y="6530113"/>
            <a:ext cx="588864" cy="253916"/>
          </a:xfrm>
          <a:prstGeom prst="rect">
            <a:avLst/>
          </a:prstGeom>
          <a:noFill/>
        </p:spPr>
        <p:txBody>
          <a:bodyPr wrap="square" rtlCol="0">
            <a:spAutoFit/>
          </a:bodyPr>
          <a:lstStyle/>
          <a:p>
            <a:r>
              <a:rPr lang="tr-TR" sz="1050" dirty="0">
                <a:solidFill>
                  <a:schemeClr val="bg1">
                    <a:lumMod val="50000"/>
                  </a:schemeClr>
                </a:solidFill>
              </a:rPr>
              <a:t>16/18</a:t>
            </a:r>
            <a:endParaRPr lang="en-US" sz="1400" dirty="0">
              <a:solidFill>
                <a:schemeClr val="bg1">
                  <a:lumMod val="50000"/>
                </a:schemeClr>
              </a:solidFill>
            </a:endParaRPr>
          </a:p>
        </p:txBody>
      </p:sp>
      <p:pic>
        <p:nvPicPr>
          <p:cNvPr id="9" name="Picture 8">
            <a:extLst>
              <a:ext uri="{FF2B5EF4-FFF2-40B4-BE49-F238E27FC236}">
                <a16:creationId xmlns:a16="http://schemas.microsoft.com/office/drawing/2014/main" id="{32C09BF7-A70C-47F5-9CD2-F4B92FDD3233}"/>
              </a:ext>
            </a:extLst>
          </p:cNvPr>
          <p:cNvPicPr>
            <a:picLocks noChangeAspect="1"/>
          </p:cNvPicPr>
          <p:nvPr/>
        </p:nvPicPr>
        <p:blipFill rotWithShape="1">
          <a:blip r:embed="rId3"/>
          <a:srcRect b="10133"/>
          <a:stretch/>
        </p:blipFill>
        <p:spPr>
          <a:xfrm>
            <a:off x="7330969" y="1473652"/>
            <a:ext cx="4075260" cy="2305789"/>
          </a:xfrm>
          <a:prstGeom prst="rect">
            <a:avLst/>
          </a:prstGeom>
        </p:spPr>
      </p:pic>
      <p:pic>
        <p:nvPicPr>
          <p:cNvPr id="10" name="Picture 9">
            <a:extLst>
              <a:ext uri="{FF2B5EF4-FFF2-40B4-BE49-F238E27FC236}">
                <a16:creationId xmlns:a16="http://schemas.microsoft.com/office/drawing/2014/main" id="{3116BC74-8CFD-41BB-8637-9C9DF22640FE}"/>
              </a:ext>
            </a:extLst>
          </p:cNvPr>
          <p:cNvPicPr>
            <a:picLocks noChangeAspect="1"/>
          </p:cNvPicPr>
          <p:nvPr/>
        </p:nvPicPr>
        <p:blipFill rotWithShape="1">
          <a:blip r:embed="rId4">
            <a:extLst>
              <a:ext uri="{28A0092B-C50C-407E-A947-70E740481C1C}">
                <a14:useLocalDpi xmlns:a14="http://schemas.microsoft.com/office/drawing/2010/main" val="0"/>
              </a:ext>
            </a:extLst>
          </a:blip>
          <a:srcRect r="15915" b="12942"/>
          <a:stretch/>
        </p:blipFill>
        <p:spPr>
          <a:xfrm>
            <a:off x="8130806" y="4044551"/>
            <a:ext cx="2930367" cy="2022653"/>
          </a:xfrm>
          <a:prstGeom prst="rect">
            <a:avLst/>
          </a:prstGeom>
        </p:spPr>
      </p:pic>
      <p:pic>
        <p:nvPicPr>
          <p:cNvPr id="11" name="Picture 10">
            <a:extLst>
              <a:ext uri="{FF2B5EF4-FFF2-40B4-BE49-F238E27FC236}">
                <a16:creationId xmlns:a16="http://schemas.microsoft.com/office/drawing/2014/main" id="{07D58393-A2AD-4DFE-A4DF-7B922FF0E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728" y="1473653"/>
            <a:ext cx="3172692" cy="2108620"/>
          </a:xfrm>
          <a:prstGeom prst="rect">
            <a:avLst/>
          </a:prstGeom>
        </p:spPr>
      </p:pic>
      <p:pic>
        <p:nvPicPr>
          <p:cNvPr id="12" name="Picture 11">
            <a:extLst>
              <a:ext uri="{FF2B5EF4-FFF2-40B4-BE49-F238E27FC236}">
                <a16:creationId xmlns:a16="http://schemas.microsoft.com/office/drawing/2014/main" id="{1088F616-D395-430C-ACC3-DC9BEFED4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8" y="3844311"/>
            <a:ext cx="2930367" cy="2197775"/>
          </a:xfrm>
          <a:prstGeom prst="rect">
            <a:avLst/>
          </a:prstGeom>
        </p:spPr>
      </p:pic>
      <p:sp>
        <p:nvSpPr>
          <p:cNvPr id="14" name="Rectangle 13">
            <a:extLst>
              <a:ext uri="{FF2B5EF4-FFF2-40B4-BE49-F238E27FC236}">
                <a16:creationId xmlns:a16="http://schemas.microsoft.com/office/drawing/2014/main" id="{6F39F285-F2B6-48A5-9FB0-E3092D9298E1}"/>
              </a:ext>
            </a:extLst>
          </p:cNvPr>
          <p:cNvSpPr/>
          <p:nvPr/>
        </p:nvSpPr>
        <p:spPr>
          <a:xfrm>
            <a:off x="554183" y="3554144"/>
            <a:ext cx="3418169" cy="276999"/>
          </a:xfrm>
          <a:prstGeom prst="rect">
            <a:avLst/>
          </a:prstGeom>
        </p:spPr>
        <p:txBody>
          <a:bodyPr wrap="square">
            <a:spAutoFit/>
          </a:bodyPr>
          <a:lstStyle/>
          <a:p>
            <a:pPr algn="ctr"/>
            <a:r>
              <a:rPr lang="en-US" sz="1200" b="1" dirty="0">
                <a:latin typeface="Calibri" panose="020F0502020204030204" pitchFamily="34" charset="0"/>
                <a:cs typeface="Calibri" panose="020F0502020204030204" pitchFamily="34" charset="0"/>
              </a:rPr>
              <a:t>AIAA’s Engine Design Competition 2016 – 2</a:t>
            </a:r>
            <a:r>
              <a:rPr lang="en-US" sz="1200" b="1" baseline="30000" dirty="0">
                <a:latin typeface="Calibri" panose="020F0502020204030204" pitchFamily="34" charset="0"/>
                <a:cs typeface="Calibri" panose="020F0502020204030204" pitchFamily="34" charset="0"/>
              </a:rPr>
              <a:t>nd</a:t>
            </a:r>
            <a:r>
              <a:rPr lang="en-US" sz="1200" b="1" dirty="0">
                <a:latin typeface="Calibri" panose="020F0502020204030204" pitchFamily="34" charset="0"/>
                <a:cs typeface="Calibri" panose="020F0502020204030204" pitchFamily="34" charset="0"/>
              </a:rPr>
              <a:t> Place</a:t>
            </a:r>
          </a:p>
        </p:txBody>
      </p:sp>
      <p:sp>
        <p:nvSpPr>
          <p:cNvPr id="15" name="Rectangle 14">
            <a:extLst>
              <a:ext uri="{FF2B5EF4-FFF2-40B4-BE49-F238E27FC236}">
                <a16:creationId xmlns:a16="http://schemas.microsoft.com/office/drawing/2014/main" id="{01E44AC7-71D7-42A4-BAFE-CE4DFA500329}"/>
              </a:ext>
            </a:extLst>
          </p:cNvPr>
          <p:cNvSpPr/>
          <p:nvPr/>
        </p:nvSpPr>
        <p:spPr>
          <a:xfrm>
            <a:off x="516324" y="6009873"/>
            <a:ext cx="3106771" cy="276999"/>
          </a:xfrm>
          <a:prstGeom prst="rect">
            <a:avLst/>
          </a:prstGeom>
        </p:spPr>
        <p:txBody>
          <a:bodyPr wrap="square">
            <a:spAutoFit/>
          </a:bodyPr>
          <a:lstStyle/>
          <a:p>
            <a:pPr algn="ctr"/>
            <a:r>
              <a:rPr lang="en-US" sz="1200" b="1" dirty="0">
                <a:latin typeface="Calibri" panose="020F0502020204030204" pitchFamily="34" charset="0"/>
                <a:cs typeface="Calibri" panose="020F0502020204030204" pitchFamily="34" charset="0"/>
              </a:rPr>
              <a:t>AUVSI SUAS Competition 2017 – 4</a:t>
            </a:r>
            <a:r>
              <a:rPr lang="en-US" sz="1200" b="1" baseline="30000" dirty="0">
                <a:latin typeface="Calibri" panose="020F0502020204030204" pitchFamily="34" charset="0"/>
                <a:cs typeface="Calibri" panose="020F0502020204030204" pitchFamily="34" charset="0"/>
              </a:rPr>
              <a:t>th</a:t>
            </a:r>
            <a:r>
              <a:rPr lang="en-US" sz="1200" b="1" dirty="0">
                <a:latin typeface="Calibri" panose="020F0502020204030204" pitchFamily="34" charset="0"/>
                <a:cs typeface="Calibri" panose="020F0502020204030204" pitchFamily="34" charset="0"/>
              </a:rPr>
              <a:t> Place</a:t>
            </a:r>
          </a:p>
        </p:txBody>
      </p:sp>
      <p:sp>
        <p:nvSpPr>
          <p:cNvPr id="16" name="Rectangle 15">
            <a:extLst>
              <a:ext uri="{FF2B5EF4-FFF2-40B4-BE49-F238E27FC236}">
                <a16:creationId xmlns:a16="http://schemas.microsoft.com/office/drawing/2014/main" id="{9201ED9F-A843-4B10-8189-CBBEC698A5D0}"/>
              </a:ext>
            </a:extLst>
          </p:cNvPr>
          <p:cNvSpPr/>
          <p:nvPr/>
        </p:nvSpPr>
        <p:spPr>
          <a:xfrm>
            <a:off x="7302732" y="3733926"/>
            <a:ext cx="4087389" cy="276999"/>
          </a:xfrm>
          <a:prstGeom prst="rect">
            <a:avLst/>
          </a:prstGeom>
        </p:spPr>
        <p:txBody>
          <a:bodyPr wrap="square">
            <a:spAutoFit/>
          </a:bodyPr>
          <a:lstStyle/>
          <a:p>
            <a:pPr algn="ctr"/>
            <a:r>
              <a:rPr lang="en-US" sz="1200" b="1" dirty="0" err="1">
                <a:latin typeface="Calibri" panose="020F0502020204030204" pitchFamily="34" charset="0"/>
                <a:cs typeface="Calibri" panose="020F0502020204030204" pitchFamily="34" charset="0"/>
              </a:rPr>
              <a:t>IMechE’s</a:t>
            </a:r>
            <a:r>
              <a:rPr lang="en-US" sz="1200" b="1" dirty="0">
                <a:latin typeface="Calibri" panose="020F0502020204030204" pitchFamily="34" charset="0"/>
                <a:cs typeface="Calibri" panose="020F0502020204030204" pitchFamily="34" charset="0"/>
              </a:rPr>
              <a:t> UAS Challenge 2018 – 1</a:t>
            </a:r>
            <a:r>
              <a:rPr lang="en-US" sz="1200" b="1" baseline="30000" dirty="0">
                <a:latin typeface="Calibri" panose="020F0502020204030204" pitchFamily="34" charset="0"/>
                <a:cs typeface="Calibri" panose="020F0502020204030204" pitchFamily="34" charset="0"/>
              </a:rPr>
              <a:t>st</a:t>
            </a:r>
            <a:r>
              <a:rPr lang="en-US" sz="1200" b="1" dirty="0">
                <a:latin typeface="Calibri" panose="020F0502020204030204" pitchFamily="34" charset="0"/>
                <a:cs typeface="Calibri" panose="020F0502020204030204" pitchFamily="34" charset="0"/>
              </a:rPr>
              <a:t> Place</a:t>
            </a:r>
          </a:p>
        </p:txBody>
      </p:sp>
      <p:sp>
        <p:nvSpPr>
          <p:cNvPr id="17" name="Rectangle 16">
            <a:extLst>
              <a:ext uri="{FF2B5EF4-FFF2-40B4-BE49-F238E27FC236}">
                <a16:creationId xmlns:a16="http://schemas.microsoft.com/office/drawing/2014/main" id="{0B526FB1-C583-48FD-A948-4F4D3FC08C1E}"/>
              </a:ext>
            </a:extLst>
          </p:cNvPr>
          <p:cNvSpPr/>
          <p:nvPr/>
        </p:nvSpPr>
        <p:spPr>
          <a:xfrm>
            <a:off x="7622045" y="6009872"/>
            <a:ext cx="4087389" cy="276999"/>
          </a:xfrm>
          <a:prstGeom prst="rect">
            <a:avLst/>
          </a:prstGeom>
        </p:spPr>
        <p:txBody>
          <a:bodyPr wrap="square">
            <a:spAutoFit/>
          </a:bodyPr>
          <a:lstStyle/>
          <a:p>
            <a:pPr algn="ctr"/>
            <a:r>
              <a:rPr lang="en-US" sz="1200" b="1" dirty="0">
                <a:latin typeface="Calibri" panose="020F0502020204030204" pitchFamily="34" charset="0"/>
                <a:cs typeface="Calibri" panose="020F0502020204030204" pitchFamily="34" charset="0"/>
              </a:rPr>
              <a:t>AIAA’s </a:t>
            </a:r>
            <a:r>
              <a:rPr lang="en-US" sz="1200" b="1" dirty="0" err="1">
                <a:latin typeface="Calibri" panose="020F0502020204030204" pitchFamily="34" charset="0"/>
                <a:cs typeface="Calibri" panose="020F0502020204030204" pitchFamily="34" charset="0"/>
              </a:rPr>
              <a:t>CanSat</a:t>
            </a:r>
            <a:r>
              <a:rPr lang="en-US" sz="1200" b="1" dirty="0">
                <a:latin typeface="Calibri" panose="020F0502020204030204" pitchFamily="34" charset="0"/>
                <a:cs typeface="Calibri" panose="020F0502020204030204" pitchFamily="34" charset="0"/>
              </a:rPr>
              <a:t> Competition 2017 – 3</a:t>
            </a:r>
            <a:r>
              <a:rPr lang="en-US" sz="1200" b="1" baseline="30000" dirty="0">
                <a:latin typeface="Calibri" panose="020F0502020204030204" pitchFamily="34" charset="0"/>
                <a:cs typeface="Calibri" panose="020F0502020204030204" pitchFamily="34" charset="0"/>
              </a:rPr>
              <a:t>rd</a:t>
            </a:r>
            <a:r>
              <a:rPr lang="en-US" sz="1200" b="1" dirty="0">
                <a:latin typeface="Calibri" panose="020F0502020204030204" pitchFamily="34" charset="0"/>
                <a:cs typeface="Calibri" panose="020F0502020204030204" pitchFamily="34" charset="0"/>
              </a:rPr>
              <a:t> Place</a:t>
            </a:r>
          </a:p>
        </p:txBody>
      </p:sp>
      <p:sp>
        <p:nvSpPr>
          <p:cNvPr id="18" name="Rectangle 17">
            <a:extLst>
              <a:ext uri="{FF2B5EF4-FFF2-40B4-BE49-F238E27FC236}">
                <a16:creationId xmlns:a16="http://schemas.microsoft.com/office/drawing/2014/main" id="{87F5C0DD-C51C-4368-9020-493A30151A07}"/>
              </a:ext>
            </a:extLst>
          </p:cNvPr>
          <p:cNvSpPr/>
          <p:nvPr/>
        </p:nvSpPr>
        <p:spPr>
          <a:xfrm>
            <a:off x="3884563" y="3562794"/>
            <a:ext cx="3418169" cy="276999"/>
          </a:xfrm>
          <a:prstGeom prst="rect">
            <a:avLst/>
          </a:prstGeom>
        </p:spPr>
        <p:txBody>
          <a:bodyPr wrap="square">
            <a:spAutoFit/>
          </a:bodyPr>
          <a:lstStyle/>
          <a:p>
            <a:pPr algn="ctr"/>
            <a:r>
              <a:rPr lang="tr-TR" sz="1200" b="1" dirty="0">
                <a:latin typeface="Calibri" panose="020F0502020204030204" pitchFamily="34" charset="0"/>
                <a:cs typeface="Calibri" panose="020F0502020204030204" pitchFamily="34" charset="0"/>
              </a:rPr>
              <a:t>İTÜ Uçak ve Uzay Bilimleri Fakültesi</a:t>
            </a:r>
            <a:endParaRPr lang="en-US" sz="1200" b="1"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A6D614F9-F7C7-4188-954D-B1F47199A3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4441" y="1473653"/>
            <a:ext cx="2807100" cy="2108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şte TEKNOFEST'te ödül alan 25 isim - AirTurkHaber.com">
            <a:extLst>
              <a:ext uri="{FF2B5EF4-FFF2-40B4-BE49-F238E27FC236}">
                <a16:creationId xmlns:a16="http://schemas.microsoft.com/office/drawing/2014/main" id="{7514FB0E-E6E7-40A6-BD14-7CD6D9A177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647"/>
          <a:stretch/>
        </p:blipFill>
        <p:spPr bwMode="auto">
          <a:xfrm>
            <a:off x="4041423" y="3982854"/>
            <a:ext cx="3580622" cy="205508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B0BBF87-EB33-421A-95D2-431599874AB1}"/>
              </a:ext>
            </a:extLst>
          </p:cNvPr>
          <p:cNvSpPr/>
          <p:nvPr/>
        </p:nvSpPr>
        <p:spPr>
          <a:xfrm>
            <a:off x="4306110" y="6008343"/>
            <a:ext cx="3106771" cy="276999"/>
          </a:xfrm>
          <a:prstGeom prst="rect">
            <a:avLst/>
          </a:prstGeom>
        </p:spPr>
        <p:txBody>
          <a:bodyPr wrap="square">
            <a:spAutoFit/>
          </a:bodyPr>
          <a:lstStyle/>
          <a:p>
            <a:pPr algn="ctr"/>
            <a:r>
              <a:rPr lang="tr-TR" sz="1200" b="1" dirty="0">
                <a:latin typeface="Calibri" panose="020F0502020204030204" pitchFamily="34" charset="0"/>
                <a:cs typeface="Calibri" panose="020F0502020204030204" pitchFamily="34" charset="0"/>
              </a:rPr>
              <a:t>TEKNOFEST 2019 Tactical UAV</a:t>
            </a:r>
            <a:r>
              <a:rPr lang="en-US" sz="1200" b="1" dirty="0">
                <a:latin typeface="Calibri" panose="020F0502020204030204" pitchFamily="34" charset="0"/>
                <a:cs typeface="Calibri" panose="020F0502020204030204" pitchFamily="34" charset="0"/>
              </a:rPr>
              <a:t> – </a:t>
            </a:r>
            <a:r>
              <a:rPr lang="tr-TR" sz="1200" b="1" dirty="0">
                <a:latin typeface="Calibri" panose="020F0502020204030204" pitchFamily="34" charset="0"/>
                <a:cs typeface="Calibri" panose="020F0502020204030204" pitchFamily="34" charset="0"/>
              </a:rPr>
              <a:t>1</a:t>
            </a:r>
            <a:r>
              <a:rPr lang="tr-TR" sz="1200" b="1" baseline="30000" dirty="0">
                <a:latin typeface="Calibri" panose="020F0502020204030204" pitchFamily="34" charset="0"/>
                <a:cs typeface="Calibri" panose="020F0502020204030204" pitchFamily="34" charset="0"/>
              </a:rPr>
              <a:t>st</a:t>
            </a:r>
            <a:r>
              <a:rPr lang="en-US" sz="1200" b="1" dirty="0">
                <a:latin typeface="Calibri" panose="020F0502020204030204" pitchFamily="34" charset="0"/>
                <a:cs typeface="Calibri" panose="020F0502020204030204" pitchFamily="34" charset="0"/>
              </a:rPr>
              <a:t> Place</a:t>
            </a:r>
          </a:p>
        </p:txBody>
      </p:sp>
    </p:spTree>
    <p:extLst>
      <p:ext uri="{BB962C8B-B14F-4D97-AF65-F5344CB8AC3E}">
        <p14:creationId xmlns:p14="http://schemas.microsoft.com/office/powerpoint/2010/main" val="673737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4860CD6-88DC-8A44-AD57-1F6AD35F2FAB}"/>
              </a:ext>
            </a:extLst>
          </p:cNvPr>
          <p:cNvSpPr txBox="1">
            <a:spLocks/>
          </p:cNvSpPr>
          <p:nvPr/>
        </p:nvSpPr>
        <p:spPr>
          <a:xfrm>
            <a:off x="886689" y="4693578"/>
            <a:ext cx="10563369" cy="992981"/>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4800" b="1" dirty="0">
                <a:solidFill>
                  <a:prstClr val="white"/>
                </a:solidFill>
                <a:latin typeface="Calibri" charset="0"/>
                <a:ea typeface="Calibri" charset="0"/>
                <a:cs typeface="Calibri" charset="0"/>
              </a:rPr>
              <a:t>Uçak Mühendisliği</a:t>
            </a:r>
          </a:p>
        </p:txBody>
      </p:sp>
      <p:sp>
        <p:nvSpPr>
          <p:cNvPr id="5" name="Başlık 3">
            <a:extLst>
              <a:ext uri="{FF2B5EF4-FFF2-40B4-BE49-F238E27FC236}">
                <a16:creationId xmlns:a16="http://schemas.microsoft.com/office/drawing/2014/main" id="{8CBB9206-D91C-AA41-A792-94E8602E624F}"/>
              </a:ext>
            </a:extLst>
          </p:cNvPr>
          <p:cNvSpPr txBox="1">
            <a:spLocks/>
          </p:cNvSpPr>
          <p:nvPr/>
        </p:nvSpPr>
        <p:spPr>
          <a:xfrm>
            <a:off x="886690" y="5850162"/>
            <a:ext cx="10563369" cy="645203"/>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3200" b="1" dirty="0" smtClean="0">
                <a:solidFill>
                  <a:prstClr val="white"/>
                </a:solidFill>
                <a:latin typeface="Calibri" charset="0"/>
                <a:ea typeface="Calibri" charset="0"/>
                <a:cs typeface="Calibri" charset="0"/>
              </a:rPr>
              <a:t>2022</a:t>
            </a:r>
            <a:endParaRPr lang="tr-TR" sz="3200" b="1" dirty="0">
              <a:solidFill>
                <a:prstClr val="white"/>
              </a:solidFill>
              <a:latin typeface="Calibri" charset="0"/>
              <a:ea typeface="Calibri" charset="0"/>
              <a:cs typeface="Calibri" charset="0"/>
            </a:endParaRPr>
          </a:p>
        </p:txBody>
      </p:sp>
    </p:spTree>
    <p:extLst>
      <p:ext uri="{BB962C8B-B14F-4D97-AF65-F5344CB8AC3E}">
        <p14:creationId xmlns:p14="http://schemas.microsoft.com/office/powerpoint/2010/main" val="274294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tr-TR" sz="3200" b="1" dirty="0">
                <a:solidFill>
                  <a:schemeClr val="bg1"/>
                </a:solidFill>
                <a:latin typeface="Calibri" charset="0"/>
                <a:ea typeface="Calibri" charset="0"/>
                <a:cs typeface="Calibri" charset="0"/>
              </a:rPr>
              <a:t>Tarihçe</a:t>
            </a:r>
            <a:endParaRPr lang="en-US" sz="3200" dirty="0">
              <a:solidFill>
                <a:schemeClr val="bg1"/>
              </a:solidFill>
              <a:latin typeface="Calibri" charset="0"/>
              <a:ea typeface="Calibri" charset="0"/>
              <a:cs typeface="Calibri" charset="0"/>
            </a:endParaRPr>
          </a:p>
        </p:txBody>
      </p:sp>
      <p:sp>
        <p:nvSpPr>
          <p:cNvPr id="6" name="Footer Placeholder 3">
            <a:extLst>
              <a:ext uri="{FF2B5EF4-FFF2-40B4-BE49-F238E27FC236}">
                <a16:creationId xmlns:a16="http://schemas.microsoft.com/office/drawing/2014/main" id="{7F696BAA-2338-4BD5-8BBE-724FE130B191}"/>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4" name="TextBox 3">
            <a:extLst>
              <a:ext uri="{FF2B5EF4-FFF2-40B4-BE49-F238E27FC236}">
                <a16:creationId xmlns:a16="http://schemas.microsoft.com/office/drawing/2014/main" id="{E39FCF7F-27B0-4B61-A2B9-18892772948E}"/>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2/18</a:t>
            </a:r>
            <a:endParaRPr lang="en-US" sz="1400" dirty="0">
              <a:solidFill>
                <a:schemeClr val="bg1">
                  <a:lumMod val="50000"/>
                </a:schemeClr>
              </a:solidFill>
            </a:endParaRPr>
          </a:p>
        </p:txBody>
      </p:sp>
      <p:sp>
        <p:nvSpPr>
          <p:cNvPr id="15" name="TextBox 14">
            <a:extLst>
              <a:ext uri="{FF2B5EF4-FFF2-40B4-BE49-F238E27FC236}">
                <a16:creationId xmlns:a16="http://schemas.microsoft.com/office/drawing/2014/main" id="{C52B806A-0828-4E3A-9865-3D5378854EDA}"/>
              </a:ext>
            </a:extLst>
          </p:cNvPr>
          <p:cNvSpPr txBox="1"/>
          <p:nvPr/>
        </p:nvSpPr>
        <p:spPr>
          <a:xfrm>
            <a:off x="8223002" y="2734573"/>
            <a:ext cx="1052422" cy="276999"/>
          </a:xfrm>
          <a:prstGeom prst="rect">
            <a:avLst/>
          </a:prstGeom>
          <a:noFill/>
        </p:spPr>
        <p:txBody>
          <a:bodyPr wrap="square" rtlCol="0">
            <a:spAutoFit/>
          </a:bodyPr>
          <a:lstStyle/>
          <a:p>
            <a:r>
              <a:rPr lang="tr-TR" sz="1200" dirty="0">
                <a:solidFill>
                  <a:srgbClr val="C00000"/>
                </a:solidFill>
              </a:rPr>
              <a:t>Maslak - 2020</a:t>
            </a:r>
            <a:endParaRPr lang="en-US" sz="1200" dirty="0">
              <a:solidFill>
                <a:srgbClr val="C00000"/>
              </a:solidFill>
            </a:endParaRPr>
          </a:p>
        </p:txBody>
      </p:sp>
      <p:grpSp>
        <p:nvGrpSpPr>
          <p:cNvPr id="45" name="Group 44">
            <a:extLst>
              <a:ext uri="{FF2B5EF4-FFF2-40B4-BE49-F238E27FC236}">
                <a16:creationId xmlns:a16="http://schemas.microsoft.com/office/drawing/2014/main" id="{B68B5904-D44F-4203-A031-2D4ADAD65C81}"/>
              </a:ext>
            </a:extLst>
          </p:cNvPr>
          <p:cNvGrpSpPr/>
          <p:nvPr/>
        </p:nvGrpSpPr>
        <p:grpSpPr>
          <a:xfrm>
            <a:off x="432960" y="3057610"/>
            <a:ext cx="7576858" cy="3307853"/>
            <a:chOff x="323850" y="1399241"/>
            <a:chExt cx="8852024" cy="4758324"/>
          </a:xfrm>
        </p:grpSpPr>
        <p:pic>
          <p:nvPicPr>
            <p:cNvPr id="35" name="Picture 5">
              <a:extLst>
                <a:ext uri="{FF2B5EF4-FFF2-40B4-BE49-F238E27FC236}">
                  <a16:creationId xmlns:a16="http://schemas.microsoft.com/office/drawing/2014/main" id="{73117958-78A7-441E-AB2E-9932153C7A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5"/>
              <a:ext cx="85693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6">
              <a:extLst>
                <a:ext uri="{FF2B5EF4-FFF2-40B4-BE49-F238E27FC236}">
                  <a16:creationId xmlns:a16="http://schemas.microsoft.com/office/drawing/2014/main" id="{5BB8DD6C-762B-4661-8964-3F62B98C3297}"/>
                </a:ext>
              </a:extLst>
            </p:cNvPr>
            <p:cNvSpPr txBox="1">
              <a:spLocks noChangeArrowheads="1"/>
            </p:cNvSpPr>
            <p:nvPr/>
          </p:nvSpPr>
          <p:spPr bwMode="auto">
            <a:xfrm>
              <a:off x="323851" y="1479101"/>
              <a:ext cx="1511300"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1773</a:t>
              </a:r>
            </a:p>
            <a:p>
              <a:pPr eaLnBrk="1" hangingPunct="1"/>
              <a:r>
                <a:rPr lang="en-US" altLang="en-US" sz="1200" dirty="0" err="1">
                  <a:latin typeface="Calibri" panose="020F0502020204030204" pitchFamily="34" charset="0"/>
                </a:rPr>
                <a:t>Mühendishane-i</a:t>
              </a:r>
              <a:r>
                <a:rPr lang="en-US" altLang="en-US" sz="1200" dirty="0">
                  <a:latin typeface="Calibri" panose="020F0502020204030204" pitchFamily="34" charset="0"/>
                </a:rPr>
                <a:t> Bahr-</a:t>
              </a:r>
              <a:r>
                <a:rPr lang="en-US" altLang="en-US" sz="1200" dirty="0" err="1">
                  <a:latin typeface="Calibri" panose="020F0502020204030204" pitchFamily="34" charset="0"/>
                </a:rPr>
                <a:t>i</a:t>
              </a:r>
              <a:r>
                <a:rPr lang="en-US" altLang="en-US" sz="1200" dirty="0">
                  <a:latin typeface="Calibri" panose="020F0502020204030204" pitchFamily="34" charset="0"/>
                </a:rPr>
                <a:t> </a:t>
              </a:r>
              <a:r>
                <a:rPr lang="en-US" altLang="en-US" sz="1200" dirty="0" err="1">
                  <a:latin typeface="Calibri" panose="020F0502020204030204" pitchFamily="34" charset="0"/>
                </a:rPr>
                <a:t>Hümayun</a:t>
              </a:r>
              <a:endParaRPr lang="en-US" altLang="en-US" sz="1200" dirty="0">
                <a:latin typeface="Calibri" panose="020F0502020204030204" pitchFamily="34" charset="0"/>
              </a:endParaRPr>
            </a:p>
          </p:txBody>
        </p:sp>
        <p:sp>
          <p:nvSpPr>
            <p:cNvPr id="37" name="TextBox 12">
              <a:extLst>
                <a:ext uri="{FF2B5EF4-FFF2-40B4-BE49-F238E27FC236}">
                  <a16:creationId xmlns:a16="http://schemas.microsoft.com/office/drawing/2014/main" id="{5C135F1B-1A01-43ED-8EF1-CC056E6AD8A6}"/>
                </a:ext>
              </a:extLst>
            </p:cNvPr>
            <p:cNvSpPr txBox="1">
              <a:spLocks noChangeArrowheads="1"/>
            </p:cNvSpPr>
            <p:nvPr/>
          </p:nvSpPr>
          <p:spPr bwMode="auto">
            <a:xfrm>
              <a:off x="1067673" y="4941889"/>
              <a:ext cx="15113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1795</a:t>
              </a:r>
            </a:p>
            <a:p>
              <a:pPr eaLnBrk="1" hangingPunct="1"/>
              <a:r>
                <a:rPr lang="en-US" altLang="en-US" sz="1200" dirty="0" err="1">
                  <a:latin typeface="Calibri" panose="020F0502020204030204" pitchFamily="34" charset="0"/>
                </a:rPr>
                <a:t>Mühendishane-i</a:t>
              </a:r>
              <a:r>
                <a:rPr lang="en-US" altLang="en-US" sz="1200" dirty="0">
                  <a:latin typeface="Calibri" panose="020F0502020204030204" pitchFamily="34" charset="0"/>
                </a:rPr>
                <a:t> </a:t>
              </a:r>
              <a:r>
                <a:rPr lang="en-US" altLang="en-US" sz="1200" dirty="0" err="1">
                  <a:latin typeface="Calibri" panose="020F0502020204030204" pitchFamily="34" charset="0"/>
                </a:rPr>
                <a:t>Berr-i</a:t>
              </a:r>
              <a:r>
                <a:rPr lang="en-US" altLang="en-US" sz="1200" dirty="0">
                  <a:latin typeface="Calibri" panose="020F0502020204030204" pitchFamily="34" charset="0"/>
                </a:rPr>
                <a:t> </a:t>
              </a:r>
              <a:r>
                <a:rPr lang="en-US" altLang="en-US" sz="1200" dirty="0" err="1">
                  <a:latin typeface="Calibri" panose="020F0502020204030204" pitchFamily="34" charset="0"/>
                </a:rPr>
                <a:t>Hümayun</a:t>
              </a:r>
              <a:endParaRPr lang="en-US" altLang="en-US" sz="1200" dirty="0">
                <a:latin typeface="Calibri" panose="020F0502020204030204" pitchFamily="34" charset="0"/>
              </a:endParaRPr>
            </a:p>
          </p:txBody>
        </p:sp>
        <p:sp>
          <p:nvSpPr>
            <p:cNvPr id="38" name="TextBox 13">
              <a:extLst>
                <a:ext uri="{FF2B5EF4-FFF2-40B4-BE49-F238E27FC236}">
                  <a16:creationId xmlns:a16="http://schemas.microsoft.com/office/drawing/2014/main" id="{619E270E-DB90-4FBE-9C8F-6AA130E1C290}"/>
                </a:ext>
              </a:extLst>
            </p:cNvPr>
            <p:cNvSpPr txBox="1">
              <a:spLocks noChangeArrowheads="1"/>
            </p:cNvSpPr>
            <p:nvPr/>
          </p:nvSpPr>
          <p:spPr bwMode="auto">
            <a:xfrm>
              <a:off x="2609228" y="1412875"/>
              <a:ext cx="2086270"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1909</a:t>
              </a:r>
            </a:p>
            <a:p>
              <a:pPr eaLnBrk="1" hangingPunct="1"/>
              <a:r>
                <a:rPr lang="tr-TR" altLang="en-US" sz="1200" i="1" dirty="0">
                  <a:latin typeface="Calibri" panose="020F0502020204030204" pitchFamily="34" charset="0"/>
                </a:rPr>
                <a:t>Mühendis ve Mimarlar </a:t>
              </a:r>
              <a:r>
                <a:rPr lang="tr-TR" altLang="en-US" sz="1200" i="1" dirty="0" err="1">
                  <a:latin typeface="Calibri" panose="020F0502020204030204" pitchFamily="34" charset="0"/>
                </a:rPr>
                <a:t>Mekteb</a:t>
              </a:r>
              <a:r>
                <a:rPr lang="tr-TR" altLang="en-US" sz="1200" i="1" dirty="0">
                  <a:latin typeface="Calibri" panose="020F0502020204030204" pitchFamily="34" charset="0"/>
                </a:rPr>
                <a:t>-i Alisi</a:t>
              </a:r>
              <a:endParaRPr lang="en-US" altLang="en-US" sz="1200" dirty="0">
                <a:latin typeface="Calibri" panose="020F0502020204030204" pitchFamily="34" charset="0"/>
              </a:endParaRPr>
            </a:p>
          </p:txBody>
        </p:sp>
        <p:sp>
          <p:nvSpPr>
            <p:cNvPr id="39" name="TextBox 14">
              <a:extLst>
                <a:ext uri="{FF2B5EF4-FFF2-40B4-BE49-F238E27FC236}">
                  <a16:creationId xmlns:a16="http://schemas.microsoft.com/office/drawing/2014/main" id="{F0493128-4B0D-46B2-A9B6-4B6E4C007954}"/>
                </a:ext>
              </a:extLst>
            </p:cNvPr>
            <p:cNvSpPr txBox="1">
              <a:spLocks noChangeArrowheads="1"/>
            </p:cNvSpPr>
            <p:nvPr/>
          </p:nvSpPr>
          <p:spPr bwMode="auto">
            <a:xfrm>
              <a:off x="3443086" y="4941889"/>
              <a:ext cx="1465103"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1914</a:t>
              </a:r>
            </a:p>
            <a:p>
              <a:pPr eaLnBrk="1" hangingPunct="1"/>
              <a:r>
                <a:rPr lang="tr-TR" altLang="en-US" sz="1200" dirty="0">
                  <a:latin typeface="Calibri" panose="020F0502020204030204" pitchFamily="34" charset="0"/>
                </a:rPr>
                <a:t>İlk Mühendis mezunlar</a:t>
              </a:r>
              <a:endParaRPr lang="en-US" altLang="en-US" sz="1200" dirty="0">
                <a:latin typeface="Calibri" panose="020F0502020204030204" pitchFamily="34" charset="0"/>
              </a:endParaRPr>
            </a:p>
          </p:txBody>
        </p:sp>
        <p:sp>
          <p:nvSpPr>
            <p:cNvPr id="40" name="TextBox 15">
              <a:extLst>
                <a:ext uri="{FF2B5EF4-FFF2-40B4-BE49-F238E27FC236}">
                  <a16:creationId xmlns:a16="http://schemas.microsoft.com/office/drawing/2014/main" id="{F16ABDDB-9085-4723-8A6D-5236D5C503F6}"/>
                </a:ext>
              </a:extLst>
            </p:cNvPr>
            <p:cNvSpPr txBox="1">
              <a:spLocks noChangeArrowheads="1"/>
            </p:cNvSpPr>
            <p:nvPr/>
          </p:nvSpPr>
          <p:spPr bwMode="auto">
            <a:xfrm>
              <a:off x="4908190" y="4917909"/>
              <a:ext cx="1223962" cy="1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1970</a:t>
              </a:r>
            </a:p>
            <a:p>
              <a:pPr eaLnBrk="1" hangingPunct="1"/>
              <a:r>
                <a:rPr lang="tr-TR" altLang="en-US" sz="1200" dirty="0">
                  <a:latin typeface="Calibri" panose="020F0502020204030204" pitchFamily="34" charset="0"/>
                </a:rPr>
                <a:t>Ayazağa Ana Kampüsü</a:t>
              </a:r>
            </a:p>
            <a:p>
              <a:pPr eaLnBrk="1" hangingPunct="1"/>
              <a:endParaRPr lang="en-US" altLang="en-US" sz="1200" dirty="0">
                <a:latin typeface="Calibri" panose="020F0502020204030204" pitchFamily="34" charset="0"/>
              </a:endParaRPr>
            </a:p>
          </p:txBody>
        </p:sp>
        <p:sp>
          <p:nvSpPr>
            <p:cNvPr id="41" name="TextBox 16">
              <a:extLst>
                <a:ext uri="{FF2B5EF4-FFF2-40B4-BE49-F238E27FC236}">
                  <a16:creationId xmlns:a16="http://schemas.microsoft.com/office/drawing/2014/main" id="{AEEA7FB6-22FF-4367-874D-672E86928BF6}"/>
                </a:ext>
              </a:extLst>
            </p:cNvPr>
            <p:cNvSpPr txBox="1">
              <a:spLocks noChangeArrowheads="1"/>
            </p:cNvSpPr>
            <p:nvPr/>
          </p:nvSpPr>
          <p:spPr bwMode="auto">
            <a:xfrm>
              <a:off x="6352354" y="4874422"/>
              <a:ext cx="1652789" cy="1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1974</a:t>
              </a:r>
            </a:p>
            <a:p>
              <a:pPr eaLnBrk="1" hangingPunct="1"/>
              <a:r>
                <a:rPr lang="tr-TR" altLang="en-US" sz="1200" dirty="0">
                  <a:latin typeface="Calibri" panose="020F0502020204030204" pitchFamily="34" charset="0"/>
                </a:rPr>
                <a:t>İki kademeli Lisans ve Yüksek Lisans eğitimine geçiş</a:t>
              </a:r>
              <a:endParaRPr lang="en-US" altLang="en-US" sz="1200" dirty="0">
                <a:latin typeface="Calibri" panose="020F0502020204030204" pitchFamily="34" charset="0"/>
              </a:endParaRPr>
            </a:p>
          </p:txBody>
        </p:sp>
        <p:sp>
          <p:nvSpPr>
            <p:cNvPr id="42" name="TextBox 17">
              <a:extLst>
                <a:ext uri="{FF2B5EF4-FFF2-40B4-BE49-F238E27FC236}">
                  <a16:creationId xmlns:a16="http://schemas.microsoft.com/office/drawing/2014/main" id="{F6361D69-1F38-4FEA-A325-3D3CAAB1DC56}"/>
                </a:ext>
              </a:extLst>
            </p:cNvPr>
            <p:cNvSpPr txBox="1">
              <a:spLocks noChangeArrowheads="1"/>
            </p:cNvSpPr>
            <p:nvPr/>
          </p:nvSpPr>
          <p:spPr bwMode="auto">
            <a:xfrm>
              <a:off x="8205798" y="4840188"/>
              <a:ext cx="970076" cy="7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tr-TR" altLang="en-US" sz="1400" dirty="0">
                  <a:latin typeface="Calibri" panose="020F0502020204030204" pitchFamily="34" charset="0"/>
                </a:rPr>
                <a:t>2021</a:t>
              </a:r>
              <a:endParaRPr lang="en-US" altLang="en-US" sz="1400" dirty="0">
                <a:latin typeface="Calibri" panose="020F0502020204030204" pitchFamily="34" charset="0"/>
              </a:endParaRPr>
            </a:p>
            <a:p>
              <a:pPr eaLnBrk="1" hangingPunct="1"/>
              <a:r>
                <a:rPr lang="tr-TR" altLang="en-US" sz="1200" dirty="0">
                  <a:latin typeface="Calibri" panose="020F0502020204030204" pitchFamily="34" charset="0"/>
                </a:rPr>
                <a:t>248. Yılı</a:t>
              </a:r>
              <a:endParaRPr lang="en-US" altLang="en-US" sz="1200" dirty="0">
                <a:latin typeface="Calibri" panose="020F0502020204030204" pitchFamily="34" charset="0"/>
              </a:endParaRPr>
            </a:p>
          </p:txBody>
        </p:sp>
        <p:sp>
          <p:nvSpPr>
            <p:cNvPr id="43" name="TextBox 18">
              <a:extLst>
                <a:ext uri="{FF2B5EF4-FFF2-40B4-BE49-F238E27FC236}">
                  <a16:creationId xmlns:a16="http://schemas.microsoft.com/office/drawing/2014/main" id="{0C571776-2A02-41A5-977B-C92699B84A79}"/>
                </a:ext>
              </a:extLst>
            </p:cNvPr>
            <p:cNvSpPr txBox="1">
              <a:spLocks noChangeArrowheads="1"/>
            </p:cNvSpPr>
            <p:nvPr/>
          </p:nvSpPr>
          <p:spPr bwMode="auto">
            <a:xfrm>
              <a:off x="4665030" y="1399241"/>
              <a:ext cx="1728787"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1944</a:t>
              </a:r>
            </a:p>
            <a:p>
              <a:pPr eaLnBrk="1" hangingPunct="1"/>
              <a:r>
                <a:rPr lang="tr-TR" altLang="en-US" sz="1200" dirty="0">
                  <a:latin typeface="Calibri" panose="020F0502020204030204" pitchFamily="34" charset="0"/>
                </a:rPr>
                <a:t>Yüksek Mühendis Mektebi</a:t>
              </a:r>
              <a:endParaRPr lang="en-US" altLang="en-US" sz="1200" dirty="0">
                <a:latin typeface="Calibri" panose="020F0502020204030204" pitchFamily="34" charset="0"/>
              </a:endParaRPr>
            </a:p>
          </p:txBody>
        </p:sp>
        <p:sp>
          <p:nvSpPr>
            <p:cNvPr id="44" name="TextBox 19">
              <a:extLst>
                <a:ext uri="{FF2B5EF4-FFF2-40B4-BE49-F238E27FC236}">
                  <a16:creationId xmlns:a16="http://schemas.microsoft.com/office/drawing/2014/main" id="{5E11C8E1-246E-4B35-A7B0-FB22570248FF}"/>
                </a:ext>
              </a:extLst>
            </p:cNvPr>
            <p:cNvSpPr txBox="1">
              <a:spLocks noChangeArrowheads="1"/>
            </p:cNvSpPr>
            <p:nvPr/>
          </p:nvSpPr>
          <p:spPr bwMode="auto">
            <a:xfrm>
              <a:off x="6496352" y="1434733"/>
              <a:ext cx="1807203"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1988</a:t>
              </a:r>
            </a:p>
            <a:p>
              <a:pPr eaLnBrk="1" hangingPunct="1"/>
              <a:r>
                <a:rPr lang="tr-TR" altLang="en-US" sz="1200" dirty="0">
                  <a:solidFill>
                    <a:srgbClr val="262626"/>
                  </a:solidFill>
                  <a:latin typeface="Calibri" panose="020F0502020204030204" pitchFamily="34" charset="0"/>
                </a:rPr>
                <a:t>Denizcilik Fakültesi Kampüsü</a:t>
              </a:r>
              <a:endParaRPr lang="en-US" altLang="en-US" sz="1200" dirty="0">
                <a:latin typeface="Calibri" panose="020F0502020204030204" pitchFamily="34" charset="0"/>
              </a:endParaRPr>
            </a:p>
          </p:txBody>
        </p:sp>
      </p:grpSp>
      <p:grpSp>
        <p:nvGrpSpPr>
          <p:cNvPr id="50" name="Group 49">
            <a:extLst>
              <a:ext uri="{FF2B5EF4-FFF2-40B4-BE49-F238E27FC236}">
                <a16:creationId xmlns:a16="http://schemas.microsoft.com/office/drawing/2014/main" id="{01B55CA0-E3C4-4A25-8F10-D004BCA8FCBE}"/>
              </a:ext>
            </a:extLst>
          </p:cNvPr>
          <p:cNvGrpSpPr/>
          <p:nvPr/>
        </p:nvGrpSpPr>
        <p:grpSpPr>
          <a:xfrm>
            <a:off x="9234" y="1214324"/>
            <a:ext cx="12173532" cy="5231371"/>
            <a:chOff x="9234" y="1214324"/>
            <a:chExt cx="12173532" cy="5231371"/>
          </a:xfrm>
        </p:grpSpPr>
        <p:grpSp>
          <p:nvGrpSpPr>
            <p:cNvPr id="14" name="Group 13">
              <a:extLst>
                <a:ext uri="{FF2B5EF4-FFF2-40B4-BE49-F238E27FC236}">
                  <a16:creationId xmlns:a16="http://schemas.microsoft.com/office/drawing/2014/main" id="{CCDAF4A0-4142-400A-A091-D5906596D1B4}"/>
                </a:ext>
              </a:extLst>
            </p:cNvPr>
            <p:cNvGrpSpPr/>
            <p:nvPr/>
          </p:nvGrpSpPr>
          <p:grpSpPr>
            <a:xfrm>
              <a:off x="9234" y="1214324"/>
              <a:ext cx="12173532" cy="1787668"/>
              <a:chOff x="9234" y="1214324"/>
              <a:chExt cx="12509002" cy="1949270"/>
            </a:xfrm>
          </p:grpSpPr>
          <p:pic>
            <p:nvPicPr>
              <p:cNvPr id="7" name="Picture 6">
                <a:extLst>
                  <a:ext uri="{FF2B5EF4-FFF2-40B4-BE49-F238E27FC236}">
                    <a16:creationId xmlns:a16="http://schemas.microsoft.com/office/drawing/2014/main" id="{988382E1-1B9A-44E8-8922-A64A8E0FC80E}"/>
                  </a:ext>
                </a:extLst>
              </p:cNvPr>
              <p:cNvPicPr>
                <a:picLocks noChangeAspect="1"/>
              </p:cNvPicPr>
              <p:nvPr/>
            </p:nvPicPr>
            <p:blipFill>
              <a:blip r:embed="rId4"/>
              <a:stretch>
                <a:fillRect/>
              </a:stretch>
            </p:blipFill>
            <p:spPr>
              <a:xfrm>
                <a:off x="3150199" y="1217934"/>
                <a:ext cx="2374532" cy="1937034"/>
              </a:xfrm>
              <a:prstGeom prst="rect">
                <a:avLst/>
              </a:prstGeom>
            </p:spPr>
          </p:pic>
          <p:pic>
            <p:nvPicPr>
              <p:cNvPr id="10" name="Picture 9">
                <a:extLst>
                  <a:ext uri="{FF2B5EF4-FFF2-40B4-BE49-F238E27FC236}">
                    <a16:creationId xmlns:a16="http://schemas.microsoft.com/office/drawing/2014/main" id="{4D5E4D68-38D3-4205-8C49-5F86C90975D2}"/>
                  </a:ext>
                </a:extLst>
              </p:cNvPr>
              <p:cNvPicPr>
                <a:picLocks noChangeAspect="1"/>
              </p:cNvPicPr>
              <p:nvPr/>
            </p:nvPicPr>
            <p:blipFill>
              <a:blip r:embed="rId5"/>
              <a:stretch>
                <a:fillRect/>
              </a:stretch>
            </p:blipFill>
            <p:spPr>
              <a:xfrm>
                <a:off x="9234" y="1214324"/>
                <a:ext cx="3123713" cy="1949270"/>
              </a:xfrm>
              <a:prstGeom prst="rect">
                <a:avLst/>
              </a:prstGeom>
            </p:spPr>
          </p:pic>
          <p:pic>
            <p:nvPicPr>
              <p:cNvPr id="12" name="Picture 11">
                <a:extLst>
                  <a:ext uri="{FF2B5EF4-FFF2-40B4-BE49-F238E27FC236}">
                    <a16:creationId xmlns:a16="http://schemas.microsoft.com/office/drawing/2014/main" id="{A2E7131D-458A-4839-837B-8CF04BC70C88}"/>
                  </a:ext>
                </a:extLst>
              </p:cNvPr>
              <p:cNvPicPr>
                <a:picLocks noChangeAspect="1"/>
              </p:cNvPicPr>
              <p:nvPr/>
            </p:nvPicPr>
            <p:blipFill>
              <a:blip r:embed="rId6"/>
              <a:stretch>
                <a:fillRect/>
              </a:stretch>
            </p:blipFill>
            <p:spPr>
              <a:xfrm>
                <a:off x="5541984" y="1217935"/>
                <a:ext cx="2907368" cy="1937034"/>
              </a:xfrm>
              <a:prstGeom prst="rect">
                <a:avLst/>
              </a:prstGeom>
            </p:spPr>
          </p:pic>
          <p:pic>
            <p:nvPicPr>
              <p:cNvPr id="13" name="Picture 12" descr="İTÜ - UÇAK ve UZAY BİLİMLERİ FAKÜLTESİ">
                <a:extLst>
                  <a:ext uri="{FF2B5EF4-FFF2-40B4-BE49-F238E27FC236}">
                    <a16:creationId xmlns:a16="http://schemas.microsoft.com/office/drawing/2014/main" id="{2C7A553D-D144-4510-A78F-9FC44EA988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6605" y="1217933"/>
                <a:ext cx="4051631" cy="1937035"/>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0D164EB9-D17E-41C7-B868-6DD58465D362}"/>
                </a:ext>
              </a:extLst>
            </p:cNvPr>
            <p:cNvPicPr>
              <a:picLocks noChangeAspect="1"/>
            </p:cNvPicPr>
            <p:nvPr/>
          </p:nvPicPr>
          <p:blipFill>
            <a:blip r:embed="rId8"/>
            <a:stretch>
              <a:fillRect/>
            </a:stretch>
          </p:blipFill>
          <p:spPr>
            <a:xfrm>
              <a:off x="9834113" y="3028824"/>
              <a:ext cx="2323792" cy="1725803"/>
            </a:xfrm>
            <a:prstGeom prst="rect">
              <a:avLst/>
            </a:prstGeom>
          </p:spPr>
        </p:pic>
        <p:pic>
          <p:nvPicPr>
            <p:cNvPr id="49" name="Picture 48">
              <a:extLst>
                <a:ext uri="{FF2B5EF4-FFF2-40B4-BE49-F238E27FC236}">
                  <a16:creationId xmlns:a16="http://schemas.microsoft.com/office/drawing/2014/main" id="{7C622C83-0F45-4D4E-9BF8-E6D0B18C14B0}"/>
                </a:ext>
              </a:extLst>
            </p:cNvPr>
            <p:cNvPicPr>
              <a:picLocks noChangeAspect="1"/>
            </p:cNvPicPr>
            <p:nvPr/>
          </p:nvPicPr>
          <p:blipFill>
            <a:blip r:embed="rId9"/>
            <a:stretch>
              <a:fillRect/>
            </a:stretch>
          </p:blipFill>
          <p:spPr>
            <a:xfrm>
              <a:off x="9834113" y="4722990"/>
              <a:ext cx="2323792" cy="1722705"/>
            </a:xfrm>
            <a:prstGeom prst="rect">
              <a:avLst/>
            </a:prstGeom>
          </p:spPr>
        </p:pic>
      </p:grpSp>
    </p:spTree>
    <p:extLst>
      <p:ext uri="{BB962C8B-B14F-4D97-AF65-F5344CB8AC3E}">
        <p14:creationId xmlns:p14="http://schemas.microsoft.com/office/powerpoint/2010/main" val="349901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Uçak Mühendisi kimdir?</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329523"/>
            <a:ext cx="6589178"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tmosfer</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içerisinde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hareket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ede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konvansiyonel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 modern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uçak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helikopter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çok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pervaneli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roket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gibi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hava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araçlarının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ya</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araç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filolarının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arkalarındaki</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fiziksel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kuvvet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fiziğe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dayalı</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özelliklerini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dikkate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alarak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Uçuş</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kontrol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teknolojilerini</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apısal</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aerodinamik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tasarımlarını</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viyonik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sistemlerini</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alzeme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teknolojilerini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geliştirir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inceleme</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çalışmalarını</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yürütür</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3">
            <a:extLst>
              <a:ext uri="{FF2B5EF4-FFF2-40B4-BE49-F238E27FC236}">
                <a16:creationId xmlns:a16="http://schemas.microsoft.com/office/drawing/2014/main" id="{7F696BAA-2338-4BD5-8BBE-724FE130B191}"/>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Öğr</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Üyesi İsmail Bayezit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İTÜ Tanıtım Günleri, 18</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21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EE6C7FD-7636-4803-8328-639B1A58E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634" y="1618377"/>
            <a:ext cx="4726586" cy="3496798"/>
          </a:xfrm>
          <a:prstGeom prst="rect">
            <a:avLst/>
          </a:prstGeom>
        </p:spPr>
      </p:pic>
      <p:sp>
        <p:nvSpPr>
          <p:cNvPr id="4" name="TextBox 3">
            <a:extLst>
              <a:ext uri="{FF2B5EF4-FFF2-40B4-BE49-F238E27FC236}">
                <a16:creationId xmlns:a16="http://schemas.microsoft.com/office/drawing/2014/main" id="{E39FCF7F-27B0-4B61-A2B9-18892772948E}"/>
              </a:ext>
            </a:extLst>
          </p:cNvPr>
          <p:cNvSpPr txBox="1"/>
          <p:nvPr/>
        </p:nvSpPr>
        <p:spPr>
          <a:xfrm>
            <a:off x="11702475" y="6530113"/>
            <a:ext cx="4802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solidFill>
                  <a:prstClr val="white">
                    <a:lumMod val="50000"/>
                  </a:prstClr>
                </a:solidFill>
                <a:latin typeface="Calibri" panose="020F0502020204030204"/>
              </a:rPr>
              <a:t>3</a:t>
            </a: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9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Öğrencileri nasıl bir eğitim bekliyor? </a:t>
            </a:r>
            <a:endParaRPr lang="en-US" sz="3200" dirty="0">
              <a:solidFill>
                <a:schemeClr val="bg1"/>
              </a:solidFill>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329522"/>
            <a:ext cx="7272669" cy="3416320"/>
          </a:xfrm>
          <a:prstGeom prst="rect">
            <a:avLst/>
          </a:prstGeom>
          <a:noFill/>
        </p:spPr>
        <p:txBody>
          <a:bodyPr wrap="square" rtlCol="0">
            <a:spAutoFit/>
          </a:bodyPr>
          <a:lstStyle/>
          <a:p>
            <a:pPr algn="just"/>
            <a:r>
              <a:rPr lang="en-US" sz="2400" dirty="0"/>
              <a:t>Uçak Mühendisliği </a:t>
            </a:r>
            <a:r>
              <a:rPr lang="tr-TR" sz="2400" dirty="0"/>
              <a:t>p</a:t>
            </a:r>
            <a:r>
              <a:rPr lang="en-US" sz="2400" dirty="0" err="1"/>
              <a:t>rogramımız</a:t>
            </a:r>
            <a:r>
              <a:rPr lang="en-US" sz="2400" dirty="0"/>
              <a:t>,</a:t>
            </a:r>
            <a:r>
              <a:rPr lang="tr-TR" sz="2400" dirty="0"/>
              <a:t> </a:t>
            </a:r>
            <a:r>
              <a:rPr lang="en-US" sz="2400" dirty="0" err="1"/>
              <a:t>havacılık</a:t>
            </a:r>
            <a:r>
              <a:rPr lang="tr-TR" sz="2400" dirty="0"/>
              <a:t>, makina</a:t>
            </a:r>
            <a:r>
              <a:rPr lang="en-US" sz="2400" dirty="0"/>
              <a:t> ve </a:t>
            </a:r>
            <a:r>
              <a:rPr lang="en-US" sz="2400" dirty="0" err="1"/>
              <a:t>savunma</a:t>
            </a:r>
            <a:r>
              <a:rPr lang="en-US" sz="2400" dirty="0"/>
              <a:t> </a:t>
            </a:r>
            <a:r>
              <a:rPr lang="en-US" sz="2400" dirty="0" err="1"/>
              <a:t>sanayiinin</a:t>
            </a:r>
            <a:r>
              <a:rPr lang="tr-TR" sz="2400" dirty="0"/>
              <a:t> </a:t>
            </a:r>
            <a:r>
              <a:rPr lang="en-US" sz="2400" dirty="0" err="1"/>
              <a:t>araştırma</a:t>
            </a:r>
            <a:r>
              <a:rPr lang="en-US" sz="2400" dirty="0"/>
              <a:t>, </a:t>
            </a:r>
            <a:r>
              <a:rPr lang="en-US" sz="2400" dirty="0" err="1"/>
              <a:t>geliştirme</a:t>
            </a:r>
            <a:r>
              <a:rPr lang="en-US" sz="2400" dirty="0"/>
              <a:t>, </a:t>
            </a:r>
            <a:r>
              <a:rPr lang="en-US" sz="2400" dirty="0" err="1"/>
              <a:t>tasarım</a:t>
            </a:r>
            <a:r>
              <a:rPr lang="en-US" sz="2400" dirty="0"/>
              <a:t>,</a:t>
            </a:r>
            <a:r>
              <a:rPr lang="tr-TR" sz="2400" dirty="0"/>
              <a:t> </a:t>
            </a:r>
            <a:r>
              <a:rPr lang="en-US" sz="2400" dirty="0" err="1"/>
              <a:t>üretim</a:t>
            </a:r>
            <a:r>
              <a:rPr lang="en-US" sz="2400" dirty="0"/>
              <a:t> ve </a:t>
            </a:r>
            <a:r>
              <a:rPr lang="en-US" sz="2400" dirty="0" err="1"/>
              <a:t>işletme</a:t>
            </a:r>
            <a:r>
              <a:rPr lang="en-US" sz="2400" dirty="0"/>
              <a:t> </a:t>
            </a:r>
            <a:r>
              <a:rPr lang="en-US" sz="2400" dirty="0" err="1"/>
              <a:t>gereksinimlerini</a:t>
            </a:r>
            <a:r>
              <a:rPr lang="tr-TR" sz="2400" dirty="0"/>
              <a:t> </a:t>
            </a:r>
            <a:r>
              <a:rPr lang="en-US" sz="2400" dirty="0" err="1"/>
              <a:t>karşılayacak</a:t>
            </a:r>
            <a:r>
              <a:rPr lang="en-US" sz="2400" dirty="0"/>
              <a:t> </a:t>
            </a:r>
            <a:r>
              <a:rPr lang="en-US" sz="2400" dirty="0" err="1"/>
              <a:t>temel</a:t>
            </a:r>
            <a:r>
              <a:rPr lang="en-US" sz="2400" dirty="0"/>
              <a:t> </a:t>
            </a:r>
            <a:r>
              <a:rPr lang="en-US" sz="2400" dirty="0" err="1"/>
              <a:t>alanlara</a:t>
            </a:r>
            <a:r>
              <a:rPr lang="en-US" sz="2400" dirty="0"/>
              <a:t> </a:t>
            </a:r>
            <a:r>
              <a:rPr lang="tr-TR" sz="2400" dirty="0"/>
              <a:t>odaklanmaktadır. Bu nedenle ders programımız</a:t>
            </a:r>
          </a:p>
          <a:p>
            <a:pPr marL="342900" indent="-342900" algn="just">
              <a:buFont typeface="Wingdings" panose="05000000000000000000" pitchFamily="2" charset="2"/>
              <a:buChar char="Ø"/>
            </a:pPr>
            <a:r>
              <a:rPr lang="tr-TR" sz="2400" dirty="0"/>
              <a:t>Aerodinamik </a:t>
            </a:r>
          </a:p>
          <a:p>
            <a:pPr marL="342900" indent="-342900" algn="just">
              <a:buFont typeface="Wingdings" panose="05000000000000000000" pitchFamily="2" charset="2"/>
              <a:buChar char="Ø"/>
            </a:pPr>
            <a:r>
              <a:rPr lang="tr-TR" sz="2400" dirty="0"/>
              <a:t>İtki (Motor)</a:t>
            </a:r>
          </a:p>
          <a:p>
            <a:pPr marL="342900" indent="-342900" algn="just">
              <a:buFont typeface="Wingdings" panose="05000000000000000000" pitchFamily="2" charset="2"/>
              <a:buChar char="Ø"/>
            </a:pPr>
            <a:r>
              <a:rPr lang="tr-TR" sz="2400" dirty="0"/>
              <a:t>Yapı ve Malzeme</a:t>
            </a:r>
          </a:p>
          <a:p>
            <a:pPr marL="342900" indent="-342900" algn="just">
              <a:buFont typeface="Wingdings" panose="05000000000000000000" pitchFamily="2" charset="2"/>
              <a:buChar char="Ø"/>
            </a:pPr>
            <a:r>
              <a:rPr lang="tr-TR" sz="2400" dirty="0"/>
              <a:t>Dinamik, Stabilite ve Kontrol </a:t>
            </a:r>
          </a:p>
          <a:p>
            <a:pPr algn="just"/>
            <a:r>
              <a:rPr lang="tr-TR" sz="2400" dirty="0"/>
              <a:t>disiplinlerine ağırlık verecek şekilde tasarlanmaktadır.</a:t>
            </a:r>
          </a:p>
        </p:txBody>
      </p:sp>
      <p:pic>
        <p:nvPicPr>
          <p:cNvPr id="8" name="Picture 7">
            <a:extLst>
              <a:ext uri="{FF2B5EF4-FFF2-40B4-BE49-F238E27FC236}">
                <a16:creationId xmlns:a16="http://schemas.microsoft.com/office/drawing/2014/main" id="{B005A389-E8FA-40DC-A457-AD24EFFFB2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8808" y="1219380"/>
            <a:ext cx="2444992" cy="183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BB8B53C-46FA-4A9E-9971-8DF7072A2E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28808" y="4687888"/>
            <a:ext cx="2376487"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FAB46FC-77AA-4FCF-9A9C-5F0A5827C10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88577" y="4820445"/>
            <a:ext cx="24765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21088E4-428D-42D4-9DB6-E68CA7AF2E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28808" y="3114856"/>
            <a:ext cx="23812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5CA917F-ADB3-482D-BC5D-AFF03B30497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90758" y="4820445"/>
            <a:ext cx="209762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B2C38218-F880-45E6-97F3-8FEE05442440}"/>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14" name="TextBox 13">
            <a:extLst>
              <a:ext uri="{FF2B5EF4-FFF2-40B4-BE49-F238E27FC236}">
                <a16:creationId xmlns:a16="http://schemas.microsoft.com/office/drawing/2014/main" id="{08833906-CDF1-4846-88AE-DF243B6ED07A}"/>
              </a:ext>
            </a:extLst>
          </p:cNvPr>
          <p:cNvSpPr txBox="1"/>
          <p:nvPr/>
        </p:nvSpPr>
        <p:spPr>
          <a:xfrm>
            <a:off x="11702475" y="6530113"/>
            <a:ext cx="480291" cy="253916"/>
          </a:xfrm>
          <a:prstGeom prst="rect">
            <a:avLst/>
          </a:prstGeom>
          <a:noFill/>
        </p:spPr>
        <p:txBody>
          <a:bodyPr wrap="square" rtlCol="0">
            <a:spAutoFit/>
          </a:bodyPr>
          <a:lstStyle/>
          <a:p>
            <a:r>
              <a:rPr lang="tr-TR" sz="1050" dirty="0">
                <a:solidFill>
                  <a:prstClr val="white">
                    <a:lumMod val="50000"/>
                  </a:prstClr>
                </a:solidFill>
              </a:rPr>
              <a:t>4/18</a:t>
            </a:r>
            <a:endParaRPr lang="en-US" sz="1400" dirty="0">
              <a:solidFill>
                <a:prstClr val="white">
                  <a:lumMod val="50000"/>
                </a:prstClr>
              </a:solidFill>
            </a:endParaRPr>
          </a:p>
        </p:txBody>
      </p:sp>
    </p:spTree>
    <p:extLst>
      <p:ext uri="{BB962C8B-B14F-4D97-AF65-F5344CB8AC3E}">
        <p14:creationId xmlns:p14="http://schemas.microsoft.com/office/powerpoint/2010/main" val="347242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Öğrencileri nasıl bir eğitim bekliyor? </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329527"/>
            <a:ext cx="727266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Ders programımız ile mühendis adaylarına aşağıdaki katkılar sağlanmaktadır: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Tasarım dersleri ile teoriyi hava teknolojilerinin </a:t>
            </a:r>
            <a:r>
              <a:rPr lang="tr-TR" sz="2400" dirty="0">
                <a:solidFill>
                  <a:prstClr val="black"/>
                </a:solidFill>
                <a:latin typeface="Calibri" panose="020F0502020204030204"/>
              </a:rPr>
              <a:t>dizaynında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birleştirme,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tr-TR" sz="2400" dirty="0">
                <a:solidFill>
                  <a:prstClr val="black"/>
                </a:solidFill>
                <a:latin typeface="Calibri" panose="020F0502020204030204"/>
              </a:rPr>
              <a:t>Deneysel derslerle ilgili alt alanlarda teknik deneyim kazanma,</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Temel</a:t>
            </a:r>
            <a:r>
              <a:rPr lang="tr-TR" sz="2400" dirty="0">
                <a:solidFill>
                  <a:prstClr val="black"/>
                </a:solidFill>
                <a:latin typeface="Calibri" panose="020F0502020204030204"/>
              </a:rPr>
              <a:t>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matematik ve fizik derslerinin yanı sıra güncel bilgisayar programlama dersleri ile makinalara yönelik algoritma geliştirme kabiliyeti elde etme,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tr-TR" sz="2400" dirty="0">
                <a:solidFill>
                  <a:prstClr val="black"/>
                </a:solidFill>
                <a:latin typeface="Calibri" panose="020F0502020204030204"/>
              </a:rPr>
              <a:t>Bölüm derslerinde dinamik sistemlerin ve özelinde hava araçlarının yapısal, aerodinamik, stabilite ve kontrol özelliklerini derinlemesine kavramak.</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3">
            <a:extLst>
              <a:ext uri="{FF2B5EF4-FFF2-40B4-BE49-F238E27FC236}">
                <a16:creationId xmlns:a16="http://schemas.microsoft.com/office/drawing/2014/main" id="{2387B722-B81C-447B-B9E9-21F5732EA5BF}"/>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6" name="TextBox 5">
            <a:extLst>
              <a:ext uri="{FF2B5EF4-FFF2-40B4-BE49-F238E27FC236}">
                <a16:creationId xmlns:a16="http://schemas.microsoft.com/office/drawing/2014/main" id="{80E1F0AB-3BDF-497D-B918-4B3AF2F7C743}"/>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5/18</a:t>
            </a:r>
            <a:endParaRPr lang="en-US" sz="1400" dirty="0">
              <a:solidFill>
                <a:schemeClr val="bg1">
                  <a:lumMod val="50000"/>
                </a:schemeClr>
              </a:solidFill>
            </a:endParaRPr>
          </a:p>
        </p:txBody>
      </p:sp>
      <p:pic>
        <p:nvPicPr>
          <p:cNvPr id="7" name="Picture 6">
            <a:extLst>
              <a:ext uri="{FF2B5EF4-FFF2-40B4-BE49-F238E27FC236}">
                <a16:creationId xmlns:a16="http://schemas.microsoft.com/office/drawing/2014/main" id="{2AE96C74-06A5-4E1B-94B7-120D1F2921CD}"/>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91441" y="1433212"/>
            <a:ext cx="2780665" cy="156400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2BC58A3-6924-4B87-B947-3A9770724EDD}"/>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8391441" y="3088841"/>
            <a:ext cx="2780665" cy="14831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655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Bölümün AR-GE/tasarım olanakları nelerdir?</a:t>
            </a:r>
            <a:endParaRPr lang="en-US" sz="3200" dirty="0">
              <a:solidFill>
                <a:schemeClr val="bg1"/>
              </a:solidFill>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255634"/>
            <a:ext cx="7789906" cy="3877985"/>
          </a:xfrm>
          <a:prstGeom prst="rect">
            <a:avLst/>
          </a:prstGeom>
          <a:noFill/>
        </p:spPr>
        <p:txBody>
          <a:bodyPr wrap="square" rtlCol="0">
            <a:spAutoFit/>
          </a:bodyPr>
          <a:lstStyle/>
          <a:p>
            <a:pPr>
              <a:spcAft>
                <a:spcPts val="300"/>
              </a:spcAft>
            </a:pPr>
            <a:r>
              <a:rPr lang="tr-TR" sz="2400" dirty="0"/>
              <a:t>Bölümümüzde aşağıdaki laboratuvar imkanları mevcuttur:</a:t>
            </a:r>
          </a:p>
          <a:p>
            <a:pPr marL="342900" indent="-342900">
              <a:spcAft>
                <a:spcPts val="300"/>
              </a:spcAft>
              <a:buFont typeface="Wingdings" panose="05000000000000000000" pitchFamily="2" charset="2"/>
              <a:buChar char="Ø"/>
            </a:pPr>
            <a:r>
              <a:rPr lang="tr-TR" sz="2200" dirty="0" err="1" smtClean="0"/>
              <a:t>Trisonik</a:t>
            </a:r>
            <a:r>
              <a:rPr lang="tr-TR" sz="2200" dirty="0" smtClean="0"/>
              <a:t> Araştırma Laboratuvarı</a:t>
            </a:r>
            <a:endParaRPr lang="tr-TR" sz="2200" dirty="0"/>
          </a:p>
          <a:p>
            <a:pPr marL="342900" indent="-342900">
              <a:spcAft>
                <a:spcPts val="300"/>
              </a:spcAft>
              <a:buFont typeface="Wingdings" panose="05000000000000000000" pitchFamily="2" charset="2"/>
              <a:buChar char="Ø"/>
            </a:pPr>
            <a:r>
              <a:rPr lang="tr-TR" sz="2200" dirty="0" smtClean="0"/>
              <a:t>Yapay Zeka, Güdüm </a:t>
            </a:r>
            <a:r>
              <a:rPr lang="tr-TR" sz="2200" dirty="0" err="1" smtClean="0"/>
              <a:t>Navigasyon</a:t>
            </a:r>
            <a:r>
              <a:rPr lang="tr-TR" sz="2200" dirty="0" smtClean="0"/>
              <a:t> ve Kontrol Laboratuvarı</a:t>
            </a:r>
            <a:endParaRPr lang="tr-TR" sz="2200" dirty="0"/>
          </a:p>
          <a:p>
            <a:pPr marL="342900" indent="-342900">
              <a:spcAft>
                <a:spcPts val="300"/>
              </a:spcAft>
              <a:buFont typeface="Wingdings" panose="05000000000000000000" pitchFamily="2" charset="2"/>
              <a:buChar char="Ø"/>
            </a:pPr>
            <a:r>
              <a:rPr lang="tr-TR" sz="2200" dirty="0"/>
              <a:t>Model Tabanlı Tasarım ve Kontrol </a:t>
            </a:r>
            <a:r>
              <a:rPr lang="tr-TR" sz="2200" dirty="0" smtClean="0"/>
              <a:t>Laboratuvarı</a:t>
            </a:r>
            <a:endParaRPr lang="tr-TR" sz="2200" dirty="0"/>
          </a:p>
          <a:p>
            <a:pPr marL="342900" indent="-342900">
              <a:spcAft>
                <a:spcPts val="300"/>
              </a:spcAft>
              <a:buFont typeface="Wingdings" panose="05000000000000000000" pitchFamily="2" charset="2"/>
              <a:buChar char="Ø"/>
            </a:pPr>
            <a:r>
              <a:rPr lang="tr-TR" sz="2200" dirty="0" smtClean="0"/>
              <a:t>Cankut </a:t>
            </a:r>
            <a:r>
              <a:rPr lang="tr-TR" sz="2200" dirty="0" err="1" smtClean="0"/>
              <a:t>Bagana</a:t>
            </a:r>
            <a:r>
              <a:rPr lang="tr-TR" sz="2200" dirty="0" smtClean="0"/>
              <a:t> </a:t>
            </a:r>
            <a:r>
              <a:rPr lang="tr-TR" sz="2200" dirty="0" err="1" smtClean="0"/>
              <a:t>İnovasyon</a:t>
            </a:r>
            <a:r>
              <a:rPr lang="tr-TR" sz="2200" dirty="0" smtClean="0"/>
              <a:t> Laboratuvarı</a:t>
            </a:r>
            <a:endParaRPr lang="tr-TR" sz="2200" dirty="0"/>
          </a:p>
          <a:p>
            <a:pPr marL="342900" indent="-342900">
              <a:spcAft>
                <a:spcPts val="300"/>
              </a:spcAft>
              <a:buFont typeface="Wingdings" panose="05000000000000000000" pitchFamily="2" charset="2"/>
              <a:buChar char="Ø"/>
            </a:pPr>
            <a:r>
              <a:rPr lang="tr-TR" sz="2200" dirty="0"/>
              <a:t>Kompozit ve Yapı </a:t>
            </a:r>
            <a:r>
              <a:rPr lang="tr-TR" sz="2200" dirty="0" smtClean="0"/>
              <a:t>Laboratuvarı </a:t>
            </a:r>
            <a:endParaRPr lang="tr-TR" sz="2200" dirty="0"/>
          </a:p>
          <a:p>
            <a:pPr marL="342900" indent="-342900">
              <a:spcAft>
                <a:spcPts val="300"/>
              </a:spcAft>
              <a:buFont typeface="Wingdings" panose="05000000000000000000" pitchFamily="2" charset="2"/>
              <a:buChar char="Ø"/>
            </a:pPr>
            <a:r>
              <a:rPr lang="tr-TR" sz="2200" dirty="0"/>
              <a:t>Yanma </a:t>
            </a:r>
            <a:r>
              <a:rPr lang="tr-TR" sz="2200" dirty="0" smtClean="0"/>
              <a:t>Laboratuvarı</a:t>
            </a:r>
            <a:endParaRPr lang="tr-TR" sz="2200" dirty="0"/>
          </a:p>
          <a:p>
            <a:pPr marL="342900" indent="-342900">
              <a:spcAft>
                <a:spcPts val="300"/>
              </a:spcAft>
              <a:buFont typeface="Wingdings" panose="05000000000000000000" pitchFamily="2" charset="2"/>
              <a:buChar char="Ø"/>
            </a:pPr>
            <a:r>
              <a:rPr lang="tr-TR" sz="2200" dirty="0"/>
              <a:t>Hesaplamalı Mühendislik </a:t>
            </a:r>
            <a:r>
              <a:rPr lang="tr-TR" sz="2200" dirty="0" smtClean="0"/>
              <a:t>Laboratuvarı</a:t>
            </a:r>
          </a:p>
          <a:p>
            <a:pPr>
              <a:spcAft>
                <a:spcPts val="300"/>
              </a:spcAft>
            </a:pPr>
            <a:r>
              <a:rPr lang="tr-TR" sz="2400" dirty="0" smtClean="0"/>
              <a:t>gibi </a:t>
            </a:r>
            <a:r>
              <a:rPr lang="tr-TR" sz="2400" dirty="0"/>
              <a:t>araştırma imkanlarını çeşitli Ar-Ge projelerinde öğrencilerin hizmetine sunmaktadır. </a:t>
            </a:r>
            <a:endParaRPr lang="tr-TR" sz="2700" dirty="0"/>
          </a:p>
        </p:txBody>
      </p:sp>
      <p:pic>
        <p:nvPicPr>
          <p:cNvPr id="8" name="Picture 7">
            <a:extLst>
              <a:ext uri="{FF2B5EF4-FFF2-40B4-BE49-F238E27FC236}">
                <a16:creationId xmlns:a16="http://schemas.microsoft.com/office/drawing/2014/main" id="{DFF923A9-7A78-4967-BF72-376C9DB067F9}"/>
              </a:ext>
            </a:extLst>
          </p:cNvPr>
          <p:cNvPicPr>
            <a:picLocks noChangeAspect="1"/>
          </p:cNvPicPr>
          <p:nvPr/>
        </p:nvPicPr>
        <p:blipFill>
          <a:blip r:embed="rId3"/>
          <a:stretch>
            <a:fillRect/>
          </a:stretch>
        </p:blipFill>
        <p:spPr>
          <a:xfrm>
            <a:off x="6737827" y="5183535"/>
            <a:ext cx="5167550" cy="1188720"/>
          </a:xfrm>
          <a:prstGeom prst="rect">
            <a:avLst/>
          </a:prstGeom>
        </p:spPr>
      </p:pic>
      <p:sp>
        <p:nvSpPr>
          <p:cNvPr id="10" name="Footer Placeholder 3">
            <a:extLst>
              <a:ext uri="{FF2B5EF4-FFF2-40B4-BE49-F238E27FC236}">
                <a16:creationId xmlns:a16="http://schemas.microsoft.com/office/drawing/2014/main" id="{7C0F5EF9-536B-4B94-BA9B-E3C8E94E382A}"/>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pic>
        <p:nvPicPr>
          <p:cNvPr id="11" name="Picture 2" descr="E:\uzay proje\firlatmaek\ITUpSAT1_Tubitak_Rapor\websitesiicin\22Temmuz2009-hulya\22092009 016s.jpg">
            <a:extLst>
              <a:ext uri="{FF2B5EF4-FFF2-40B4-BE49-F238E27FC236}">
                <a16:creationId xmlns:a16="http://schemas.microsoft.com/office/drawing/2014/main" id="{DE7BC01E-0B1F-49C3-A828-3758EB68A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835" y="5289390"/>
            <a:ext cx="16474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9">
            <a:extLst>
              <a:ext uri="{FF2B5EF4-FFF2-40B4-BE49-F238E27FC236}">
                <a16:creationId xmlns:a16="http://schemas.microsoft.com/office/drawing/2014/main" id="{1EA72678-93D3-46CC-94A8-69D34BE859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51" b="13112"/>
          <a:stretch/>
        </p:blipFill>
        <p:spPr>
          <a:xfrm>
            <a:off x="576083" y="5290525"/>
            <a:ext cx="1580158" cy="1097280"/>
          </a:xfrm>
          <a:prstGeom prst="rect">
            <a:avLst/>
          </a:prstGeom>
        </p:spPr>
      </p:pic>
      <p:pic>
        <p:nvPicPr>
          <p:cNvPr id="13" name="Picture 5" descr="IMG_4168">
            <a:extLst>
              <a:ext uri="{FF2B5EF4-FFF2-40B4-BE49-F238E27FC236}">
                <a16:creationId xmlns:a16="http://schemas.microsoft.com/office/drawing/2014/main" id="{E2BAD01B-09FA-47F7-8240-D4157E9EA1F9}"/>
              </a:ext>
            </a:extLst>
          </p:cNvPr>
          <p:cNvPicPr>
            <a:picLocks noChangeAspect="1" noChangeArrowheads="1"/>
          </p:cNvPicPr>
          <p:nvPr/>
        </p:nvPicPr>
        <p:blipFill>
          <a:blip r:embed="rId6" cstate="print"/>
          <a:srcRect/>
          <a:stretch>
            <a:fillRect/>
          </a:stretch>
        </p:blipFill>
        <p:spPr bwMode="auto">
          <a:xfrm>
            <a:off x="4037729" y="5289390"/>
            <a:ext cx="1416446" cy="1097280"/>
          </a:xfrm>
          <a:prstGeom prst="rect">
            <a:avLst/>
          </a:prstGeom>
          <a:noFill/>
          <a:ln w="9525">
            <a:noFill/>
            <a:miter lim="800000"/>
            <a:headEnd/>
            <a:tailEnd/>
          </a:ln>
        </p:spPr>
      </p:pic>
      <p:pic>
        <p:nvPicPr>
          <p:cNvPr id="14" name="Picture 13">
            <a:extLst>
              <a:ext uri="{FF2B5EF4-FFF2-40B4-BE49-F238E27FC236}">
                <a16:creationId xmlns:a16="http://schemas.microsoft.com/office/drawing/2014/main" id="{261EBF0A-1AB9-44B6-BB71-6579B2EBB631}"/>
              </a:ext>
            </a:extLst>
          </p:cNvPr>
          <p:cNvPicPr>
            <a:picLocks noChangeAspect="1"/>
          </p:cNvPicPr>
          <p:nvPr/>
        </p:nvPicPr>
        <p:blipFill>
          <a:blip r:embed="rId7"/>
          <a:stretch>
            <a:fillRect/>
          </a:stretch>
        </p:blipFill>
        <p:spPr>
          <a:xfrm>
            <a:off x="9808233" y="1255635"/>
            <a:ext cx="2105171" cy="1578878"/>
          </a:xfrm>
          <a:prstGeom prst="rect">
            <a:avLst/>
          </a:prstGeom>
        </p:spPr>
      </p:pic>
      <p:pic>
        <p:nvPicPr>
          <p:cNvPr id="15" name="Picture 14">
            <a:extLst>
              <a:ext uri="{FF2B5EF4-FFF2-40B4-BE49-F238E27FC236}">
                <a16:creationId xmlns:a16="http://schemas.microsoft.com/office/drawing/2014/main" id="{EC7EF1ED-F4BF-4DBF-82E4-B0F39F29F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687" y="1256681"/>
            <a:ext cx="1994042" cy="1077560"/>
          </a:xfrm>
          <a:prstGeom prst="rect">
            <a:avLst/>
          </a:prstGeom>
        </p:spPr>
      </p:pic>
      <p:pic>
        <p:nvPicPr>
          <p:cNvPr id="16" name="Picture 15">
            <a:extLst>
              <a:ext uri="{FF2B5EF4-FFF2-40B4-BE49-F238E27FC236}">
                <a16:creationId xmlns:a16="http://schemas.microsoft.com/office/drawing/2014/main" id="{36D8F4EB-799F-409D-BBBB-2556C483F627}"/>
              </a:ext>
            </a:extLst>
          </p:cNvPr>
          <p:cNvPicPr>
            <a:picLocks noChangeAspect="1"/>
          </p:cNvPicPr>
          <p:nvPr/>
        </p:nvPicPr>
        <p:blipFill>
          <a:blip r:embed="rId9"/>
          <a:stretch>
            <a:fillRect/>
          </a:stretch>
        </p:blipFill>
        <p:spPr>
          <a:xfrm>
            <a:off x="7371857" y="2375552"/>
            <a:ext cx="2401872" cy="1280160"/>
          </a:xfrm>
          <a:prstGeom prst="rect">
            <a:avLst/>
          </a:prstGeom>
        </p:spPr>
      </p:pic>
      <p:pic>
        <p:nvPicPr>
          <p:cNvPr id="17" name="Picture 16">
            <a:extLst>
              <a:ext uri="{FF2B5EF4-FFF2-40B4-BE49-F238E27FC236}">
                <a16:creationId xmlns:a16="http://schemas.microsoft.com/office/drawing/2014/main" id="{44288F9B-A3DF-41AF-8138-223D584245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3125" y="2894395"/>
            <a:ext cx="2010279" cy="1337899"/>
          </a:xfrm>
          <a:prstGeom prst="rect">
            <a:avLst/>
          </a:prstGeom>
        </p:spPr>
      </p:pic>
      <p:pic>
        <p:nvPicPr>
          <p:cNvPr id="18" name="Resim 2">
            <a:extLst>
              <a:ext uri="{FF2B5EF4-FFF2-40B4-BE49-F238E27FC236}">
                <a16:creationId xmlns:a16="http://schemas.microsoft.com/office/drawing/2014/main" id="{5F331320-B254-4179-A8AE-7A5DA982EE7C}"/>
              </a:ext>
            </a:extLst>
          </p:cNvPr>
          <p:cNvPicPr>
            <a:picLocks noChangeAspect="1"/>
          </p:cNvPicPr>
          <p:nvPr/>
        </p:nvPicPr>
        <p:blipFill>
          <a:blip r:embed="rId11"/>
          <a:stretch>
            <a:fillRect/>
          </a:stretch>
        </p:blipFill>
        <p:spPr>
          <a:xfrm>
            <a:off x="7491146" y="3716475"/>
            <a:ext cx="2163294" cy="1396713"/>
          </a:xfrm>
          <a:prstGeom prst="rect">
            <a:avLst/>
          </a:prstGeom>
          <a:ln>
            <a:solidFill>
              <a:schemeClr val="tx1"/>
            </a:solidFill>
          </a:ln>
        </p:spPr>
      </p:pic>
      <p:pic>
        <p:nvPicPr>
          <p:cNvPr id="19" name="Picture 2" descr="C:\Users\Orkut\Desktop\TURAÇ Render\TURAÇ PNG\wedwde.png">
            <a:extLst>
              <a:ext uri="{FF2B5EF4-FFF2-40B4-BE49-F238E27FC236}">
                <a16:creationId xmlns:a16="http://schemas.microsoft.com/office/drawing/2014/main" id="{8E2D7C0D-188F-4259-AC8A-6373851BE71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007771" y="4264423"/>
            <a:ext cx="2058186" cy="95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1BFBACB2-391B-4964-8DBB-D5D75519D91D}"/>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6/18</a:t>
            </a:r>
            <a:endParaRPr lang="en-US" sz="1400" dirty="0">
              <a:solidFill>
                <a:schemeClr val="bg1">
                  <a:lumMod val="50000"/>
                </a:schemeClr>
              </a:solidFill>
            </a:endParaRPr>
          </a:p>
        </p:txBody>
      </p:sp>
    </p:spTree>
    <p:extLst>
      <p:ext uri="{BB962C8B-B14F-4D97-AF65-F5344CB8AC3E}">
        <p14:creationId xmlns:p14="http://schemas.microsoft.com/office/powerpoint/2010/main" val="293845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Bölümün AR-GE/tasarım olanakları nelerdir?</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8" y="1329522"/>
            <a:ext cx="7558997" cy="4385816"/>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Bölümümüzün TU Berlin, KU-Leuven, Boeing ve SAFRAN grup gibi pekçok uluslarası partneri bulunmaktadır.</a:t>
            </a:r>
            <a:endParaRPr lang="tr-TR" sz="2400" noProof="0" dirty="0">
              <a:solidFill>
                <a:prstClr val="black"/>
              </a:solidFill>
              <a:latin typeface="Calibri" panose="020F0502020204030204"/>
            </a:endParaRPr>
          </a:p>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İTÜ Savunma Teknolojileri Kulübü, İTÜ Hedef Takımı ve ATA Takımı gibi öğrenci takımları öğrencilerimize uluslarası platformlarda yarışma ve dereceye girme imkanı sunmaktadır.</a:t>
            </a:r>
            <a:endParaRPr lang="tr-TR" sz="2400" noProof="0" dirty="0">
              <a:solidFill>
                <a:prstClr val="black"/>
              </a:solidFill>
              <a:latin typeface="Calibri" panose="020F0502020204030204"/>
            </a:endParaRPr>
          </a:p>
          <a:p>
            <a:pPr marL="342900" marR="0" lvl="0" indent="-3429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Öğrencilerimize ulusal ve uluslararası partnerlerimizle yaptığımız projelerde çalışma imkanı sunulmaktadır.</a:t>
            </a:r>
            <a:endParaRPr lang="tr-TR" sz="2400" noProof="0" dirty="0">
              <a:solidFill>
                <a:prstClr val="black"/>
              </a:solidFill>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İTÜ VLA Projesi gibi imkanlarla öğrencilerimiz 3. ve 4. Sınıfta önemli kurumlarda iş bulma imkanına sahip olmaktadır.</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3">
            <a:extLst>
              <a:ext uri="{FF2B5EF4-FFF2-40B4-BE49-F238E27FC236}">
                <a16:creationId xmlns:a16="http://schemas.microsoft.com/office/drawing/2014/main" id="{6C1420D3-6C3A-48AE-9EA9-2CE3ACFB870E}"/>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5" name="TextBox 4">
            <a:extLst>
              <a:ext uri="{FF2B5EF4-FFF2-40B4-BE49-F238E27FC236}">
                <a16:creationId xmlns:a16="http://schemas.microsoft.com/office/drawing/2014/main" id="{B4719AC1-1FC3-4F92-9092-C078E241D565}"/>
              </a:ext>
            </a:extLst>
          </p:cNvPr>
          <p:cNvSpPr txBox="1"/>
          <p:nvPr/>
        </p:nvSpPr>
        <p:spPr>
          <a:xfrm>
            <a:off x="11702475" y="6530113"/>
            <a:ext cx="480291" cy="253916"/>
          </a:xfrm>
          <a:prstGeom prst="rect">
            <a:avLst/>
          </a:prstGeom>
          <a:noFill/>
        </p:spPr>
        <p:txBody>
          <a:bodyPr wrap="square" rtlCol="0">
            <a:spAutoFit/>
          </a:bodyPr>
          <a:lstStyle/>
          <a:p>
            <a:r>
              <a:rPr lang="tr-TR" sz="1050" dirty="0">
                <a:solidFill>
                  <a:schemeClr val="bg1">
                    <a:lumMod val="50000"/>
                  </a:schemeClr>
                </a:solidFill>
              </a:rPr>
              <a:t>7/18</a:t>
            </a:r>
            <a:endParaRPr lang="en-US" sz="1400" dirty="0">
              <a:solidFill>
                <a:schemeClr val="bg1">
                  <a:lumMod val="50000"/>
                </a:schemeClr>
              </a:solidFill>
            </a:endParaRPr>
          </a:p>
        </p:txBody>
      </p:sp>
      <p:pic>
        <p:nvPicPr>
          <p:cNvPr id="7" name="Resim 4">
            <a:extLst>
              <a:ext uri="{FF2B5EF4-FFF2-40B4-BE49-F238E27FC236}">
                <a16:creationId xmlns:a16="http://schemas.microsoft.com/office/drawing/2014/main" id="{3EF2EA36-3AB8-4932-9A60-DF35402AE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889" y="2849253"/>
            <a:ext cx="2197995" cy="1463040"/>
          </a:xfrm>
          <a:prstGeom prst="rect">
            <a:avLst/>
          </a:prstGeom>
          <a:effectLst>
            <a:softEdge rad="31750"/>
          </a:effectLst>
        </p:spPr>
      </p:pic>
      <p:pic>
        <p:nvPicPr>
          <p:cNvPr id="8" name="Resim 5">
            <a:extLst>
              <a:ext uri="{FF2B5EF4-FFF2-40B4-BE49-F238E27FC236}">
                <a16:creationId xmlns:a16="http://schemas.microsoft.com/office/drawing/2014/main" id="{0ADB7624-F9CE-40CD-8D23-940D06F6B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7060" y="4353004"/>
            <a:ext cx="2197995" cy="1463040"/>
          </a:xfrm>
          <a:prstGeom prst="rect">
            <a:avLst/>
          </a:prstGeom>
          <a:effectLst>
            <a:softEdge rad="31750"/>
          </a:effectLst>
        </p:spPr>
      </p:pic>
      <p:pic>
        <p:nvPicPr>
          <p:cNvPr id="9" name="Picture 9" descr="Nordex 2500 kW vindmølle">
            <a:extLst>
              <a:ext uri="{FF2B5EF4-FFF2-40B4-BE49-F238E27FC236}">
                <a16:creationId xmlns:a16="http://schemas.microsoft.com/office/drawing/2014/main" id="{A72DA049-6FFB-4D94-BFD1-88231527E185}"/>
              </a:ext>
            </a:extLst>
          </p:cNvPr>
          <p:cNvPicPr>
            <a:picLocks noChangeAspect="1" noChangeArrowheads="1"/>
          </p:cNvPicPr>
          <p:nvPr/>
        </p:nvPicPr>
        <p:blipFill>
          <a:blip r:embed="rId5" cstate="print"/>
          <a:srcRect/>
          <a:stretch>
            <a:fillRect/>
          </a:stretch>
        </p:blipFill>
        <p:spPr bwMode="auto">
          <a:xfrm>
            <a:off x="8110977" y="3489333"/>
            <a:ext cx="1739863" cy="1645920"/>
          </a:xfrm>
          <a:prstGeom prst="rect">
            <a:avLst/>
          </a:prstGeom>
          <a:noFill/>
          <a:ln w="9525">
            <a:noFill/>
            <a:miter lim="800000"/>
            <a:headEnd/>
            <a:tailEnd/>
          </a:ln>
          <a:effectLst>
            <a:softEdge rad="63500"/>
          </a:effectLst>
        </p:spPr>
      </p:pic>
      <p:pic>
        <p:nvPicPr>
          <p:cNvPr id="10" name="Resim 6">
            <a:extLst>
              <a:ext uri="{FF2B5EF4-FFF2-40B4-BE49-F238E27FC236}">
                <a16:creationId xmlns:a16="http://schemas.microsoft.com/office/drawing/2014/main" id="{8281F4C9-9E57-40DE-949F-F9A946AB6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889" y="1369595"/>
            <a:ext cx="2203166" cy="1463040"/>
          </a:xfrm>
          <a:prstGeom prst="rect">
            <a:avLst/>
          </a:prstGeom>
          <a:effectLst>
            <a:softEdge rad="63500"/>
          </a:effectLst>
        </p:spPr>
      </p:pic>
      <p:pic>
        <p:nvPicPr>
          <p:cNvPr id="11" name="Picture 33" descr="Colt120A_balloon">
            <a:extLst>
              <a:ext uri="{FF2B5EF4-FFF2-40B4-BE49-F238E27FC236}">
                <a16:creationId xmlns:a16="http://schemas.microsoft.com/office/drawing/2014/main" id="{DDB0A999-E883-4583-82C2-3140536E1FFC}"/>
              </a:ext>
            </a:extLst>
          </p:cNvPr>
          <p:cNvPicPr>
            <a:picLocks noChangeAspect="1" noChangeArrowheads="1"/>
          </p:cNvPicPr>
          <p:nvPr/>
        </p:nvPicPr>
        <p:blipFill>
          <a:blip r:embed="rId7" cstate="print"/>
          <a:srcRect/>
          <a:stretch>
            <a:fillRect/>
          </a:stretch>
        </p:blipFill>
        <p:spPr bwMode="auto">
          <a:xfrm>
            <a:off x="8270756" y="1369595"/>
            <a:ext cx="1580084" cy="1463040"/>
          </a:xfrm>
          <a:prstGeom prst="rect">
            <a:avLst/>
          </a:prstGeom>
          <a:noFill/>
          <a:ln w="9525">
            <a:noFill/>
            <a:miter lim="800000"/>
            <a:headEnd/>
            <a:tailEnd/>
          </a:ln>
          <a:effectLst>
            <a:softEdge rad="31750"/>
          </a:effectLst>
        </p:spPr>
      </p:pic>
    </p:spTree>
    <p:extLst>
      <p:ext uri="{BB962C8B-B14F-4D97-AF65-F5344CB8AC3E}">
        <p14:creationId xmlns:p14="http://schemas.microsoft.com/office/powerpoint/2010/main" val="889882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rPr>
              <a:t>Stratejik Ortaklık Programları</a:t>
            </a: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6" name="Rectangle 3">
            <a:extLst>
              <a:ext uri="{FF2B5EF4-FFF2-40B4-BE49-F238E27FC236}">
                <a16:creationId xmlns:a16="http://schemas.microsoft.com/office/drawing/2014/main" id="{C0C86BE1-2AF1-4FE1-B3EA-88EB079F8C09}"/>
              </a:ext>
            </a:extLst>
          </p:cNvPr>
          <p:cNvSpPr txBox="1">
            <a:spLocks noChangeArrowheads="1"/>
          </p:cNvSpPr>
          <p:nvPr/>
        </p:nvSpPr>
        <p:spPr bwMode="auto">
          <a:xfrm>
            <a:off x="479376" y="1340769"/>
            <a:ext cx="6949822" cy="513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5750" indent="-285750" defTabSz="457200" eaLnBrk="0" hangingPunct="0">
              <a:lnSpc>
                <a:spcPct val="120000"/>
              </a:lnSpc>
              <a:buClr>
                <a:srgbClr val="00447C"/>
              </a:buClr>
              <a:buFont typeface="Times" panose="02020603050405020304" pitchFamily="18" charset="0"/>
              <a:buChar char="■"/>
              <a:defRPr sz="1600"/>
            </a:lvl1pPr>
            <a:lvl2pPr marL="742950" indent="-285750" eaLnBrk="0" hangingPunct="0">
              <a:spcBef>
                <a:spcPct val="20000"/>
              </a:spcBef>
              <a:buChar char="–"/>
              <a:defRPr sz="2800">
                <a:latin typeface="+mn-lt"/>
                <a:cs typeface="MS PGothic" charset="0"/>
              </a:defRPr>
            </a:lvl2pPr>
            <a:lvl3pPr marL="1143000" indent="-228600" eaLnBrk="0" hangingPunct="0">
              <a:spcBef>
                <a:spcPct val="20000"/>
              </a:spcBef>
              <a:buChar char="•"/>
              <a:defRPr>
                <a:latin typeface="+mn-lt"/>
                <a:cs typeface="MS PGothic" charset="0"/>
              </a:defRPr>
            </a:lvl3pPr>
            <a:lvl4pPr marL="1600200" indent="-228600" eaLnBrk="0" hangingPunct="0">
              <a:spcBef>
                <a:spcPct val="20000"/>
              </a:spcBef>
              <a:buChar char="–"/>
              <a:defRPr sz="2000">
                <a:latin typeface="+mn-lt"/>
                <a:cs typeface="MS PGothic" charset="0"/>
              </a:defRPr>
            </a:lvl4pPr>
            <a:lvl5pPr marL="2057400" indent="-228600" eaLnBrk="0" hangingPunct="0">
              <a:spcBef>
                <a:spcPct val="20000"/>
              </a:spcBef>
              <a:buChar char="»"/>
              <a:defRPr sz="2000">
                <a:latin typeface="+mn-lt"/>
                <a:cs typeface="MS PGothic" charset="0"/>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lnSpc>
                <a:spcPct val="150000"/>
              </a:lnSpc>
            </a:pPr>
            <a:r>
              <a:rPr lang="tr-TR" altLang="en-US" sz="1700" noProof="1">
                <a:latin typeface="Calibri" panose="020F0502020204030204" pitchFamily="34" charset="0"/>
                <a:cs typeface="Calibri" panose="020F0502020204030204" pitchFamily="34" charset="0"/>
              </a:rPr>
              <a:t>İTÜ-TAİ Stajyer Mühendislik Programı</a:t>
            </a:r>
          </a:p>
          <a:p>
            <a:pPr>
              <a:lnSpc>
                <a:spcPct val="150000"/>
              </a:lnSpc>
            </a:pPr>
            <a:r>
              <a:rPr lang="tr-TR" altLang="en-US" sz="1700" noProof="1">
                <a:latin typeface="Calibri" panose="020F0502020204030204" pitchFamily="34" charset="0"/>
                <a:cs typeface="Calibri" panose="020F0502020204030204" pitchFamily="34" charset="0"/>
              </a:rPr>
              <a:t>İTÜ-THY Teknik Co-Op Staj Protokolü</a:t>
            </a:r>
          </a:p>
          <a:p>
            <a:pPr>
              <a:lnSpc>
                <a:spcPct val="150000"/>
              </a:lnSpc>
            </a:pPr>
            <a:r>
              <a:rPr lang="tr-TR" altLang="en-US" sz="1700" noProof="1">
                <a:latin typeface="Calibri" panose="020F0502020204030204" pitchFamily="34" charset="0"/>
                <a:cs typeface="Calibri" panose="020F0502020204030204" pitchFamily="34" charset="0"/>
              </a:rPr>
              <a:t>İTÜ-ASELSAN İşbirliği Protokolü</a:t>
            </a:r>
          </a:p>
          <a:p>
            <a:pPr marL="285750" lvl="2" indent="-285750">
              <a:lnSpc>
                <a:spcPct val="120000"/>
              </a:lnSpc>
              <a:spcBef>
                <a:spcPct val="0"/>
              </a:spcBef>
              <a:buClr>
                <a:srgbClr val="00447C"/>
              </a:buClr>
              <a:buFont typeface="Times" panose="02020603050405020304" pitchFamily="18" charset="0"/>
              <a:buChar char="■"/>
            </a:pPr>
            <a:r>
              <a:rPr lang="tr-TR" altLang="en-US" sz="1700" noProof="1">
                <a:latin typeface="Calibri" panose="020F0502020204030204" pitchFamily="34" charset="0"/>
                <a:cs typeface="Calibri" panose="020F0502020204030204" pitchFamily="34" charset="0"/>
              </a:rPr>
              <a:t>İTÜ Very Light Aircraft Projesi </a:t>
            </a:r>
            <a:endParaRPr lang="en-US" altLang="en-US" sz="1700" noProof="1">
              <a:latin typeface="Calibri" panose="020F0502020204030204" pitchFamily="34" charset="0"/>
              <a:cs typeface="Calibri" panose="020F0502020204030204" pitchFamily="34" charset="0"/>
            </a:endParaRPr>
          </a:p>
          <a:p>
            <a:pPr marL="742950" lvl="3" indent="-285750">
              <a:lnSpc>
                <a:spcPct val="120000"/>
              </a:lnSpc>
              <a:spcBef>
                <a:spcPct val="0"/>
              </a:spcBef>
              <a:buClr>
                <a:srgbClr val="00447C"/>
              </a:buClr>
              <a:buFont typeface="Times" panose="02020603050405020304" pitchFamily="18" charset="0"/>
              <a:buChar char="■"/>
            </a:pPr>
            <a:r>
              <a:rPr lang="tr-TR" altLang="en-US" sz="1300" noProof="1">
                <a:latin typeface="Calibri" panose="020F0502020204030204" pitchFamily="34" charset="0"/>
                <a:cs typeface="Calibri" panose="020F0502020204030204" pitchFamily="34" charset="0"/>
              </a:rPr>
              <a:t>TAI kaynaklarının proje kapsamında kullanılması</a:t>
            </a:r>
            <a:endParaRPr lang="en-US" altLang="en-US" sz="1300" noProof="1">
              <a:latin typeface="Calibri" panose="020F0502020204030204" pitchFamily="34" charset="0"/>
              <a:cs typeface="Calibri" panose="020F0502020204030204" pitchFamily="34" charset="0"/>
            </a:endParaRPr>
          </a:p>
          <a:p>
            <a:pPr marL="742950" lvl="3" indent="-285750">
              <a:lnSpc>
                <a:spcPct val="120000"/>
              </a:lnSpc>
              <a:spcBef>
                <a:spcPct val="0"/>
              </a:spcBef>
              <a:buClr>
                <a:srgbClr val="00447C"/>
              </a:buClr>
              <a:buFont typeface="Times" panose="02020603050405020304" pitchFamily="18" charset="0"/>
              <a:buChar char="■"/>
            </a:pPr>
            <a:r>
              <a:rPr lang="en-US" altLang="en-US" sz="1300" noProof="1">
                <a:latin typeface="Calibri" panose="020F0502020204030204" pitchFamily="34" charset="0"/>
                <a:cs typeface="Calibri" panose="020F0502020204030204" pitchFamily="34" charset="0"/>
              </a:rPr>
              <a:t>+</a:t>
            </a:r>
            <a:r>
              <a:rPr lang="tr-TR" altLang="en-US" sz="1300" noProof="1">
                <a:latin typeface="Calibri" panose="020F0502020204030204" pitchFamily="34" charset="0"/>
                <a:cs typeface="Calibri" panose="020F0502020204030204" pitchFamily="34" charset="0"/>
              </a:rPr>
              <a:t>20 Son sınıf öğrencisinin ve İTÜ’lü 11 Profesörün proje bünyesinde çalışması</a:t>
            </a:r>
            <a:endParaRPr lang="en-US" altLang="en-US" sz="1300" noProof="1">
              <a:latin typeface="Calibri" panose="020F0502020204030204" pitchFamily="34" charset="0"/>
              <a:cs typeface="Calibri" panose="020F0502020204030204" pitchFamily="34" charset="0"/>
            </a:endParaRPr>
          </a:p>
        </p:txBody>
      </p:sp>
      <p:pic>
        <p:nvPicPr>
          <p:cNvPr id="7" name="Picture 8" descr="Image result for THY logo">
            <a:extLst>
              <a:ext uri="{FF2B5EF4-FFF2-40B4-BE49-F238E27FC236}">
                <a16:creationId xmlns:a16="http://schemas.microsoft.com/office/drawing/2014/main" id="{FEE5ACDA-8FC9-45FF-A929-E60192CF5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753" y="1302188"/>
            <a:ext cx="3665389" cy="1569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TAI ITU VLA">
            <a:extLst>
              <a:ext uri="{FF2B5EF4-FFF2-40B4-BE49-F238E27FC236}">
                <a16:creationId xmlns:a16="http://schemas.microsoft.com/office/drawing/2014/main" id="{D09553CA-BE30-4B7A-9B52-5FF16BAD01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18" t="31034"/>
          <a:stretch/>
        </p:blipFill>
        <p:spPr bwMode="auto">
          <a:xfrm>
            <a:off x="7362826" y="4321076"/>
            <a:ext cx="4025244" cy="1964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selsan logo ile ilgili gÃ¶rsel sonucu">
            <a:extLst>
              <a:ext uri="{FF2B5EF4-FFF2-40B4-BE49-F238E27FC236}">
                <a16:creationId xmlns:a16="http://schemas.microsoft.com/office/drawing/2014/main" id="{E626C763-9063-47A1-A790-7BA300285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234" y="2953617"/>
            <a:ext cx="3528392" cy="714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DACDA9E-3A9F-42A8-A5DC-D5B3D8FBE497}"/>
              </a:ext>
            </a:extLst>
          </p:cNvPr>
          <p:cNvPicPr>
            <a:picLocks noChangeAspect="1"/>
          </p:cNvPicPr>
          <p:nvPr/>
        </p:nvPicPr>
        <p:blipFill>
          <a:blip r:embed="rId6"/>
          <a:stretch>
            <a:fillRect/>
          </a:stretch>
        </p:blipFill>
        <p:spPr>
          <a:xfrm>
            <a:off x="6800029" y="4321076"/>
            <a:ext cx="2032275" cy="987104"/>
          </a:xfrm>
          <a:prstGeom prst="rect">
            <a:avLst/>
          </a:prstGeom>
        </p:spPr>
      </p:pic>
      <p:pic>
        <p:nvPicPr>
          <p:cNvPr id="11" name="Picture 10">
            <a:extLst>
              <a:ext uri="{FF2B5EF4-FFF2-40B4-BE49-F238E27FC236}">
                <a16:creationId xmlns:a16="http://schemas.microsoft.com/office/drawing/2014/main" id="{FB92B8A4-0673-4968-A323-7A82B20830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415" y="3484196"/>
            <a:ext cx="5184576" cy="2918916"/>
          </a:xfrm>
          <a:prstGeom prst="rect">
            <a:avLst/>
          </a:prstGeom>
        </p:spPr>
      </p:pic>
      <p:sp>
        <p:nvSpPr>
          <p:cNvPr id="12" name="Footer Placeholder 3">
            <a:extLst>
              <a:ext uri="{FF2B5EF4-FFF2-40B4-BE49-F238E27FC236}">
                <a16:creationId xmlns:a16="http://schemas.microsoft.com/office/drawing/2014/main" id="{2E3D82A2-A213-4F8C-982D-259D4CBDC8A6}"/>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13" name="TextBox 12">
            <a:extLst>
              <a:ext uri="{FF2B5EF4-FFF2-40B4-BE49-F238E27FC236}">
                <a16:creationId xmlns:a16="http://schemas.microsoft.com/office/drawing/2014/main" id="{A9BA105D-4FA0-465C-BB7B-9139E004A127}"/>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8/18</a:t>
            </a:r>
            <a:endParaRPr lang="en-US" sz="1400" dirty="0">
              <a:solidFill>
                <a:schemeClr val="bg1">
                  <a:lumMod val="50000"/>
                </a:schemeClr>
              </a:solidFill>
            </a:endParaRPr>
          </a:p>
        </p:txBody>
      </p:sp>
    </p:spTree>
    <p:extLst>
      <p:ext uri="{BB962C8B-B14F-4D97-AF65-F5344CB8AC3E}">
        <p14:creationId xmlns:p14="http://schemas.microsoft.com/office/powerpoint/2010/main" val="79028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9538565"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İş imkanları nelerdir? </a:t>
            </a:r>
            <a:endParaRPr lang="en-US" sz="3200" dirty="0">
              <a:solidFill>
                <a:schemeClr val="bg1"/>
              </a:solidFill>
              <a:latin typeface="Calibri" charset="0"/>
              <a:ea typeface="Calibri"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430459" y="1384941"/>
            <a:ext cx="6440468" cy="4893647"/>
          </a:xfrm>
          <a:prstGeom prst="rect">
            <a:avLst/>
          </a:prstGeom>
          <a:noFill/>
        </p:spPr>
        <p:txBody>
          <a:bodyPr wrap="square" rtlCol="0">
            <a:spAutoFit/>
          </a:bodyPr>
          <a:lstStyle/>
          <a:p>
            <a:pPr marL="342900" indent="-342900" algn="just">
              <a:buFont typeface="Wingdings" panose="05000000000000000000" pitchFamily="2" charset="2"/>
              <a:buChar char="§"/>
            </a:pPr>
            <a:r>
              <a:rPr lang="tr-TR" sz="2400" dirty="0"/>
              <a:t>Mezunlarımız öncelikle havacılık ve uzay konusunda faaliyet gösteren  TUSAŞ, STM, ROKETSAN, TÜBİTAK, Delta V, TÜBİTAK SAGE, TÜRKSAT, THY, ASELSAN, HAVELSAN, TEI, GE Marmara Technology Center, Hava İkmal Bakım Merkezleri vb. olmak üzere çeşitli kamu kuruluş ve özel sektör firmalarında çalışmaktadırlar.</a:t>
            </a:r>
          </a:p>
          <a:p>
            <a:pPr marL="342900" indent="-342900" algn="just">
              <a:buFont typeface="Wingdings" panose="05000000000000000000" pitchFamily="2" charset="2"/>
              <a:buChar char="§"/>
            </a:pPr>
            <a:endParaRPr lang="tr-TR" sz="2400" dirty="0"/>
          </a:p>
          <a:p>
            <a:pPr marL="342900" indent="-342900" algn="just">
              <a:buFont typeface="Wingdings" panose="05000000000000000000" pitchFamily="2" charset="2"/>
              <a:buChar char="§"/>
            </a:pPr>
            <a:r>
              <a:rPr lang="tr-TR" sz="2400" dirty="0"/>
              <a:t>Bölümümüz ABET akreditasyonu ve uluslararası bilinirliği ile mezunlarımız yurt içinde olduğu kadar yurt dışında da mühendis/yönetici olarak çalışabilmekte veya akademik çalışmalarını sürdürebilmektedirler.</a:t>
            </a:r>
            <a:endParaRPr lang="tr-TR" sz="2700" dirty="0"/>
          </a:p>
        </p:txBody>
      </p:sp>
      <p:pic>
        <p:nvPicPr>
          <p:cNvPr id="5" name="Picture 4" descr="Image result for thy logo">
            <a:extLst>
              <a:ext uri="{FF2B5EF4-FFF2-40B4-BE49-F238E27FC236}">
                <a16:creationId xmlns:a16="http://schemas.microsoft.com/office/drawing/2014/main" id="{5A5D1B12-E5C4-4594-84E2-5307EA597E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73" r="22128"/>
          <a:stretch/>
        </p:blipFill>
        <p:spPr bwMode="auto">
          <a:xfrm>
            <a:off x="10538310" y="4193925"/>
            <a:ext cx="1456967" cy="1086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safran tech">
            <a:extLst>
              <a:ext uri="{FF2B5EF4-FFF2-40B4-BE49-F238E27FC236}">
                <a16:creationId xmlns:a16="http://schemas.microsoft.com/office/drawing/2014/main" id="{56BD67F8-9E93-4C2D-8C1A-D66502D61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88" b="17387"/>
          <a:stretch/>
        </p:blipFill>
        <p:spPr bwMode="auto">
          <a:xfrm>
            <a:off x="8982089" y="3430117"/>
            <a:ext cx="31769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Ä°lgili resim">
            <a:extLst>
              <a:ext uri="{FF2B5EF4-FFF2-40B4-BE49-F238E27FC236}">
                <a16:creationId xmlns:a16="http://schemas.microsoft.com/office/drawing/2014/main" id="{7EB48620-7D51-4090-8347-537AC19F43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0558" y="1606461"/>
            <a:ext cx="2376264" cy="584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selsan logo ile ilgili gÃ¶rsel sonucu">
            <a:extLst>
              <a:ext uri="{FF2B5EF4-FFF2-40B4-BE49-F238E27FC236}">
                <a16:creationId xmlns:a16="http://schemas.microsoft.com/office/drawing/2014/main" id="{C21CC716-03C8-431B-A97E-ECEE24814B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104" y="2494013"/>
            <a:ext cx="2493173" cy="5045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B41409-71E7-4502-8DF1-211D26B5EE5C}"/>
              </a:ext>
            </a:extLst>
          </p:cNvPr>
          <p:cNvPicPr>
            <a:picLocks noChangeAspect="1"/>
          </p:cNvPicPr>
          <p:nvPr/>
        </p:nvPicPr>
        <p:blipFill>
          <a:blip r:embed="rId7"/>
          <a:stretch>
            <a:fillRect/>
          </a:stretch>
        </p:blipFill>
        <p:spPr>
          <a:xfrm>
            <a:off x="7400924" y="1504865"/>
            <a:ext cx="1620932" cy="787309"/>
          </a:xfrm>
          <a:prstGeom prst="rect">
            <a:avLst/>
          </a:prstGeom>
        </p:spPr>
      </p:pic>
      <p:pic>
        <p:nvPicPr>
          <p:cNvPr id="10" name="Picture 9">
            <a:extLst>
              <a:ext uri="{FF2B5EF4-FFF2-40B4-BE49-F238E27FC236}">
                <a16:creationId xmlns:a16="http://schemas.microsoft.com/office/drawing/2014/main" id="{3BA2FBC4-BE74-497D-90FA-A962C1B8268E}"/>
              </a:ext>
            </a:extLst>
          </p:cNvPr>
          <p:cNvPicPr>
            <a:picLocks noChangeAspect="1"/>
          </p:cNvPicPr>
          <p:nvPr/>
        </p:nvPicPr>
        <p:blipFill rotWithShape="1">
          <a:blip r:embed="rId8">
            <a:extLst>
              <a:ext uri="{28A0092B-C50C-407E-A947-70E740481C1C}">
                <a14:useLocalDpi xmlns:a14="http://schemas.microsoft.com/office/drawing/2010/main" val="0"/>
              </a:ext>
            </a:extLst>
          </a:blip>
          <a:srcRect t="34492" b="38941"/>
          <a:stretch/>
        </p:blipFill>
        <p:spPr>
          <a:xfrm>
            <a:off x="7218863" y="2566021"/>
            <a:ext cx="2160268" cy="573897"/>
          </a:xfrm>
          <a:prstGeom prst="rect">
            <a:avLst/>
          </a:prstGeom>
        </p:spPr>
      </p:pic>
      <p:pic>
        <p:nvPicPr>
          <p:cNvPr id="11" name="Picture 10">
            <a:extLst>
              <a:ext uri="{FF2B5EF4-FFF2-40B4-BE49-F238E27FC236}">
                <a16:creationId xmlns:a16="http://schemas.microsoft.com/office/drawing/2014/main" id="{3E1A1AEF-53FB-4A67-A089-5DC3A6B01743}"/>
              </a:ext>
            </a:extLst>
          </p:cNvPr>
          <p:cNvPicPr>
            <a:picLocks noChangeAspect="1"/>
          </p:cNvPicPr>
          <p:nvPr/>
        </p:nvPicPr>
        <p:blipFill>
          <a:blip r:embed="rId9"/>
          <a:stretch>
            <a:fillRect/>
          </a:stretch>
        </p:blipFill>
        <p:spPr>
          <a:xfrm>
            <a:off x="7648652" y="3286101"/>
            <a:ext cx="1292256" cy="1082518"/>
          </a:xfrm>
          <a:prstGeom prst="rect">
            <a:avLst/>
          </a:prstGeom>
        </p:spPr>
      </p:pic>
      <p:pic>
        <p:nvPicPr>
          <p:cNvPr id="12" name="Picture 11">
            <a:extLst>
              <a:ext uri="{FF2B5EF4-FFF2-40B4-BE49-F238E27FC236}">
                <a16:creationId xmlns:a16="http://schemas.microsoft.com/office/drawing/2014/main" id="{37354613-B062-4EC9-9D9B-921B5C9C3E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9471" y="4464369"/>
            <a:ext cx="1739053" cy="905757"/>
          </a:xfrm>
          <a:prstGeom prst="rect">
            <a:avLst/>
          </a:prstGeom>
        </p:spPr>
      </p:pic>
      <p:pic>
        <p:nvPicPr>
          <p:cNvPr id="13" name="Picture 12">
            <a:extLst>
              <a:ext uri="{FF2B5EF4-FFF2-40B4-BE49-F238E27FC236}">
                <a16:creationId xmlns:a16="http://schemas.microsoft.com/office/drawing/2014/main" id="{F8861BF5-0419-42B8-AEF0-A66513F3FBA4}"/>
              </a:ext>
            </a:extLst>
          </p:cNvPr>
          <p:cNvPicPr>
            <a:picLocks noChangeAspect="1"/>
          </p:cNvPicPr>
          <p:nvPr/>
        </p:nvPicPr>
        <p:blipFill>
          <a:blip r:embed="rId11"/>
          <a:stretch>
            <a:fillRect/>
          </a:stretch>
        </p:blipFill>
        <p:spPr>
          <a:xfrm>
            <a:off x="7296299" y="5734373"/>
            <a:ext cx="2812921" cy="583167"/>
          </a:xfrm>
          <a:prstGeom prst="rect">
            <a:avLst/>
          </a:prstGeom>
        </p:spPr>
      </p:pic>
      <p:pic>
        <p:nvPicPr>
          <p:cNvPr id="14" name="Picture 13">
            <a:extLst>
              <a:ext uri="{FF2B5EF4-FFF2-40B4-BE49-F238E27FC236}">
                <a16:creationId xmlns:a16="http://schemas.microsoft.com/office/drawing/2014/main" id="{1B84FB54-FDCF-4500-ACBA-02DCE3BEC1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50125" y="4244667"/>
            <a:ext cx="895294" cy="1102625"/>
          </a:xfrm>
          <a:prstGeom prst="rect">
            <a:avLst/>
          </a:prstGeom>
        </p:spPr>
      </p:pic>
      <p:pic>
        <p:nvPicPr>
          <p:cNvPr id="15" name="Picture 14" descr="general electric tÃ¼rkiye ile ilgili gÃ¶rsel sonucu">
            <a:extLst>
              <a:ext uri="{FF2B5EF4-FFF2-40B4-BE49-F238E27FC236}">
                <a16:creationId xmlns:a16="http://schemas.microsoft.com/office/drawing/2014/main" id="{1012EC22-B5C4-45E0-822F-5658CF1C35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4072" y="5395821"/>
            <a:ext cx="1442750" cy="849052"/>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3">
            <a:extLst>
              <a:ext uri="{FF2B5EF4-FFF2-40B4-BE49-F238E27FC236}">
                <a16:creationId xmlns:a16="http://schemas.microsoft.com/office/drawing/2014/main" id="{412BDCE7-877D-451F-AA1B-634B55E5A915}"/>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200" dirty="0"/>
              <a:t>Dr. </a:t>
            </a:r>
            <a:r>
              <a:rPr lang="tr-TR" sz="1200" dirty="0" err="1"/>
              <a:t>Öğr</a:t>
            </a:r>
            <a:r>
              <a:rPr lang="tr-TR" sz="1200" dirty="0"/>
              <a:t>. Üyesi İsmail Bayezit</a:t>
            </a:r>
            <a:r>
              <a:rPr lang="en-US" sz="1200" dirty="0"/>
              <a:t>, </a:t>
            </a:r>
            <a:r>
              <a:rPr lang="tr-TR" sz="1200" dirty="0"/>
              <a:t>İTÜ Tanıtım Günleri, 18</a:t>
            </a:r>
            <a:r>
              <a:rPr lang="en-US" sz="1200" dirty="0"/>
              <a:t>.0</a:t>
            </a:r>
            <a:r>
              <a:rPr lang="tr-TR" sz="1200" dirty="0"/>
              <a:t>2</a:t>
            </a:r>
            <a:r>
              <a:rPr lang="en-US" sz="1200" dirty="0"/>
              <a:t>.20</a:t>
            </a:r>
            <a:r>
              <a:rPr lang="tr-TR" sz="1200" dirty="0"/>
              <a:t>21</a:t>
            </a:r>
            <a:endParaRPr lang="en-US" sz="1200" dirty="0"/>
          </a:p>
        </p:txBody>
      </p:sp>
      <p:sp>
        <p:nvSpPr>
          <p:cNvPr id="17" name="TextBox 16">
            <a:extLst>
              <a:ext uri="{FF2B5EF4-FFF2-40B4-BE49-F238E27FC236}">
                <a16:creationId xmlns:a16="http://schemas.microsoft.com/office/drawing/2014/main" id="{6D08682B-21DF-4A6B-94E6-3F463F3B2172}"/>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9/18</a:t>
            </a:r>
            <a:endParaRPr lang="en-US" sz="1400" dirty="0">
              <a:solidFill>
                <a:schemeClr val="bg1">
                  <a:lumMod val="50000"/>
                </a:schemeClr>
              </a:solidFill>
            </a:endParaRPr>
          </a:p>
        </p:txBody>
      </p:sp>
    </p:spTree>
    <p:extLst>
      <p:ext uri="{BB962C8B-B14F-4D97-AF65-F5344CB8AC3E}">
        <p14:creationId xmlns:p14="http://schemas.microsoft.com/office/powerpoint/2010/main" val="357899600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1126</Words>
  <Application>Microsoft Office PowerPoint</Application>
  <PresentationFormat>Geniş ekran</PresentationFormat>
  <Paragraphs>193</Paragraphs>
  <Slides>17</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17</vt:i4>
      </vt:variant>
    </vt:vector>
  </HeadingPairs>
  <TitlesOfParts>
    <vt:vector size="24" baseType="lpstr">
      <vt:lpstr>MS PGothic</vt:lpstr>
      <vt:lpstr>Arial</vt:lpstr>
      <vt:lpstr>Calibri</vt:lpstr>
      <vt:lpstr>Calibri Light</vt:lpstr>
      <vt:lpstr>Times</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ABET</cp:lastModifiedBy>
  <cp:revision>72</cp:revision>
  <dcterms:created xsi:type="dcterms:W3CDTF">2019-12-04T11:18:45Z</dcterms:created>
  <dcterms:modified xsi:type="dcterms:W3CDTF">2022-04-04T12:47:09Z</dcterms:modified>
</cp:coreProperties>
</file>