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6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513" r:id="rId2"/>
    <p:sldId id="519" r:id="rId3"/>
    <p:sldId id="571" r:id="rId4"/>
    <p:sldId id="572" r:id="rId5"/>
    <p:sldId id="576" r:id="rId6"/>
    <p:sldId id="570" r:id="rId7"/>
    <p:sldId id="520" r:id="rId8"/>
    <p:sldId id="597" r:id="rId9"/>
    <p:sldId id="578" r:id="rId10"/>
    <p:sldId id="521" r:id="rId11"/>
    <p:sldId id="598" r:id="rId12"/>
    <p:sldId id="584" r:id="rId13"/>
    <p:sldId id="526" r:id="rId14"/>
    <p:sldId id="582" r:id="rId15"/>
    <p:sldId id="585" r:id="rId16"/>
    <p:sldId id="588" r:id="rId17"/>
    <p:sldId id="590" r:id="rId18"/>
    <p:sldId id="535" r:id="rId19"/>
    <p:sldId id="531" r:id="rId20"/>
    <p:sldId id="547" r:id="rId21"/>
    <p:sldId id="595" r:id="rId22"/>
    <p:sldId id="544" r:id="rId23"/>
    <p:sldId id="589" r:id="rId24"/>
    <p:sldId id="557" r:id="rId25"/>
    <p:sldId id="554" r:id="rId26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MS PGothic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MS PGothic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MS PGothic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MS PGothic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MS PGothic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charset="0"/>
        <a:ea typeface="MS PGothic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charset="0"/>
        <a:ea typeface="MS PGothic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charset="0"/>
        <a:ea typeface="MS PGothic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charset="0"/>
        <a:ea typeface="MS PGothic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tu" initials="i" lastIdx="5" clrIdx="0">
    <p:extLst>
      <p:ext uri="{19B8F6BF-5375-455C-9EA6-DF929625EA0E}">
        <p15:presenceInfo xmlns:p15="http://schemas.microsoft.com/office/powerpoint/2012/main" userId="itu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7AA9"/>
    <a:srgbClr val="3949AB"/>
    <a:srgbClr val="3848AB"/>
    <a:srgbClr val="F57C00"/>
    <a:srgbClr val="017C01"/>
    <a:srgbClr val="9D9D06"/>
    <a:srgbClr val="FF9933"/>
    <a:srgbClr val="9A3737"/>
    <a:srgbClr val="00457C"/>
    <a:srgbClr val="002E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Orta Stil 2 - Vurgu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7AC3CCA-C797-4891-BE02-D94E43425B78}" styleName="Orta Stil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505E3EF-67EA-436B-97B2-0124C06EBD24}" styleName="Orta Stil 4 - Vurgu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7DF18680-E054-41AD-8BC1-D1AEF772440D}" styleName="Orta Stil 2 - Vurgu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64" autoAdjust="0"/>
    <p:restoredTop sz="86388" autoAdjust="0"/>
  </p:normalViewPr>
  <p:slideViewPr>
    <p:cSldViewPr>
      <p:cViewPr varScale="1">
        <p:scale>
          <a:sx n="100" d="100"/>
          <a:sy n="100" d="100"/>
        </p:scale>
        <p:origin x="216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" d="100"/>
        <a:sy n="20" d="100"/>
      </p:scale>
      <p:origin x="0" y="0"/>
    </p:cViewPr>
  </p:notesTextViewPr>
  <p:sorterViewPr>
    <p:cViewPr varScale="1">
      <p:scale>
        <a:sx n="1" d="1"/>
        <a:sy n="1" d="1"/>
      </p:scale>
      <p:origin x="0" y="-13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1-19T14:04:48.816" idx="1">
    <p:pos x="6542" y="2432"/>
    <p:text>Uçak görüntülerinin yerine uzay aracı uydu vb. koyalım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1-19T14:32:27.697" idx="4">
    <p:pos x="10" y="1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1-19T14:19:17.260" idx="5">
    <p:pos x="7598" y="778"/>
    <p:text>Uçak görüntülerinin yerine TUSAŞ USET, ve ASELSAN,  TÜBİTAK UZAY'dan gör</p:text>
    <p:extLst>
      <p:ext uri="{C676402C-5697-4E1C-873F-D02D1690AC5C}">
        <p15:threadingInfo xmlns:p15="http://schemas.microsoft.com/office/powerpoint/2012/main" timeZoneBias="-18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DB0765-E81F-4FAE-BD39-8B0E262D6CE6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3578D8-779C-4A49-A69D-290D247853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49434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MS PGothic" pitchFamily="34" charset="-128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MS PGothic" pitchFamily="34" charset="-128"/>
              </a:defRPr>
            </a:lvl1pPr>
          </a:lstStyle>
          <a:p>
            <a:pPr>
              <a:defRPr/>
            </a:pPr>
            <a:fld id="{2D23AF9A-08C0-2B45-B7CE-190E5ACBD066}" type="datetimeFigureOut">
              <a:rPr lang="en-US" altLang="en-US"/>
              <a:pPr>
                <a:defRPr/>
              </a:pPr>
              <a:t>11/15/2022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noProof="0"/>
              <a:t>Click to edit Master text styles</a:t>
            </a:r>
          </a:p>
          <a:p>
            <a:pPr lvl="1"/>
            <a:r>
              <a:rPr lang="tr-TR" noProof="0"/>
              <a:t>Second level</a:t>
            </a:r>
          </a:p>
          <a:p>
            <a:pPr lvl="2"/>
            <a:r>
              <a:rPr lang="tr-TR" noProof="0"/>
              <a:t>Third level</a:t>
            </a:r>
          </a:p>
          <a:p>
            <a:pPr lvl="3"/>
            <a:r>
              <a:rPr lang="tr-TR" noProof="0"/>
              <a:t>Fourth level</a:t>
            </a:r>
          </a:p>
          <a:p>
            <a:pPr lvl="4"/>
            <a:r>
              <a:rPr lang="tr-TR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MS PGothic" pitchFamily="34" charset="-128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67D3AA9-0D66-3348-BFFB-07E3FE48586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428938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460332146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460332146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69151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4753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4753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9122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9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8226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9496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80509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4085357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37505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64582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1509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8304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Research </a:t>
            </a:r>
            <a:r>
              <a:rPr lang="en-US" dirty="0" err="1"/>
              <a:t>collab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3822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475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tr-TR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tr-TR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8C6926-9A45-8843-8FC5-89D78A0C99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1692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68E430-7C03-7149-92DE-5D1B0EA420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0490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tr-TR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90427A-262C-EE40-B580-2983213219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33686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tr-TR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981200"/>
            <a:ext cx="5080000" cy="1981200"/>
          </a:xfrm>
        </p:spPr>
        <p:txBody>
          <a:bodyPr/>
          <a:lstStyle/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914400" y="4114800"/>
            <a:ext cx="5080000" cy="1981200"/>
          </a:xfrm>
        </p:spPr>
        <p:txBody>
          <a:bodyPr/>
          <a:lstStyle/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6D1DC0-669A-A549-8A9F-67ADA56CB5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2520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b="1"/>
            </a:lvl1pPr>
          </a:lstStyle>
          <a:p>
            <a:pPr>
              <a:defRPr/>
            </a:pPr>
            <a:fld id="{7F73E004-36BE-004A-8389-4AF227816A51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1184567" y="6453339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14636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5FD341-B5B5-694A-B12A-55E36A0234CF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57747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68A6EB-0839-C74B-BDB3-78D2CF12DA6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4238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r-TR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B30DBE-BF82-A14E-9AA4-049BD6BAB7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9885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FD5B31-1FAD-5549-B251-AE39C822D6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9760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2F5023-BB01-BA45-A894-355DE418EA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6516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E3D146-9ADF-754B-B1BA-463FE4DD6D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9641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683A3A-DD0F-EC42-B107-524DA91F92D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5202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MS PGothic" pitchFamily="34" charset="-128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MS PGothic" pitchFamily="34" charset="-128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72EFE1AA-8380-7F49-9F91-A78B8093B085}" type="slidenum">
              <a:rPr lang="en-US" altLang="en-US" smtClean="0"/>
              <a:pPr>
                <a:defRPr/>
              </a:pPr>
              <a:t>‹#›</a:t>
            </a:fld>
            <a:r>
              <a:rPr lang="en-US" altLang="en-US" dirty="0"/>
              <a:t> / 10</a:t>
            </a:r>
          </a:p>
          <a:p>
            <a:pPr>
              <a:defRPr/>
            </a:pPr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jpe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3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57.png"/><Relationship Id="rId1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jf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11" Type="http://schemas.openxmlformats.org/officeDocument/2006/relationships/image" Target="../media/image99.png"/><Relationship Id="rId5" Type="http://schemas.openxmlformats.org/officeDocument/2006/relationships/image" Target="../media/image93.jpeg"/><Relationship Id="rId10" Type="http://schemas.openxmlformats.org/officeDocument/2006/relationships/image" Target="../media/image98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96400" y="332656"/>
            <a:ext cx="1942898" cy="2667377"/>
          </a:xfrm>
          <a:prstGeom prst="rect">
            <a:avLst/>
          </a:prstGeom>
        </p:spPr>
      </p:pic>
      <p:sp>
        <p:nvSpPr>
          <p:cNvPr id="10" name="Başlık 3"/>
          <p:cNvSpPr txBox="1">
            <a:spLocks/>
          </p:cNvSpPr>
          <p:nvPr/>
        </p:nvSpPr>
        <p:spPr>
          <a:xfrm>
            <a:off x="-168696" y="764704"/>
            <a:ext cx="12192000" cy="339003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21935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400" b="1" dirty="0">
                <a:solidFill>
                  <a:prstClr val="white"/>
                </a:solidFill>
                <a:latin typeface="Calibri" charset="0"/>
                <a:ea typeface="Calibri" charset="0"/>
                <a:cs typeface="Calibri" charset="0"/>
              </a:rPr>
              <a:t>İSTANBUL TEKNİK ÜNİVERSİTESİ</a:t>
            </a:r>
          </a:p>
          <a:p>
            <a:pPr>
              <a:lnSpc>
                <a:spcPct val="100000"/>
              </a:lnSpc>
            </a:pPr>
            <a:r>
              <a:rPr lang="en-US" altLang="en-US" sz="3600" dirty="0" err="1">
                <a:solidFill>
                  <a:srgbClr val="FFFFFF"/>
                </a:solidFill>
                <a:latin typeface="Calibri" panose="020F0502020204030204" pitchFamily="34" charset="0"/>
              </a:rPr>
              <a:t>Uçak</a:t>
            </a:r>
            <a:r>
              <a:rPr lang="en-US" altLang="en-US" sz="36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srgbClr val="FFFFFF"/>
                </a:solidFill>
                <a:latin typeface="Calibri" panose="020F0502020204030204" pitchFamily="34" charset="0"/>
              </a:rPr>
              <a:t>ve</a:t>
            </a:r>
            <a:r>
              <a:rPr lang="en-US" altLang="en-US" sz="36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srgbClr val="FFFFFF"/>
                </a:solidFill>
                <a:latin typeface="Calibri" panose="020F0502020204030204" pitchFamily="34" charset="0"/>
              </a:rPr>
              <a:t>Uzay</a:t>
            </a:r>
            <a:r>
              <a:rPr lang="en-US" altLang="en-US" sz="36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srgbClr val="FFFFFF"/>
                </a:solidFill>
                <a:latin typeface="Calibri" panose="020F0502020204030204" pitchFamily="34" charset="0"/>
              </a:rPr>
              <a:t>Bilimleri</a:t>
            </a:r>
            <a:r>
              <a:rPr lang="en-US" altLang="en-US" sz="36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srgbClr val="FFFFFF"/>
                </a:solidFill>
                <a:latin typeface="Calibri" panose="020F0502020204030204" pitchFamily="34" charset="0"/>
              </a:rPr>
              <a:t>Fakültesi</a:t>
            </a:r>
            <a:endParaRPr lang="en-US" altLang="en-US" sz="3600" dirty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altLang="en-US" sz="3600" b="1" dirty="0">
                <a:solidFill>
                  <a:srgbClr val="FFFFFF"/>
                </a:solidFill>
                <a:latin typeface="Calibri" panose="020F0502020204030204" pitchFamily="34" charset="0"/>
              </a:rPr>
              <a:t>UZAY MÜHEND</a:t>
            </a:r>
            <a:r>
              <a:rPr lang="tr-TR" altLang="en-US" sz="3600" b="1" dirty="0">
                <a:solidFill>
                  <a:srgbClr val="FFFFFF"/>
                </a:solidFill>
                <a:latin typeface="Calibri" panose="020F0502020204030204" pitchFamily="34" charset="0"/>
              </a:rPr>
              <a:t>İ</a:t>
            </a:r>
            <a:r>
              <a:rPr lang="en-US" altLang="en-US" sz="3600" b="1" dirty="0">
                <a:solidFill>
                  <a:srgbClr val="FFFFFF"/>
                </a:solidFill>
                <a:latin typeface="Calibri" panose="020F0502020204030204" pitchFamily="34" charset="0"/>
              </a:rPr>
              <a:t>SL</a:t>
            </a:r>
            <a:r>
              <a:rPr lang="tr-TR" altLang="en-US" sz="3600" b="1" dirty="0">
                <a:solidFill>
                  <a:srgbClr val="FFFFFF"/>
                </a:solidFill>
                <a:latin typeface="Calibri" panose="020F0502020204030204" pitchFamily="34" charset="0"/>
              </a:rPr>
              <a:t>İ</a:t>
            </a:r>
            <a:r>
              <a:rPr lang="en-US" altLang="en-US" sz="36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Ğ</a:t>
            </a:r>
            <a:r>
              <a:rPr lang="tr-TR" altLang="en-US" sz="3600" b="1" dirty="0">
                <a:solidFill>
                  <a:srgbClr val="FFFFFF"/>
                </a:solidFill>
                <a:latin typeface="Calibri" panose="020F0502020204030204" pitchFamily="34" charset="0"/>
              </a:rPr>
              <a:t>İ</a:t>
            </a:r>
          </a:p>
          <a:p>
            <a:pPr>
              <a:lnSpc>
                <a:spcPct val="100000"/>
              </a:lnSpc>
            </a:pPr>
            <a:endParaRPr lang="tr-TR" altLang="en-US" sz="3600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Başlık 3"/>
          <p:cNvSpPr txBox="1">
            <a:spLocks/>
          </p:cNvSpPr>
          <p:nvPr/>
        </p:nvSpPr>
        <p:spPr>
          <a:xfrm>
            <a:off x="0" y="3780971"/>
            <a:ext cx="12192000" cy="764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21935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tr-TR" sz="4800" dirty="0">
              <a:solidFill>
                <a:prstClr val="white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" name="Başlık 3">
            <a:extLst>
              <a:ext uri="{FF2B5EF4-FFF2-40B4-BE49-F238E27FC236}">
                <a16:creationId xmlns:a16="http://schemas.microsoft.com/office/drawing/2014/main" id="{8CBB9206-D91C-AA41-A792-94E8602E624F}"/>
              </a:ext>
            </a:extLst>
          </p:cNvPr>
          <p:cNvSpPr txBox="1">
            <a:spLocks/>
          </p:cNvSpPr>
          <p:nvPr/>
        </p:nvSpPr>
        <p:spPr>
          <a:xfrm>
            <a:off x="551384" y="5003432"/>
            <a:ext cx="10563369" cy="64520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21935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tr-TR" sz="3200" b="1" dirty="0">
                <a:solidFill>
                  <a:prstClr val="white"/>
                </a:solidFill>
                <a:latin typeface="Calibri" charset="0"/>
                <a:ea typeface="Calibri" charset="0"/>
                <a:cs typeface="Calibri" charset="0"/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3978164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79376" y="260648"/>
            <a:ext cx="9793088" cy="646212"/>
          </a:xfrm>
        </p:spPr>
        <p:txBody>
          <a:bodyPr/>
          <a:lstStyle/>
          <a:p>
            <a:pPr algn="l"/>
            <a:r>
              <a:rPr lang="en-US" altLang="en-US" sz="28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Çalışma</a:t>
            </a:r>
            <a:r>
              <a:rPr lang="en-US" altLang="en-US" sz="28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tr-TR" altLang="en-US" sz="2800" b="1" dirty="0">
                <a:solidFill>
                  <a:schemeClr val="bg1"/>
                </a:solidFill>
                <a:latin typeface="Calibri" panose="020F0502020204030204" pitchFamily="34" charset="0"/>
              </a:rPr>
              <a:t>İmkanları</a:t>
            </a:r>
            <a:endParaRPr lang="en-US" sz="2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50349" y="1003535"/>
            <a:ext cx="6518137" cy="5508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5750" indent="-285750" defTabSz="457200" eaLnBrk="0" hangingPunct="0">
              <a:lnSpc>
                <a:spcPct val="120000"/>
              </a:lnSpc>
              <a:buClr>
                <a:srgbClr val="00447C"/>
              </a:buClr>
              <a:buFont typeface="Times" panose="02020603050405020304" pitchFamily="18" charset="0"/>
              <a:buChar char="■"/>
              <a:defRPr sz="1600"/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latin typeface="+mn-lt"/>
                <a:cs typeface="MS PGothic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latin typeface="+mn-lt"/>
                <a:cs typeface="MS PGothic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  <a:cs typeface="MS PGothic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  <a:cs typeface="MS PGothic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  <a:ea typeface="+mn-ea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  <a:ea typeface="+mn-ea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  <a:ea typeface="+mn-ea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  <a:ea typeface="+mn-ea"/>
              </a:defRPr>
            </a:lvl9pPr>
          </a:lstStyle>
          <a:p>
            <a:pPr marL="285750" lvl="2" indent="-285750">
              <a:lnSpc>
                <a:spcPct val="120000"/>
              </a:lnSpc>
              <a:buClr>
                <a:srgbClr val="00447C"/>
              </a:buClr>
              <a:buFont typeface="Times" panose="02020603050405020304" pitchFamily="18" charset="0"/>
              <a:buChar char="■"/>
            </a:pPr>
            <a:r>
              <a:rPr lang="en-US" altLang="en-US" sz="2000" noProof="1">
                <a:latin typeface="Calibri" panose="020F0502020204030204" pitchFamily="34" charset="0"/>
                <a:cs typeface="Calibri" panose="020F0502020204030204" pitchFamily="34" charset="0"/>
              </a:rPr>
              <a:t>Savunma Sanayii</a:t>
            </a:r>
          </a:p>
          <a:p>
            <a:pPr marL="742950" lvl="3" indent="-285750">
              <a:lnSpc>
                <a:spcPct val="120000"/>
              </a:lnSpc>
              <a:buClr>
                <a:srgbClr val="00447C"/>
              </a:buClr>
              <a:buFont typeface="Times" panose="02020603050405020304" pitchFamily="18" charset="0"/>
              <a:buChar char="■"/>
            </a:pPr>
            <a:r>
              <a:rPr lang="en-US" altLang="en-US" sz="1600" noProof="1">
                <a:latin typeface="Calibri" panose="020F0502020204030204" pitchFamily="34" charset="0"/>
                <a:cs typeface="Calibri" panose="020F0502020204030204" pitchFamily="34" charset="0"/>
              </a:rPr>
              <a:t>Türk Havacılık Sanayi (TAI), Türk Motor Sanayi (TEI) </a:t>
            </a:r>
          </a:p>
          <a:p>
            <a:pPr marL="742950" lvl="3" indent="-285750">
              <a:lnSpc>
                <a:spcPct val="120000"/>
              </a:lnSpc>
              <a:buClr>
                <a:srgbClr val="00447C"/>
              </a:buClr>
              <a:buFont typeface="Times" panose="02020603050405020304" pitchFamily="18" charset="0"/>
              <a:buChar char="■"/>
            </a:pPr>
            <a:r>
              <a:rPr lang="en-US" altLang="en-US" sz="1600" noProof="1">
                <a:latin typeface="Calibri" panose="020F0502020204030204" pitchFamily="34" charset="0"/>
                <a:cs typeface="Calibri" panose="020F0502020204030204" pitchFamily="34" charset="0"/>
              </a:rPr>
              <a:t>ASELSAN, HAVELSAN, ROKETSAN, </a:t>
            </a:r>
            <a:endParaRPr lang="tr-TR" altLang="en-US" sz="1600" noProof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2" indent="-285750">
              <a:lnSpc>
                <a:spcPct val="120000"/>
              </a:lnSpc>
              <a:buClr>
                <a:srgbClr val="00447C"/>
              </a:buClr>
              <a:buFont typeface="Times" panose="02020603050405020304" pitchFamily="18" charset="0"/>
              <a:buChar char="■"/>
            </a:pPr>
            <a:r>
              <a:rPr lang="en-US" altLang="en-US" sz="2000" noProof="1">
                <a:latin typeface="Calibri" panose="020F0502020204030204" pitchFamily="34" charset="0"/>
                <a:cs typeface="Calibri" panose="020F0502020204030204" pitchFamily="34" charset="0"/>
              </a:rPr>
              <a:t>TÜBİTAK </a:t>
            </a:r>
            <a:endParaRPr lang="tr-TR" altLang="en-US" sz="2000" noProof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3" indent="-285750">
              <a:lnSpc>
                <a:spcPct val="120000"/>
              </a:lnSpc>
              <a:buClr>
                <a:srgbClr val="00447C"/>
              </a:buClr>
              <a:buFont typeface="Times" panose="02020603050405020304" pitchFamily="18" charset="0"/>
              <a:buChar char="■"/>
            </a:pPr>
            <a:r>
              <a:rPr lang="tr-TR" altLang="en-US" sz="1600" noProof="1">
                <a:latin typeface="Calibri" panose="020F0502020204030204" pitchFamily="34" charset="0"/>
                <a:cs typeface="Calibri" panose="020F0502020204030204" pitchFamily="34" charset="0"/>
              </a:rPr>
              <a:t>TÜBİTAK UZAY</a:t>
            </a:r>
          </a:p>
          <a:p>
            <a:pPr marL="742950" lvl="3" indent="-285750">
              <a:lnSpc>
                <a:spcPct val="120000"/>
              </a:lnSpc>
              <a:buClr>
                <a:srgbClr val="00447C"/>
              </a:buClr>
              <a:buFont typeface="Times" panose="02020603050405020304" pitchFamily="18" charset="0"/>
              <a:buChar char="■"/>
            </a:pPr>
            <a:r>
              <a:rPr lang="tr-TR" altLang="en-US" sz="1600" noProof="1">
                <a:latin typeface="Calibri" panose="020F0502020204030204" pitchFamily="34" charset="0"/>
                <a:cs typeface="Calibri" panose="020F0502020204030204" pitchFamily="34" charset="0"/>
              </a:rPr>
              <a:t>TÜBİTAK SAGE</a:t>
            </a:r>
          </a:p>
          <a:p>
            <a:pPr marL="285750" lvl="2" indent="-285750">
              <a:lnSpc>
                <a:spcPct val="120000"/>
              </a:lnSpc>
              <a:buClr>
                <a:srgbClr val="00447C"/>
              </a:buClr>
              <a:buFont typeface="Times" panose="02020603050405020304" pitchFamily="18" charset="0"/>
              <a:buChar char="■"/>
            </a:pPr>
            <a:r>
              <a:rPr lang="en-US" altLang="en-US" sz="2000" noProof="1">
                <a:latin typeface="Calibri" panose="020F0502020204030204" pitchFamily="34" charset="0"/>
                <a:cs typeface="Calibri" panose="020F0502020204030204" pitchFamily="34" charset="0"/>
              </a:rPr>
              <a:t>Sivil Havacılık</a:t>
            </a:r>
          </a:p>
          <a:p>
            <a:pPr marL="742950" lvl="3" indent="-285750">
              <a:lnSpc>
                <a:spcPct val="120000"/>
              </a:lnSpc>
              <a:buClr>
                <a:srgbClr val="00447C"/>
              </a:buClr>
              <a:buFont typeface="Times" panose="02020603050405020304" pitchFamily="18" charset="0"/>
              <a:buChar char="■"/>
            </a:pPr>
            <a:r>
              <a:rPr lang="en-US" altLang="en-US" sz="1600" noProof="1">
                <a:latin typeface="Calibri" panose="020F0502020204030204" pitchFamily="34" charset="0"/>
                <a:cs typeface="Calibri" panose="020F0502020204030204" pitchFamily="34" charset="0"/>
              </a:rPr>
              <a:t>Türk Hava Yolları (THY)</a:t>
            </a:r>
            <a:r>
              <a:rPr lang="tr-TR" altLang="en-US" sz="1600" noProof="1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1600" noProof="1">
                <a:latin typeface="Calibri" panose="020F0502020204030204" pitchFamily="34" charset="0"/>
                <a:cs typeface="Calibri" panose="020F0502020204030204" pitchFamily="34" charset="0"/>
              </a:rPr>
              <a:t>AtlasJet, Pegasus, Sun Express…</a:t>
            </a:r>
          </a:p>
          <a:p>
            <a:pPr marL="742950" lvl="3" indent="-285750">
              <a:lnSpc>
                <a:spcPct val="120000"/>
              </a:lnSpc>
              <a:buClr>
                <a:srgbClr val="00447C"/>
              </a:buClr>
              <a:buFont typeface="Times" panose="02020603050405020304" pitchFamily="18" charset="0"/>
              <a:buChar char="■"/>
            </a:pPr>
            <a:r>
              <a:rPr lang="en-US" altLang="en-US" sz="1600" noProof="1">
                <a:latin typeface="Calibri" panose="020F0502020204030204" pitchFamily="34" charset="0"/>
                <a:cs typeface="Calibri" panose="020F0502020204030204" pitchFamily="34" charset="0"/>
              </a:rPr>
              <a:t>Uçak Bakım Şirketleri (Turkish Technic, ATS Team, MNG Teknik)</a:t>
            </a:r>
          </a:p>
          <a:p>
            <a:pPr marL="285750" lvl="2" indent="-285750">
              <a:lnSpc>
                <a:spcPct val="120000"/>
              </a:lnSpc>
              <a:buClr>
                <a:srgbClr val="00447C"/>
              </a:buClr>
              <a:buFont typeface="Times" panose="02020603050405020304" pitchFamily="18" charset="0"/>
              <a:buChar char="■"/>
            </a:pPr>
            <a:r>
              <a:rPr lang="en-US" altLang="en-US" sz="2000" noProof="1">
                <a:latin typeface="Calibri" panose="020F0502020204030204" pitchFamily="34" charset="0"/>
                <a:cs typeface="Calibri" panose="020F0502020204030204" pitchFamily="34" charset="0"/>
              </a:rPr>
              <a:t>Otomotiv sanayi </a:t>
            </a:r>
          </a:p>
          <a:p>
            <a:pPr marL="742950" lvl="3" indent="-285750">
              <a:lnSpc>
                <a:spcPct val="120000"/>
              </a:lnSpc>
              <a:buClr>
                <a:srgbClr val="00447C"/>
              </a:buClr>
              <a:buFont typeface="Times" panose="02020603050405020304" pitchFamily="18" charset="0"/>
              <a:buChar char="■"/>
            </a:pPr>
            <a:r>
              <a:rPr lang="en-US" altLang="en-US" sz="1600" noProof="1">
                <a:latin typeface="Calibri" panose="020F0502020204030204" pitchFamily="34" charset="0"/>
                <a:cs typeface="Calibri" panose="020F0502020204030204" pitchFamily="34" charset="0"/>
              </a:rPr>
              <a:t>Fiat Tofaş, Isuzu, BMC, Renault, Hyundai, FEV</a:t>
            </a:r>
          </a:p>
          <a:p>
            <a:pPr marL="285750" lvl="2" indent="-285750">
              <a:lnSpc>
                <a:spcPct val="120000"/>
              </a:lnSpc>
              <a:buClr>
                <a:srgbClr val="00447C"/>
              </a:buClr>
              <a:buFont typeface="Times" panose="02020603050405020304" pitchFamily="18" charset="0"/>
              <a:buChar char="■"/>
            </a:pPr>
            <a:r>
              <a:rPr lang="en-US" altLang="en-US" sz="2000" noProof="1">
                <a:latin typeface="Calibri" panose="020F0502020204030204" pitchFamily="34" charset="0"/>
                <a:cs typeface="Calibri" panose="020F0502020204030204" pitchFamily="34" charset="0"/>
              </a:rPr>
              <a:t>Hava İkmal Bakım Merkezleri (HİBM)</a:t>
            </a:r>
          </a:p>
          <a:p>
            <a:pPr marL="285750" lvl="2" indent="-285750">
              <a:lnSpc>
                <a:spcPct val="120000"/>
              </a:lnSpc>
              <a:buClr>
                <a:srgbClr val="00447C"/>
              </a:buClr>
              <a:buFont typeface="Times" panose="02020603050405020304" pitchFamily="18" charset="0"/>
              <a:buChar char="■"/>
            </a:pPr>
            <a:r>
              <a:rPr lang="en-US" altLang="en-US" sz="2000" noProof="1">
                <a:latin typeface="Calibri" panose="020F0502020204030204" pitchFamily="34" charset="0"/>
                <a:cs typeface="Calibri" panose="020F0502020204030204" pitchFamily="34" charset="0"/>
              </a:rPr>
              <a:t>Endüstri (Arçelik, Beko, Infotron , AEG, Bosch, Momentus)</a:t>
            </a:r>
          </a:p>
          <a:p>
            <a:pPr marL="285750" lvl="2" indent="-285750">
              <a:lnSpc>
                <a:spcPct val="120000"/>
              </a:lnSpc>
              <a:buClr>
                <a:srgbClr val="00447C"/>
              </a:buClr>
              <a:buFont typeface="Times" panose="02020603050405020304" pitchFamily="18" charset="0"/>
              <a:buChar char="■"/>
            </a:pPr>
            <a:r>
              <a:rPr lang="en-US" altLang="en-US" sz="2000" noProof="1">
                <a:latin typeface="Calibri" panose="020F0502020204030204" pitchFamily="34" charset="0"/>
                <a:cs typeface="Calibri" panose="020F0502020204030204" pitchFamily="34" charset="0"/>
              </a:rPr>
              <a:t>Yurtdışı</a:t>
            </a:r>
          </a:p>
          <a:p>
            <a:pPr marL="742950" lvl="3" indent="-285750">
              <a:lnSpc>
                <a:spcPct val="120000"/>
              </a:lnSpc>
              <a:buClr>
                <a:srgbClr val="00447C"/>
              </a:buClr>
              <a:buFont typeface="Times" panose="02020603050405020304" pitchFamily="18" charset="0"/>
              <a:buChar char="■"/>
            </a:pPr>
            <a:r>
              <a:rPr lang="tr-TR" altLang="en-US" sz="1600" noProof="1">
                <a:latin typeface="Calibri" panose="020F0502020204030204" pitchFamily="34" charset="0"/>
                <a:cs typeface="Calibri" panose="020F0502020204030204" pitchFamily="34" charset="0"/>
              </a:rPr>
              <a:t>SAFRAN, </a:t>
            </a:r>
            <a:r>
              <a:rPr lang="en-US" altLang="en-US" sz="1600" noProof="1">
                <a:latin typeface="Calibri" panose="020F0502020204030204" pitchFamily="34" charset="0"/>
                <a:cs typeface="Calibri" panose="020F0502020204030204" pitchFamily="34" charset="0"/>
              </a:rPr>
              <a:t>NASA, DLR, Boeing, JAXA, EUROCONTROL</a:t>
            </a:r>
          </a:p>
          <a:p>
            <a:pPr marL="285750" lvl="2" indent="-285750">
              <a:lnSpc>
                <a:spcPct val="120000"/>
              </a:lnSpc>
              <a:buClr>
                <a:srgbClr val="00447C"/>
              </a:buClr>
              <a:buFont typeface="Times" panose="02020603050405020304" pitchFamily="18" charset="0"/>
              <a:buChar char="■"/>
            </a:pPr>
            <a:endParaRPr lang="en-US" altLang="en-US" sz="2000" noProof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36" descr="Image result for thy logo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444574" y="4218306"/>
            <a:ext cx="1456967" cy="1086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Image result for safran tech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888353" y="3284984"/>
            <a:ext cx="3176941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Ä°lgili resim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66822" y="1461328"/>
            <a:ext cx="2376264" cy="58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aselsan logo ile ilgili gÃ¶rsel sonucu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08368" y="2348880"/>
            <a:ext cx="2493173" cy="504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7188" y="1359732"/>
            <a:ext cx="1620932" cy="78730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25127" y="2420888"/>
            <a:ext cx="2160268" cy="5738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4916" y="3140968"/>
            <a:ext cx="1292256" cy="108251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5735" y="4319236"/>
            <a:ext cx="1739053" cy="90575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2563" y="5589240"/>
            <a:ext cx="2812921" cy="58316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7170" y="4218306"/>
            <a:ext cx="895294" cy="110262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73E004-36BE-004A-8389-4AF227816A51}" type="slidenum">
              <a:rPr lang="en-US" altLang="en-US" smtClean="0"/>
              <a:pPr>
                <a:defRPr/>
              </a:pPr>
              <a:t>9</a:t>
            </a:fld>
            <a:endParaRPr lang="en-US" altLang="en-US" dirty="0"/>
          </a:p>
        </p:txBody>
      </p:sp>
      <p:pic>
        <p:nvPicPr>
          <p:cNvPr id="2050" name="Picture 2" descr="general electric tÃ¼rkiye ile ilgili gÃ¶rsel sonucu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00336" y="5369901"/>
            <a:ext cx="1442750" cy="849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02096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79376" y="260648"/>
            <a:ext cx="9793088" cy="646212"/>
          </a:xfrm>
        </p:spPr>
        <p:txBody>
          <a:bodyPr/>
          <a:lstStyle/>
          <a:p>
            <a:pPr algn="l"/>
            <a:r>
              <a:rPr lang="en-US" altLang="en-US" sz="28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Stratejik</a:t>
            </a:r>
            <a:r>
              <a:rPr lang="en-US" altLang="en-US" sz="28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İş</a:t>
            </a:r>
            <a:r>
              <a:rPr lang="en-US" altLang="en-US" sz="28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Birliktelikleri</a:t>
            </a:r>
            <a:endParaRPr lang="en-US" sz="2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79376" y="1196752"/>
            <a:ext cx="6949822" cy="5508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5750" indent="-285750" defTabSz="457200" eaLnBrk="0" hangingPunct="0">
              <a:lnSpc>
                <a:spcPct val="120000"/>
              </a:lnSpc>
              <a:buClr>
                <a:srgbClr val="00447C"/>
              </a:buClr>
              <a:buFont typeface="Times" panose="02020603050405020304" pitchFamily="18" charset="0"/>
              <a:buChar char="■"/>
              <a:defRPr sz="1600"/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latin typeface="+mn-lt"/>
                <a:cs typeface="MS PGothic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latin typeface="+mn-lt"/>
                <a:cs typeface="MS PGothic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  <a:cs typeface="MS PGothic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  <a:cs typeface="MS PGothic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  <a:ea typeface="+mn-ea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  <a:ea typeface="+mn-ea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  <a:ea typeface="+mn-ea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  <a:ea typeface="+mn-ea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sz="2000" noProof="1">
                <a:latin typeface="Calibri" panose="020F0502020204030204" pitchFamily="34" charset="0"/>
                <a:cs typeface="Calibri" panose="020F0502020204030204" pitchFamily="34" charset="0"/>
              </a:rPr>
              <a:t>TAI</a:t>
            </a:r>
            <a:endParaRPr lang="tr-TR" altLang="en-US" sz="2000" noProof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tr-TR" altLang="en-US" sz="2000" noProof="1">
                <a:latin typeface="Calibri" panose="020F0502020204030204" pitchFamily="34" charset="0"/>
                <a:cs typeface="Calibri" panose="020F0502020204030204" pitchFamily="34" charset="0"/>
              </a:rPr>
              <a:t>TÜBİTAK-UZAY</a:t>
            </a:r>
          </a:p>
          <a:p>
            <a:pPr>
              <a:lnSpc>
                <a:spcPct val="150000"/>
              </a:lnSpc>
            </a:pPr>
            <a:r>
              <a:rPr lang="tr-TR" altLang="en-US" sz="2000" noProof="1">
                <a:latin typeface="Calibri" panose="020F0502020204030204" pitchFamily="34" charset="0"/>
                <a:cs typeface="Calibri" panose="020F0502020204030204" pitchFamily="34" charset="0"/>
              </a:rPr>
              <a:t>ROKETSAN</a:t>
            </a:r>
          </a:p>
          <a:p>
            <a:pPr>
              <a:lnSpc>
                <a:spcPct val="150000"/>
              </a:lnSpc>
            </a:pPr>
            <a:r>
              <a:rPr lang="tr-TR" altLang="en-US" sz="2000" noProof="1">
                <a:latin typeface="Calibri" panose="020F0502020204030204" pitchFamily="34" charset="0"/>
                <a:cs typeface="Calibri" panose="020F0502020204030204" pitchFamily="34" charset="0"/>
              </a:rPr>
              <a:t>DELTA-V</a:t>
            </a:r>
            <a:endParaRPr lang="en-US" altLang="en-US" sz="2000" noProof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tr-TR" altLang="en-US" sz="2000" noProof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73E004-36BE-004A-8389-4AF227816A51}" type="slidenum">
              <a:rPr lang="en-US" altLang="en-US" smtClean="0"/>
              <a:pPr>
                <a:defRPr/>
              </a:pPr>
              <a:t>10</a:t>
            </a:fld>
            <a:endParaRPr lang="en-US" alt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2204" y="1196752"/>
            <a:ext cx="4129966" cy="27533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Ay misyonunda kullanılması planlanan hibrit motorlu Sonda Roket Sistemi  başarıyla test edildi">
            <a:extLst>
              <a:ext uri="{FF2B5EF4-FFF2-40B4-BE49-F238E27FC236}">
                <a16:creationId xmlns:a16="http://schemas.microsoft.com/office/drawing/2014/main" id="{7663493C-146A-4E94-99F5-98355CFEA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566" y="3858713"/>
            <a:ext cx="3852118" cy="25657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oketsan - Homepage">
            <a:extLst>
              <a:ext uri="{FF2B5EF4-FFF2-40B4-BE49-F238E27FC236}">
                <a16:creationId xmlns:a16="http://schemas.microsoft.com/office/drawing/2014/main" id="{195F88BA-F498-4A37-9B36-2B0307986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5470" y="1428403"/>
            <a:ext cx="3713162" cy="37131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E8825362-8637-4433-A0D2-086D181FA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32471" y="4052764"/>
            <a:ext cx="5551573" cy="25657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56609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79376" y="260648"/>
            <a:ext cx="9793088" cy="646212"/>
          </a:xfrm>
        </p:spPr>
        <p:txBody>
          <a:bodyPr/>
          <a:lstStyle/>
          <a:p>
            <a:pPr algn="l"/>
            <a:r>
              <a:rPr lang="tr-TR" sz="2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AR-GE İmkanları – </a:t>
            </a:r>
            <a:r>
              <a:rPr lang="tr-TR" sz="2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Trisonik</a:t>
            </a:r>
            <a:r>
              <a:rPr lang="tr-TR" sz="2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Laboratuvarı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3"/>
              <p:cNvSpPr txBox="1">
                <a:spLocks noChangeArrowheads="1"/>
              </p:cNvSpPr>
              <p:nvPr/>
            </p:nvSpPr>
            <p:spPr bwMode="auto">
              <a:xfrm>
                <a:off x="479376" y="1196752"/>
                <a:ext cx="11017224" cy="1720619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/>
              <a:lstStyle>
                <a:lvl1pPr defTabSz="457200" eaLnBrk="0" hangingPunct="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 defTabSz="457200" eaLnBrk="0" hangingPunct="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 defTabSz="457200" eaLnBrk="0" hangingPunct="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 defTabSz="457200" eaLnBrk="0" hangingPunct="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 defTabSz="457200" eaLnBrk="0" hangingPunct="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marL="285750" indent="-285750" eaLnBrk="1" hangingPunct="1">
                  <a:lnSpc>
                    <a:spcPct val="120000"/>
                  </a:lnSpc>
                  <a:spcBef>
                    <a:spcPct val="20000"/>
                  </a:spcBef>
                  <a:buClr>
                    <a:srgbClr val="00447C"/>
                  </a:buClr>
                  <a:buFont typeface="Times" panose="02020603050405020304" pitchFamily="18" charset="0"/>
                  <a:buChar char="■"/>
                </a:pPr>
                <a:r>
                  <a:rPr lang="tr-TR" altLang="en-US" sz="1800" noProof="1">
                    <a:latin typeface="Calibri" panose="020F0502020204030204" pitchFamily="34" charset="0"/>
                    <a:cs typeface="Calibri" panose="020F0502020204030204" pitchFamily="34" charset="0"/>
                  </a:rPr>
                  <a:t>2 sesaltı, 2 sesüstü olmak üzere 6 rüzgar tüneli ve 1 büyük ölçekli su kanalı </a:t>
                </a:r>
              </a:p>
              <a:p>
                <a:pPr eaLnBrk="1" hangingPunct="1">
                  <a:lnSpc>
                    <a:spcPct val="120000"/>
                  </a:lnSpc>
                  <a:spcBef>
                    <a:spcPct val="20000"/>
                  </a:spcBef>
                  <a:buClr>
                    <a:srgbClr val="00447C"/>
                  </a:buClr>
                </a:pPr>
                <a:r>
                  <a:rPr lang="tr-TR" altLang="en-US" sz="1800" i="1" noProof="1">
                    <a:latin typeface="Calibri" panose="020F0502020204030204" pitchFamily="34" charset="0"/>
                    <a:cs typeface="Calibri" panose="020F0502020204030204" pitchFamily="34" charset="0"/>
                  </a:rPr>
                  <a:t>Trisonik Rüzgar Tüneli halen Türkiye’deki en büyük ve en hızlı sesüstü rüzgar tünelidir:  </a:t>
                </a:r>
                <a14:m>
                  <m:oMath xmlns:m="http://schemas.openxmlformats.org/officeDocument/2006/math">
                    <m:r>
                      <a:rPr lang="tr-TR" altLang="en-US" sz="1800" b="0" i="1" noProof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0.4</m:t>
                    </m:r>
                    <m:r>
                      <a:rPr lang="tr-TR" altLang="en-US" sz="1800" b="0" i="1" noProof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&lt;</m:t>
                    </m:r>
                    <m:r>
                      <a:rPr lang="tr-TR" altLang="en-US" sz="1800" b="0" i="1" noProof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𝑀</m:t>
                    </m:r>
                    <m:r>
                      <a:rPr lang="tr-TR" altLang="en-US" sz="1800" b="0" i="1" noProof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&lt;4,  15</m:t>
                    </m:r>
                    <m:r>
                      <a:rPr lang="tr-TR" altLang="en-US" sz="1800" b="0" i="1" noProof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𝑐𝑚</m:t>
                    </m:r>
                    <m:r>
                      <a:rPr lang="tr-TR" altLang="en-US" sz="1800" b="0" i="1" noProof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×15</m:t>
                    </m:r>
                    <m:r>
                      <a:rPr lang="tr-TR" altLang="en-US" sz="1800" b="0" i="1" noProof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𝑐𝑚</m:t>
                    </m:r>
                  </m:oMath>
                </a14:m>
                <a:endParaRPr lang="tr-TR" altLang="en-US" sz="1800" noProof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 eaLnBrk="1" hangingPunct="1">
                  <a:lnSpc>
                    <a:spcPct val="120000"/>
                  </a:lnSpc>
                  <a:spcBef>
                    <a:spcPct val="20000"/>
                  </a:spcBef>
                  <a:buClr>
                    <a:srgbClr val="00447C"/>
                  </a:buClr>
                  <a:buFont typeface="Times" panose="02020603050405020304" pitchFamily="18" charset="0"/>
                  <a:buChar char="■"/>
                </a:pPr>
                <a:r>
                  <a:rPr lang="tr-TR" altLang="en-US" sz="1800" noProof="1">
                    <a:latin typeface="Calibri" panose="020F0502020204030204" pitchFamily="34" charset="0"/>
                    <a:cs typeface="Calibri" panose="020F0502020204030204" pitchFamily="34" charset="0"/>
                  </a:rPr>
                  <a:t>Ölçüm sistemleri: LDA, PIV, CTA vd., basınç duyargaları, balans ve kuvvet/moment duyargaları, ısıl çiftler, vd.</a:t>
                </a:r>
              </a:p>
              <a:p>
                <a:pPr marL="171450" indent="-171450" algn="just" eaLnBrk="1" hangingPunct="1">
                  <a:lnSpc>
                    <a:spcPct val="120000"/>
                  </a:lnSpc>
                  <a:spcBef>
                    <a:spcPct val="20000"/>
                  </a:spcBef>
                  <a:buClr>
                    <a:srgbClr val="00447C"/>
                  </a:buClr>
                  <a:buFont typeface="Times" panose="02020603050405020304" pitchFamily="18" charset="0"/>
                  <a:buChar char="■"/>
                </a:pPr>
                <a:endParaRPr lang="en-US" altLang="en-US" sz="1800" b="1" noProof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9376" y="1196752"/>
                <a:ext cx="11017224" cy="1720619"/>
              </a:xfrm>
              <a:prstGeom prst="rect">
                <a:avLst/>
              </a:prstGeom>
              <a:blipFill>
                <a:blip r:embed="rId2"/>
                <a:stretch>
                  <a:fillRect l="-498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3" descr="C:\Users\Aydin Misirlioglu\Pictures\Uzay.Uçak\_DSC4198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96942" y="2594224"/>
            <a:ext cx="2876449" cy="2057447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808080">
                <a:alpha val="70000"/>
              </a:srgbClr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73E004-36BE-004A-8389-4AF227816A51}" type="slidenum">
              <a:rPr lang="en-US" altLang="en-US" smtClean="0"/>
              <a:pPr>
                <a:defRPr/>
              </a:pPr>
              <a:t>11</a:t>
            </a:fld>
            <a:endParaRPr lang="en-US" alt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2951" y="4873540"/>
            <a:ext cx="2880000" cy="18797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912" y="4848257"/>
            <a:ext cx="2764362" cy="1761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72951" y="2594224"/>
            <a:ext cx="2880000" cy="21571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8646" y="4792303"/>
            <a:ext cx="3544751" cy="19663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004" y="2539547"/>
            <a:ext cx="2853269" cy="2127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 descr="tanklar onden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3760" y="2568545"/>
            <a:ext cx="2783182" cy="20696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9" descr="kirmizi bilgisayarlar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2842" y="4705045"/>
            <a:ext cx="2834100" cy="2048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38456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79376" y="260648"/>
            <a:ext cx="9793088" cy="646212"/>
          </a:xfrm>
        </p:spPr>
        <p:txBody>
          <a:bodyPr/>
          <a:lstStyle/>
          <a:p>
            <a:pPr algn="l"/>
            <a:r>
              <a:rPr lang="tr-TR" sz="2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AR-GE İmkanları – </a:t>
            </a:r>
            <a:r>
              <a:rPr lang="en-US" sz="2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Kompozit </a:t>
            </a:r>
            <a:r>
              <a:rPr lang="en-US" sz="2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Yapı</a:t>
            </a:r>
            <a:r>
              <a:rPr lang="tr-TR" sz="2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Laboratuvarı</a:t>
            </a:r>
            <a:endParaRPr lang="en-US" sz="2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2" descr="C:\Users\Aydin Misirlioglu\Pictures\Uzay.Uçak\Kompozit Yapı Laboratuvarı\09_03_2010_İTU_Lab_son 03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8580" y="3366093"/>
            <a:ext cx="4464496" cy="30814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79376" y="1196752"/>
            <a:ext cx="6624736" cy="216024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defTabSz="457200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en-US" altLang="en-US" sz="2000" noProof="1">
                <a:latin typeface="Calibri" panose="020F0502020204030204" pitchFamily="34" charset="0"/>
              </a:rPr>
              <a:t>Araştırma Konuları:</a:t>
            </a:r>
            <a:endParaRPr lang="en-US" altLang="en-US" sz="2000" noProof="1">
              <a:solidFill>
                <a:srgbClr val="000000"/>
              </a:solidFill>
              <a:latin typeface="Calibri" panose="020F0502020204030204" pitchFamily="34" charset="0"/>
              <a:ea typeface="MS PGothic" charset="-128"/>
            </a:endParaRPr>
          </a:p>
          <a:p>
            <a:pPr marL="285750" lvl="0" indent="-285750" defTabSz="914400" eaLnBrk="1" hangingPunct="1">
              <a:lnSpc>
                <a:spcPct val="120000"/>
              </a:lnSpc>
              <a:spcBef>
                <a:spcPct val="20000"/>
              </a:spcBef>
              <a:buClr>
                <a:srgbClr val="00447C"/>
              </a:buClr>
              <a:buFont typeface="Times" panose="02020603050405020304" pitchFamily="18" charset="0"/>
              <a:buChar char="■"/>
            </a:pPr>
            <a:r>
              <a:rPr lang="en-US" altLang="en-US" sz="1600" noProof="1">
                <a:latin typeface="Calibri" panose="020F0502020204030204" pitchFamily="34" charset="0"/>
                <a:cs typeface="Calibri" panose="020F0502020204030204" pitchFamily="34" charset="0"/>
              </a:rPr>
              <a:t>Prototip ve son tasarım ürünlerinin testi ve analizleri</a:t>
            </a:r>
          </a:p>
          <a:p>
            <a:pPr eaLnBrk="1" hangingPunct="1">
              <a:lnSpc>
                <a:spcPct val="120000"/>
              </a:lnSpc>
              <a:spcBef>
                <a:spcPct val="20000"/>
              </a:spcBef>
              <a:buClr>
                <a:srgbClr val="00447C"/>
              </a:buClr>
            </a:pPr>
            <a:r>
              <a:rPr lang="en-US" altLang="en-US" sz="2000" noProof="1">
                <a:latin typeface="Calibri" panose="020F0502020204030204" pitchFamily="34" charset="0"/>
                <a:cs typeface="Calibri" panose="020F0502020204030204" pitchFamily="34" charset="0"/>
              </a:rPr>
              <a:t>Test Kabiliyetleri</a:t>
            </a:r>
          </a:p>
          <a:p>
            <a:pPr marL="285750" indent="-285750" eaLnBrk="1" hangingPunct="1">
              <a:lnSpc>
                <a:spcPct val="120000"/>
              </a:lnSpc>
              <a:spcBef>
                <a:spcPct val="20000"/>
              </a:spcBef>
              <a:buClr>
                <a:srgbClr val="00447C"/>
              </a:buClr>
              <a:buFont typeface="Times" panose="02020603050405020304" pitchFamily="18" charset="0"/>
              <a:buChar char="■"/>
            </a:pPr>
            <a:r>
              <a:rPr lang="en-US" altLang="en-US" sz="1600" noProof="1">
                <a:latin typeface="Calibri" panose="020F0502020204030204" pitchFamily="34" charset="0"/>
                <a:cs typeface="Calibri" panose="020F0502020204030204" pitchFamily="34" charset="0"/>
              </a:rPr>
              <a:t>Çekme ve basma testleri</a:t>
            </a:r>
          </a:p>
          <a:p>
            <a:pPr marL="285750" indent="-285750" eaLnBrk="1" hangingPunct="1">
              <a:lnSpc>
                <a:spcPct val="120000"/>
              </a:lnSpc>
              <a:spcBef>
                <a:spcPct val="20000"/>
              </a:spcBef>
              <a:buClr>
                <a:srgbClr val="00447C"/>
              </a:buClr>
              <a:buFont typeface="Times" panose="02020603050405020304" pitchFamily="18" charset="0"/>
              <a:buChar char="■"/>
            </a:pPr>
            <a:r>
              <a:rPr lang="en-US" altLang="en-US" sz="1600" noProof="1">
                <a:latin typeface="Calibri" panose="020F0502020204030204" pitchFamily="34" charset="0"/>
                <a:cs typeface="Calibri" panose="020F0502020204030204" pitchFamily="34" charset="0"/>
              </a:rPr>
              <a:t>Yorulma testi </a:t>
            </a:r>
          </a:p>
          <a:p>
            <a:pPr marL="285750" indent="-285750" eaLnBrk="1" hangingPunct="1">
              <a:lnSpc>
                <a:spcPct val="120000"/>
              </a:lnSpc>
              <a:spcBef>
                <a:spcPct val="20000"/>
              </a:spcBef>
              <a:buClr>
                <a:srgbClr val="00447C"/>
              </a:buClr>
              <a:buFont typeface="Times" panose="02020603050405020304" pitchFamily="18" charset="0"/>
              <a:buChar char="■"/>
            </a:pPr>
            <a:r>
              <a:rPr lang="en-US" altLang="en-US" sz="1600" noProof="1">
                <a:latin typeface="Calibri" panose="020F0502020204030204" pitchFamily="34" charset="0"/>
                <a:cs typeface="Calibri" panose="020F0502020204030204" pitchFamily="34" charset="0"/>
              </a:rPr>
              <a:t>Darbe testi</a:t>
            </a:r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50561" y="4032709"/>
            <a:ext cx="3269976" cy="24434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0829" y="1267331"/>
            <a:ext cx="3259707" cy="24447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/>
          <p:cNvSpPr/>
          <p:nvPr/>
        </p:nvSpPr>
        <p:spPr>
          <a:xfrm>
            <a:off x="1518311" y="6428601"/>
            <a:ext cx="446449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1200" b="1" noProof="1">
                <a:latin typeface="Calibri" panose="020F0502020204030204" pitchFamily="34" charset="0"/>
                <a:cs typeface="Calibri" panose="020F0502020204030204" pitchFamily="34" charset="0"/>
              </a:rPr>
              <a:t>MTS testing frame: dynamical and statical testing </a:t>
            </a:r>
            <a:endParaRPr lang="tr-TR" sz="1200" b="1" dirty="0"/>
          </a:p>
        </p:txBody>
      </p:sp>
      <p:sp>
        <p:nvSpPr>
          <p:cNvPr id="9" name="Rectangle 8"/>
          <p:cNvSpPr/>
          <p:nvPr/>
        </p:nvSpPr>
        <p:spPr>
          <a:xfrm>
            <a:off x="7650561" y="3694155"/>
            <a:ext cx="326997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1200" b="1" noProof="1">
                <a:latin typeface="Calibri" panose="020F0502020204030204" pitchFamily="34" charset="0"/>
                <a:cs typeface="Calibri" panose="020F0502020204030204" pitchFamily="34" charset="0"/>
              </a:rPr>
              <a:t>Testing a lightweight helicopter</a:t>
            </a:r>
            <a:endParaRPr lang="tr-TR" sz="1200" b="1" dirty="0"/>
          </a:p>
        </p:txBody>
      </p:sp>
      <p:sp>
        <p:nvSpPr>
          <p:cNvPr id="10" name="Rectangle 9"/>
          <p:cNvSpPr/>
          <p:nvPr/>
        </p:nvSpPr>
        <p:spPr>
          <a:xfrm>
            <a:off x="7650561" y="6421627"/>
            <a:ext cx="326997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1200" b="1" noProof="1">
                <a:latin typeface="Calibri" panose="020F0502020204030204" pitchFamily="34" charset="0"/>
                <a:cs typeface="Calibri" panose="020F0502020204030204" pitchFamily="34" charset="0"/>
              </a:rPr>
              <a:t>Charpy – Izod impact test system</a:t>
            </a:r>
            <a:endParaRPr lang="tr-TR" sz="12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73E004-36BE-004A-8389-4AF227816A51}" type="slidenum">
              <a:rPr lang="en-US" altLang="en-US" smtClean="0"/>
              <a:pPr>
                <a:defRPr/>
              </a:pPr>
              <a:t>12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155781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79376" y="260648"/>
            <a:ext cx="9793088" cy="646212"/>
          </a:xfrm>
        </p:spPr>
        <p:txBody>
          <a:bodyPr/>
          <a:lstStyle/>
          <a:p>
            <a:pPr algn="l"/>
            <a:r>
              <a:rPr lang="tr-TR" sz="2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AR-GE İmkanları –</a:t>
            </a:r>
            <a:r>
              <a:rPr lang="en-US" sz="2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Hesaplamalı</a:t>
            </a:r>
            <a:r>
              <a:rPr lang="en-US" sz="2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Mühendislik</a:t>
            </a:r>
            <a:r>
              <a:rPr lang="en-US" sz="2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Laboratuvarı</a:t>
            </a:r>
            <a:r>
              <a:rPr lang="en-US" sz="2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(HEMLAB)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676680" y="6500192"/>
            <a:ext cx="2540000" cy="457200"/>
          </a:xfrm>
        </p:spPr>
        <p:txBody>
          <a:bodyPr/>
          <a:lstStyle/>
          <a:p>
            <a:pPr>
              <a:defRPr/>
            </a:pPr>
            <a:fld id="{7F73E004-36BE-004A-8389-4AF227816A51}" type="slidenum">
              <a:rPr lang="en-US" altLang="en-US" smtClean="0"/>
              <a:pPr>
                <a:defRPr/>
              </a:pPr>
              <a:t>13</a:t>
            </a:fld>
            <a:endParaRPr lang="en-US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79376" y="1484784"/>
            <a:ext cx="115212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Çalışma</a:t>
            </a:r>
            <a:r>
              <a:rPr lang="en-US" b="1" dirty="0"/>
              <a:t> </a:t>
            </a:r>
            <a:r>
              <a:rPr lang="en-US" b="1" dirty="0" err="1"/>
              <a:t>alanları</a:t>
            </a:r>
            <a:r>
              <a:rPr lang="en-US" b="1" dirty="0"/>
              <a:t>:</a:t>
            </a:r>
            <a:r>
              <a:rPr lang="en-US" dirty="0"/>
              <a:t> </a:t>
            </a:r>
            <a:r>
              <a:rPr lang="en-US" dirty="0" err="1"/>
              <a:t>Şok-sınır</a:t>
            </a:r>
            <a:r>
              <a:rPr lang="en-US" dirty="0"/>
              <a:t> </a:t>
            </a:r>
            <a:r>
              <a:rPr lang="en-US" dirty="0" err="1"/>
              <a:t>tabaka</a:t>
            </a:r>
            <a:r>
              <a:rPr lang="en-US" dirty="0"/>
              <a:t> </a:t>
            </a:r>
            <a:r>
              <a:rPr lang="en-US" dirty="0" err="1"/>
              <a:t>etkileşimi</a:t>
            </a:r>
            <a:r>
              <a:rPr lang="en-US" dirty="0"/>
              <a:t>, </a:t>
            </a:r>
            <a:r>
              <a:rPr lang="en-US" dirty="0" err="1"/>
              <a:t>hipersonik</a:t>
            </a:r>
            <a:r>
              <a:rPr lang="en-US" dirty="0"/>
              <a:t> </a:t>
            </a:r>
            <a:r>
              <a:rPr lang="en-US" dirty="0" err="1"/>
              <a:t>akış</a:t>
            </a:r>
            <a:r>
              <a:rPr lang="en-US" dirty="0"/>
              <a:t>, </a:t>
            </a:r>
            <a:r>
              <a:rPr lang="en-US" dirty="0" err="1"/>
              <a:t>atmosfer</a:t>
            </a:r>
            <a:r>
              <a:rPr lang="en-US" dirty="0"/>
              <a:t> </a:t>
            </a:r>
            <a:r>
              <a:rPr lang="en-US" dirty="0" err="1"/>
              <a:t>girişi</a:t>
            </a:r>
            <a:r>
              <a:rPr lang="en-US" dirty="0"/>
              <a:t> </a:t>
            </a:r>
            <a:r>
              <a:rPr lang="en-US" dirty="0" err="1"/>
              <a:t>akışı</a:t>
            </a:r>
            <a:r>
              <a:rPr lang="en-US" dirty="0"/>
              <a:t>, </a:t>
            </a:r>
            <a:r>
              <a:rPr lang="en-US" dirty="0" err="1"/>
              <a:t>Eşlenik</a:t>
            </a:r>
            <a:r>
              <a:rPr lang="en-US" dirty="0"/>
              <a:t> Isı </a:t>
            </a:r>
            <a:r>
              <a:rPr lang="en-US" dirty="0" err="1"/>
              <a:t>Transferi</a:t>
            </a:r>
            <a:r>
              <a:rPr lang="en-US" dirty="0"/>
              <a:t>, </a:t>
            </a:r>
            <a:r>
              <a:rPr lang="en-US" dirty="0" err="1"/>
              <a:t>Yüksek</a:t>
            </a:r>
            <a:r>
              <a:rPr lang="en-US" dirty="0"/>
              <a:t> </a:t>
            </a:r>
            <a:r>
              <a:rPr lang="en-US" dirty="0" err="1"/>
              <a:t>Mertebeden</a:t>
            </a:r>
            <a:r>
              <a:rPr lang="en-US" dirty="0"/>
              <a:t> </a:t>
            </a:r>
            <a:r>
              <a:rPr lang="en-US" dirty="0" err="1"/>
              <a:t>Şemalar</a:t>
            </a:r>
            <a:r>
              <a:rPr lang="en-US" dirty="0"/>
              <a:t>, lattice Boltzmann </a:t>
            </a:r>
            <a:r>
              <a:rPr lang="en-US" dirty="0" err="1"/>
              <a:t>metodu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768" y="2489966"/>
            <a:ext cx="3569430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/>
          <p:cNvSpPr/>
          <p:nvPr/>
        </p:nvSpPr>
        <p:spPr>
          <a:xfrm>
            <a:off x="229376" y="5517303"/>
            <a:ext cx="368661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00" b="1" dirty="0" err="1"/>
              <a:t>Şok-laminer</a:t>
            </a:r>
            <a:r>
              <a:rPr lang="en-US" sz="1300" b="1" dirty="0"/>
              <a:t> </a:t>
            </a:r>
            <a:r>
              <a:rPr lang="en-US" sz="1300" b="1" dirty="0" err="1"/>
              <a:t>sınır</a:t>
            </a:r>
            <a:r>
              <a:rPr lang="en-US" sz="1300" b="1" dirty="0"/>
              <a:t> </a:t>
            </a:r>
            <a:r>
              <a:rPr lang="en-US" sz="1300" b="1" dirty="0" err="1"/>
              <a:t>tabaka</a:t>
            </a:r>
            <a:r>
              <a:rPr lang="en-US" sz="1300" b="1" dirty="0"/>
              <a:t> </a:t>
            </a:r>
            <a:r>
              <a:rPr lang="en-US" sz="1300" b="1" dirty="0" err="1"/>
              <a:t>etkileşimi</a:t>
            </a:r>
            <a:r>
              <a:rPr lang="en-US" sz="1300" b="1" dirty="0"/>
              <a:t> </a:t>
            </a:r>
            <a:r>
              <a:rPr lang="en-US" sz="1300" b="1" dirty="0" err="1"/>
              <a:t>ve</a:t>
            </a:r>
            <a:r>
              <a:rPr lang="en-US" sz="1300" b="1" dirty="0"/>
              <a:t> </a:t>
            </a:r>
            <a:r>
              <a:rPr lang="en-US" sz="1300" b="1" dirty="0" err="1"/>
              <a:t>yoğunluk</a:t>
            </a:r>
            <a:r>
              <a:rPr lang="en-US" sz="1300" b="1" dirty="0"/>
              <a:t> </a:t>
            </a:r>
            <a:r>
              <a:rPr lang="en-US" sz="1300" b="1" dirty="0" err="1"/>
              <a:t>gradyanı</a:t>
            </a:r>
            <a:r>
              <a:rPr lang="en-US" sz="1300" b="1" dirty="0"/>
              <a:t> </a:t>
            </a:r>
            <a:r>
              <a:rPr lang="en-US" sz="1300" b="1" dirty="0" err="1"/>
              <a:t>konturları</a:t>
            </a:r>
            <a:r>
              <a:rPr lang="en-US" sz="1300" b="1" dirty="0"/>
              <a:t> (M=7)*</a:t>
            </a:r>
          </a:p>
        </p:txBody>
      </p:sp>
      <p:sp>
        <p:nvSpPr>
          <p:cNvPr id="8" name="Rectangle 7"/>
          <p:cNvSpPr/>
          <p:nvPr/>
        </p:nvSpPr>
        <p:spPr>
          <a:xfrm>
            <a:off x="119336" y="6180892"/>
            <a:ext cx="8520608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/>
              <a:t>*   </a:t>
            </a:r>
            <a:r>
              <a:rPr lang="en-US" sz="1300" dirty="0" err="1"/>
              <a:t>Vatansever</a:t>
            </a:r>
            <a:r>
              <a:rPr lang="en-US" sz="1300" dirty="0"/>
              <a:t>, D., </a:t>
            </a:r>
            <a:r>
              <a:rPr lang="en-US" sz="1300" dirty="0" err="1"/>
              <a:t>Celik</a:t>
            </a:r>
            <a:r>
              <a:rPr lang="en-US" sz="1300" dirty="0"/>
              <a:t>, B., “An open-source hypersonic solver for non-equilibrium flows",  2021.</a:t>
            </a:r>
          </a:p>
          <a:p>
            <a:r>
              <a:rPr lang="en-US" sz="1300" dirty="0"/>
              <a:t>** </a:t>
            </a:r>
            <a:r>
              <a:rPr lang="en-US" sz="1300" dirty="0" err="1"/>
              <a:t>Spinelli</a:t>
            </a:r>
            <a:r>
              <a:rPr lang="en-US" sz="1300" dirty="0"/>
              <a:t>, G.G., </a:t>
            </a:r>
            <a:r>
              <a:rPr lang="en-US" sz="1300" dirty="0" err="1"/>
              <a:t>Celik</a:t>
            </a:r>
            <a:r>
              <a:rPr lang="en-US" sz="1300" dirty="0"/>
              <a:t>, B. “A High-Order Finite-Volume Solver for Supersonic Flows”, PhD. Thesis, 2021</a:t>
            </a:r>
            <a:r>
              <a:rPr lang="en-US" sz="1200" dirty="0"/>
              <a:t>.</a:t>
            </a:r>
          </a:p>
          <a:p>
            <a:r>
              <a:rPr lang="en-US" sz="1200" dirty="0"/>
              <a:t>***</a:t>
            </a:r>
            <a:r>
              <a:rPr lang="nb-NO" sz="1200" dirty="0"/>
              <a:t>Elhajj Ali Barada, M. Celik, B., "An Overset Grid Based Adaptive Mesh Refinement Algorithm", 2019.</a:t>
            </a:r>
          </a:p>
          <a:p>
            <a:endParaRPr lang="en-US" sz="1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7629" y="2489966"/>
            <a:ext cx="3600400" cy="27755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4085557" y="5485068"/>
            <a:ext cx="3724543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00" b="1" dirty="0" err="1"/>
              <a:t>Yüksek</a:t>
            </a:r>
            <a:r>
              <a:rPr lang="en-US" sz="1300" b="1" dirty="0"/>
              <a:t> </a:t>
            </a:r>
            <a:r>
              <a:rPr lang="en-US" sz="1300" b="1" dirty="0" err="1"/>
              <a:t>mertebeden</a:t>
            </a:r>
            <a:r>
              <a:rPr lang="en-US" sz="1300" b="1" dirty="0"/>
              <a:t> </a:t>
            </a:r>
            <a:r>
              <a:rPr lang="en-US" sz="1300" b="1" dirty="0" err="1"/>
              <a:t>sonlu</a:t>
            </a:r>
            <a:r>
              <a:rPr lang="en-US" sz="1300" b="1" dirty="0"/>
              <a:t> </a:t>
            </a:r>
            <a:r>
              <a:rPr lang="en-US" sz="1300" b="1" dirty="0" err="1"/>
              <a:t>hacimler</a:t>
            </a:r>
            <a:r>
              <a:rPr lang="en-US" sz="1300" b="1" dirty="0"/>
              <a:t> </a:t>
            </a:r>
            <a:r>
              <a:rPr lang="en-US" sz="1300" b="1" dirty="0" err="1"/>
              <a:t>çözücüsü</a:t>
            </a:r>
            <a:r>
              <a:rPr lang="en-US" sz="1300" b="1" dirty="0"/>
              <a:t> </a:t>
            </a:r>
            <a:r>
              <a:rPr lang="en-US" sz="1300" b="1" dirty="0" err="1"/>
              <a:t>kullanılarak</a:t>
            </a:r>
            <a:r>
              <a:rPr lang="en-US" sz="1300" b="1" dirty="0"/>
              <a:t> </a:t>
            </a:r>
            <a:r>
              <a:rPr lang="en-US" sz="1300" b="1" dirty="0" err="1"/>
              <a:t>elde</a:t>
            </a:r>
            <a:r>
              <a:rPr lang="en-US" sz="1300" b="1" dirty="0"/>
              <a:t> </a:t>
            </a:r>
            <a:r>
              <a:rPr lang="en-US" sz="1300" b="1" dirty="0" err="1"/>
              <a:t>edilen</a:t>
            </a:r>
            <a:r>
              <a:rPr lang="en-US" sz="1300" b="1" dirty="0"/>
              <a:t> </a:t>
            </a:r>
            <a:r>
              <a:rPr lang="en-US" sz="1300" b="1" dirty="0" err="1"/>
              <a:t>şok</a:t>
            </a:r>
            <a:r>
              <a:rPr lang="en-US" sz="1300" b="1" dirty="0"/>
              <a:t> </a:t>
            </a:r>
            <a:r>
              <a:rPr lang="en-US" sz="1300" b="1" dirty="0" err="1"/>
              <a:t>girdap</a:t>
            </a:r>
            <a:r>
              <a:rPr lang="en-US" sz="1300" b="1" dirty="0"/>
              <a:t> </a:t>
            </a:r>
            <a:r>
              <a:rPr lang="en-US" sz="1300" b="1" dirty="0" err="1"/>
              <a:t>etkileşimi</a:t>
            </a:r>
            <a:r>
              <a:rPr lang="en-US" sz="1300" b="1" dirty="0"/>
              <a:t> (M=1,3)** 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4232" y="2489966"/>
            <a:ext cx="3528392" cy="28469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8116936" y="5514302"/>
            <a:ext cx="359568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00" b="1" dirty="0" err="1"/>
              <a:t>Adaptif</a:t>
            </a:r>
            <a:r>
              <a:rPr lang="en-US" sz="1300" b="1" dirty="0"/>
              <a:t> </a:t>
            </a:r>
            <a:r>
              <a:rPr lang="en-US" sz="1300" b="1" dirty="0" err="1"/>
              <a:t>ağ</a:t>
            </a:r>
            <a:r>
              <a:rPr lang="en-US" sz="1300" b="1" dirty="0"/>
              <a:t> </a:t>
            </a:r>
            <a:r>
              <a:rPr lang="en-US" sz="1300" b="1" dirty="0" err="1"/>
              <a:t>özellikli</a:t>
            </a:r>
            <a:r>
              <a:rPr lang="en-US" sz="1300" b="1" dirty="0"/>
              <a:t> </a:t>
            </a:r>
            <a:r>
              <a:rPr lang="en-US" sz="1300" b="1" dirty="0" err="1"/>
              <a:t>sonlu</a:t>
            </a:r>
            <a:r>
              <a:rPr lang="en-US" sz="1300" b="1" dirty="0"/>
              <a:t> </a:t>
            </a:r>
            <a:r>
              <a:rPr lang="en-US" sz="1300" b="1" dirty="0" err="1"/>
              <a:t>hacimler</a:t>
            </a:r>
            <a:r>
              <a:rPr lang="en-US" sz="1300" b="1" dirty="0"/>
              <a:t>  </a:t>
            </a:r>
            <a:r>
              <a:rPr lang="en-US" sz="1300" b="1" dirty="0" err="1"/>
              <a:t>çözücüsü</a:t>
            </a:r>
            <a:r>
              <a:rPr lang="en-US" sz="1300" b="1" dirty="0"/>
              <a:t> </a:t>
            </a:r>
            <a:r>
              <a:rPr lang="en-US" sz="1300" b="1" dirty="0" err="1"/>
              <a:t>ile</a:t>
            </a:r>
            <a:r>
              <a:rPr lang="en-US" sz="1300" b="1" dirty="0"/>
              <a:t> </a:t>
            </a:r>
            <a:r>
              <a:rPr lang="en-US" sz="1300" b="1" dirty="0" err="1"/>
              <a:t>hipersonik</a:t>
            </a:r>
            <a:r>
              <a:rPr lang="en-US" sz="1300" b="1" dirty="0"/>
              <a:t> </a:t>
            </a:r>
            <a:r>
              <a:rPr lang="en-US" sz="1300" b="1" dirty="0" err="1"/>
              <a:t>akış</a:t>
            </a:r>
            <a:r>
              <a:rPr lang="en-US" sz="1300" b="1" dirty="0"/>
              <a:t>*** </a:t>
            </a:r>
          </a:p>
        </p:txBody>
      </p:sp>
    </p:spTree>
    <p:extLst>
      <p:ext uri="{BB962C8B-B14F-4D97-AF65-F5344CB8AC3E}">
        <p14:creationId xmlns:p14="http://schemas.microsoft.com/office/powerpoint/2010/main" val="3807483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79376" y="260648"/>
            <a:ext cx="9793088" cy="646212"/>
          </a:xfrm>
        </p:spPr>
        <p:txBody>
          <a:bodyPr/>
          <a:lstStyle/>
          <a:p>
            <a:pPr algn="l"/>
            <a:r>
              <a:rPr lang="en-US" sz="2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Hesaplamalı</a:t>
            </a:r>
            <a:r>
              <a:rPr lang="en-US" sz="2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Mühendislik</a:t>
            </a:r>
            <a:r>
              <a:rPr lang="en-US" sz="2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Laboratuvarı</a:t>
            </a:r>
            <a:r>
              <a:rPr lang="en-US" sz="2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(HEMLAB)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676680" y="6500192"/>
            <a:ext cx="2540000" cy="457200"/>
          </a:xfrm>
        </p:spPr>
        <p:txBody>
          <a:bodyPr/>
          <a:lstStyle/>
          <a:p>
            <a:pPr>
              <a:defRPr/>
            </a:pPr>
            <a:fld id="{7F73E004-36BE-004A-8389-4AF227816A51}" type="slidenum">
              <a:rPr lang="en-US" altLang="en-US" smtClean="0"/>
              <a:pPr>
                <a:defRPr/>
              </a:pPr>
              <a:t>14</a:t>
            </a:fld>
            <a:endParaRPr lang="en-US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97015" y="2136714"/>
            <a:ext cx="4896544" cy="30862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456040" y="2164762"/>
            <a:ext cx="5400600" cy="29414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97458" y="5229200"/>
            <a:ext cx="597666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Yüksek</a:t>
            </a:r>
            <a:r>
              <a:rPr lang="en-US" sz="1500" dirty="0"/>
              <a:t> </a:t>
            </a:r>
            <a:r>
              <a:rPr lang="en-US" sz="1500" dirty="0" err="1"/>
              <a:t>basınç</a:t>
            </a:r>
            <a:r>
              <a:rPr lang="en-US" sz="1500" dirty="0"/>
              <a:t> </a:t>
            </a:r>
            <a:r>
              <a:rPr lang="en-US" sz="1500" dirty="0" err="1"/>
              <a:t>gradyanı</a:t>
            </a:r>
            <a:r>
              <a:rPr lang="en-US" sz="1500" dirty="0"/>
              <a:t> </a:t>
            </a:r>
            <a:r>
              <a:rPr lang="en-US" sz="1500" dirty="0" err="1"/>
              <a:t>altında</a:t>
            </a:r>
            <a:r>
              <a:rPr lang="en-US" sz="1500" dirty="0"/>
              <a:t> </a:t>
            </a:r>
            <a:r>
              <a:rPr lang="en-US" sz="1500" dirty="0" err="1"/>
              <a:t>yüzey</a:t>
            </a:r>
            <a:r>
              <a:rPr lang="en-US" sz="1500" dirty="0"/>
              <a:t> </a:t>
            </a:r>
            <a:r>
              <a:rPr lang="en-US" sz="1500" dirty="0" err="1"/>
              <a:t>pürüzlülüğüne</a:t>
            </a:r>
            <a:r>
              <a:rPr lang="en-US" sz="1500" dirty="0"/>
              <a:t> </a:t>
            </a:r>
            <a:r>
              <a:rPr lang="en-US" sz="1500" dirty="0" err="1"/>
              <a:t>sahip</a:t>
            </a:r>
            <a:r>
              <a:rPr lang="en-US" sz="1500" dirty="0"/>
              <a:t> </a:t>
            </a:r>
            <a:r>
              <a:rPr lang="en-US" sz="1500" dirty="0" err="1"/>
              <a:t>düz</a:t>
            </a:r>
            <a:r>
              <a:rPr lang="en-US" sz="1500" dirty="0"/>
              <a:t> </a:t>
            </a:r>
            <a:r>
              <a:rPr lang="en-US" sz="1500" dirty="0" err="1"/>
              <a:t>bir</a:t>
            </a:r>
            <a:r>
              <a:rPr lang="en-US" sz="1500" dirty="0"/>
              <a:t> </a:t>
            </a:r>
            <a:r>
              <a:rPr lang="en-US" sz="1500" dirty="0" err="1"/>
              <a:t>plaka</a:t>
            </a:r>
            <a:r>
              <a:rPr lang="en-US" sz="1500" dirty="0"/>
              <a:t> </a:t>
            </a:r>
            <a:r>
              <a:rPr lang="en-US" sz="1500" dirty="0" err="1"/>
              <a:t>üzerinde</a:t>
            </a:r>
            <a:r>
              <a:rPr lang="en-US" sz="1500" dirty="0"/>
              <a:t> </a:t>
            </a:r>
            <a:r>
              <a:rPr lang="en-US" sz="1500" dirty="0" err="1"/>
              <a:t>türbülanslı</a:t>
            </a:r>
            <a:r>
              <a:rPr lang="en-US" sz="1500" dirty="0"/>
              <a:t> </a:t>
            </a:r>
            <a:r>
              <a:rPr lang="en-US" sz="1500" dirty="0" err="1"/>
              <a:t>sınır</a:t>
            </a:r>
            <a:r>
              <a:rPr lang="en-US" sz="1500" dirty="0"/>
              <a:t> </a:t>
            </a:r>
            <a:r>
              <a:rPr lang="en-US" sz="1500" dirty="0" err="1"/>
              <a:t>tabakada</a:t>
            </a:r>
            <a:r>
              <a:rPr lang="en-US" sz="1500" dirty="0"/>
              <a:t> </a:t>
            </a:r>
            <a:r>
              <a:rPr lang="en-US" sz="1500" dirty="0" err="1"/>
              <a:t>meydana</a:t>
            </a:r>
            <a:r>
              <a:rPr lang="en-US" sz="1500" dirty="0"/>
              <a:t> </a:t>
            </a:r>
            <a:r>
              <a:rPr lang="en-US" sz="1500" dirty="0" err="1"/>
              <a:t>gelen</a:t>
            </a:r>
            <a:r>
              <a:rPr lang="en-US" sz="1500" dirty="0"/>
              <a:t> </a:t>
            </a:r>
            <a:r>
              <a:rPr lang="en-US" sz="1500" dirty="0" err="1"/>
              <a:t>girdap</a:t>
            </a:r>
            <a:r>
              <a:rPr lang="en-US" sz="1500" dirty="0"/>
              <a:t> </a:t>
            </a:r>
            <a:r>
              <a:rPr lang="en-US" sz="1500" dirty="0" err="1"/>
              <a:t>yapıları</a:t>
            </a:r>
            <a:r>
              <a:rPr lang="en-US" sz="1500" dirty="0"/>
              <a:t>*</a:t>
            </a:r>
          </a:p>
        </p:txBody>
      </p:sp>
      <p:sp>
        <p:nvSpPr>
          <p:cNvPr id="8" name="Rectangle 7"/>
          <p:cNvSpPr/>
          <p:nvPr/>
        </p:nvSpPr>
        <p:spPr>
          <a:xfrm>
            <a:off x="197458" y="5877272"/>
            <a:ext cx="11659182" cy="692497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nb-NO" sz="1300" dirty="0"/>
              <a:t>*</a:t>
            </a:r>
            <a:r>
              <a:rPr lang="en-US" sz="1300" dirty="0" err="1"/>
              <a:t>Gungor</a:t>
            </a:r>
            <a:r>
              <a:rPr lang="en-US" sz="1300" dirty="0"/>
              <a:t>, A.G. and </a:t>
            </a:r>
            <a:r>
              <a:rPr lang="en-US" sz="1300" dirty="0" err="1"/>
              <a:t>Simens</a:t>
            </a:r>
            <a:r>
              <a:rPr lang="en-US" sz="1300" dirty="0"/>
              <a:t>, M.P., “Transition to turbulence in a separated boundary layer with </a:t>
            </a:r>
            <a:r>
              <a:rPr lang="en-US" sz="1300" dirty="0" err="1"/>
              <a:t>spanwise</a:t>
            </a:r>
            <a:r>
              <a:rPr lang="en-US" sz="1300" dirty="0"/>
              <a:t> perturbations”, </a:t>
            </a:r>
            <a:r>
              <a:rPr lang="en-US" sz="1300" dirty="0" err="1"/>
              <a:t>Procedia</a:t>
            </a:r>
            <a:r>
              <a:rPr lang="en-US" sz="1300" dirty="0"/>
              <a:t> IUTAM, Vol. 14, pp. 69-77, 2015 </a:t>
            </a:r>
          </a:p>
          <a:p>
            <a:r>
              <a:rPr lang="en-US" sz="1300" dirty="0"/>
              <a:t>** </a:t>
            </a:r>
            <a:r>
              <a:rPr lang="en-US" sz="1300" dirty="0" err="1"/>
              <a:t>Ozgunoglu</a:t>
            </a:r>
            <a:r>
              <a:rPr lang="en-US" sz="1300" dirty="0"/>
              <a:t>, M. and </a:t>
            </a:r>
            <a:r>
              <a:rPr lang="en-US" sz="1300" dirty="0" err="1"/>
              <a:t>Gungor</a:t>
            </a:r>
            <a:r>
              <a:rPr lang="en-US" sz="1300" dirty="0"/>
              <a:t>, A.G., “Large eddy simulation of turbulence-combustion interactions in a stagnation point reverse flow combustor”, Fuel, Vol. 257, 115988, 2019. </a:t>
            </a:r>
            <a:endParaRPr lang="nb-NO" sz="1300" dirty="0"/>
          </a:p>
        </p:txBody>
      </p:sp>
      <p:sp>
        <p:nvSpPr>
          <p:cNvPr id="11" name="Rectangle 10"/>
          <p:cNvSpPr/>
          <p:nvPr/>
        </p:nvSpPr>
        <p:spPr>
          <a:xfrm>
            <a:off x="6592941" y="5344616"/>
            <a:ext cx="526369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Hava-yakıt</a:t>
            </a:r>
            <a:r>
              <a:rPr lang="en-US" sz="1500" dirty="0"/>
              <a:t> </a:t>
            </a:r>
            <a:r>
              <a:rPr lang="en-US" sz="1500" dirty="0" err="1"/>
              <a:t>karışımlı</a:t>
            </a:r>
            <a:r>
              <a:rPr lang="en-US" sz="1500" dirty="0"/>
              <a:t> </a:t>
            </a:r>
            <a:r>
              <a:rPr lang="en-US" sz="1500" dirty="0" err="1"/>
              <a:t>bir</a:t>
            </a:r>
            <a:r>
              <a:rPr lang="en-US" sz="1500" dirty="0"/>
              <a:t> jet </a:t>
            </a:r>
            <a:r>
              <a:rPr lang="en-US" sz="1500" dirty="0" err="1"/>
              <a:t>akışı</a:t>
            </a:r>
            <a:r>
              <a:rPr lang="en-US" sz="1500" dirty="0"/>
              <a:t> </a:t>
            </a:r>
            <a:r>
              <a:rPr lang="en-US" sz="1500" dirty="0" err="1"/>
              <a:t>ve</a:t>
            </a:r>
            <a:r>
              <a:rPr lang="en-US" sz="1500" dirty="0"/>
              <a:t> </a:t>
            </a:r>
            <a:r>
              <a:rPr lang="en-US" sz="1500" dirty="0" err="1"/>
              <a:t>sıcaklık</a:t>
            </a:r>
            <a:r>
              <a:rPr lang="en-US" sz="1500" dirty="0"/>
              <a:t> </a:t>
            </a:r>
            <a:r>
              <a:rPr lang="en-US" sz="1500" dirty="0" err="1"/>
              <a:t>konturları</a:t>
            </a:r>
            <a:r>
              <a:rPr lang="en-US" sz="1500" dirty="0"/>
              <a:t>**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13482" y="1195266"/>
            <a:ext cx="11521280" cy="1938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txBody>
          <a:bodyPr wrap="square" rtlCol="0">
            <a:spAutoFit/>
          </a:bodyPr>
          <a:lstStyle/>
          <a:p>
            <a:r>
              <a:rPr lang="en-US" b="1" dirty="0" err="1"/>
              <a:t>Çalışma</a:t>
            </a:r>
            <a:r>
              <a:rPr lang="en-US" b="1" dirty="0"/>
              <a:t> </a:t>
            </a:r>
            <a:r>
              <a:rPr lang="en-US" b="1" dirty="0" err="1"/>
              <a:t>alanları</a:t>
            </a:r>
            <a:r>
              <a:rPr lang="en-US" b="1" dirty="0"/>
              <a:t>:</a:t>
            </a:r>
            <a:r>
              <a:rPr lang="en-US" dirty="0"/>
              <a:t> </a:t>
            </a:r>
            <a:r>
              <a:rPr lang="en-US" dirty="0" err="1"/>
              <a:t>Türbülanslı</a:t>
            </a:r>
            <a:r>
              <a:rPr lang="en-US" dirty="0"/>
              <a:t> </a:t>
            </a:r>
            <a:r>
              <a:rPr lang="en-US" dirty="0" err="1"/>
              <a:t>akışlar</a:t>
            </a:r>
            <a:r>
              <a:rPr lang="en-US" dirty="0"/>
              <a:t>, </a:t>
            </a:r>
            <a:r>
              <a:rPr lang="en-US" dirty="0" err="1"/>
              <a:t>Türbülans-yanma</a:t>
            </a:r>
            <a:r>
              <a:rPr lang="en-US" dirty="0"/>
              <a:t> </a:t>
            </a:r>
            <a:r>
              <a:rPr lang="en-US" dirty="0" err="1"/>
              <a:t>etkileşimleri</a:t>
            </a:r>
            <a:r>
              <a:rPr lang="en-US" dirty="0"/>
              <a:t>, </a:t>
            </a:r>
            <a:r>
              <a:rPr lang="en-US" dirty="0" err="1"/>
              <a:t>Doğrudan</a:t>
            </a:r>
            <a:r>
              <a:rPr lang="en-US" dirty="0"/>
              <a:t> </a:t>
            </a:r>
            <a:r>
              <a:rPr lang="en-US" dirty="0" err="1"/>
              <a:t>sayısal</a:t>
            </a:r>
            <a:r>
              <a:rPr lang="en-US" dirty="0"/>
              <a:t> </a:t>
            </a:r>
            <a:r>
              <a:rPr lang="en-US" dirty="0" err="1"/>
              <a:t>benzetim</a:t>
            </a:r>
            <a:r>
              <a:rPr lang="en-US" dirty="0"/>
              <a:t> (DNS), </a:t>
            </a:r>
            <a:r>
              <a:rPr lang="en-US" dirty="0" err="1"/>
              <a:t>Alçak</a:t>
            </a:r>
            <a:r>
              <a:rPr lang="en-US" dirty="0"/>
              <a:t> </a:t>
            </a:r>
            <a:r>
              <a:rPr lang="en-US" dirty="0" err="1"/>
              <a:t>basınç</a:t>
            </a:r>
            <a:r>
              <a:rPr lang="en-US" dirty="0"/>
              <a:t> </a:t>
            </a:r>
            <a:r>
              <a:rPr lang="en-US" dirty="0" err="1"/>
              <a:t>türbinleri</a:t>
            </a:r>
            <a:r>
              <a:rPr lang="en-US" dirty="0"/>
              <a:t>, </a:t>
            </a:r>
            <a:r>
              <a:rPr lang="en-US" dirty="0" err="1"/>
              <a:t>Türbülansa</a:t>
            </a:r>
            <a:r>
              <a:rPr lang="en-US" dirty="0"/>
              <a:t> </a:t>
            </a:r>
            <a:r>
              <a:rPr lang="en-US" dirty="0" err="1"/>
              <a:t>geçiş</a:t>
            </a:r>
            <a:r>
              <a:rPr lang="en-US" dirty="0"/>
              <a:t>, Laminar bubble bursting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3602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79376" y="260648"/>
            <a:ext cx="9793088" cy="646212"/>
          </a:xfrm>
        </p:spPr>
        <p:txBody>
          <a:bodyPr/>
          <a:lstStyle/>
          <a:p>
            <a:pPr algn="l"/>
            <a:r>
              <a:rPr lang="en-US" sz="2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Hesaplamalı</a:t>
            </a:r>
            <a:r>
              <a:rPr lang="en-US" sz="2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Mühendislik</a:t>
            </a:r>
            <a:r>
              <a:rPr lang="en-US" sz="2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Laboratuvarı</a:t>
            </a:r>
            <a:r>
              <a:rPr lang="en-US" sz="2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(HEMLAB)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676680" y="6500192"/>
            <a:ext cx="2540000" cy="457200"/>
          </a:xfrm>
        </p:spPr>
        <p:txBody>
          <a:bodyPr/>
          <a:lstStyle/>
          <a:p>
            <a:pPr>
              <a:defRPr/>
            </a:pPr>
            <a:fld id="{7F73E004-36BE-004A-8389-4AF227816A51}" type="slidenum">
              <a:rPr lang="en-US" altLang="en-US" smtClean="0"/>
              <a:pPr>
                <a:defRPr/>
              </a:pPr>
              <a:t>15</a:t>
            </a:fld>
            <a:endParaRPr lang="en-US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13482" y="2092382"/>
            <a:ext cx="3527105" cy="30862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295800" y="2145440"/>
            <a:ext cx="3816424" cy="29414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6746" y="5229200"/>
            <a:ext cx="381031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00" b="1" dirty="0" err="1"/>
              <a:t>Böcek</a:t>
            </a:r>
            <a:r>
              <a:rPr lang="en-US" sz="1300" b="1" dirty="0"/>
              <a:t> (Drosophila) </a:t>
            </a:r>
            <a:r>
              <a:rPr lang="en-US" sz="1300" b="1" dirty="0" err="1"/>
              <a:t>uçuşunun</a:t>
            </a:r>
            <a:r>
              <a:rPr lang="en-US" sz="1300" b="1" dirty="0"/>
              <a:t> </a:t>
            </a:r>
            <a:r>
              <a:rPr lang="en-US" sz="1300" b="1" dirty="0" err="1"/>
              <a:t>hesaplamalı</a:t>
            </a:r>
            <a:r>
              <a:rPr lang="en-US" sz="1300" b="1" dirty="0"/>
              <a:t> </a:t>
            </a:r>
            <a:r>
              <a:rPr lang="en-US" sz="1300" b="1" dirty="0" err="1"/>
              <a:t>aerodinamik</a:t>
            </a:r>
            <a:r>
              <a:rPr lang="en-US" sz="1300" b="1" dirty="0"/>
              <a:t> </a:t>
            </a:r>
            <a:r>
              <a:rPr lang="en-US" sz="1300" b="1" dirty="0" err="1"/>
              <a:t>yöntemi</a:t>
            </a:r>
            <a:r>
              <a:rPr lang="en-US" sz="1300" b="1" dirty="0"/>
              <a:t> </a:t>
            </a:r>
            <a:r>
              <a:rPr lang="en-US" sz="1300" b="1" dirty="0" err="1"/>
              <a:t>ile</a:t>
            </a:r>
            <a:r>
              <a:rPr lang="en-US" sz="1300" b="1" dirty="0"/>
              <a:t> </a:t>
            </a:r>
            <a:r>
              <a:rPr lang="en-US" sz="1300" b="1" dirty="0" err="1"/>
              <a:t>incelenmesi</a:t>
            </a:r>
            <a:r>
              <a:rPr lang="en-US" sz="1300" b="1" dirty="0"/>
              <a:t> *</a:t>
            </a:r>
          </a:p>
        </p:txBody>
      </p:sp>
      <p:sp>
        <p:nvSpPr>
          <p:cNvPr id="8" name="Rectangle 7"/>
          <p:cNvSpPr/>
          <p:nvPr/>
        </p:nvSpPr>
        <p:spPr>
          <a:xfrm>
            <a:off x="197458" y="5877272"/>
            <a:ext cx="11659182" cy="1015663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sz="1200" dirty="0"/>
              <a:t>*</a:t>
            </a:r>
            <a:r>
              <a:rPr lang="en-US" sz="1200" dirty="0" err="1"/>
              <a:t>Erzincanli</a:t>
            </a:r>
            <a:r>
              <a:rPr lang="en-US" sz="1200" dirty="0"/>
              <a:t> and M. </a:t>
            </a:r>
            <a:r>
              <a:rPr lang="en-US" sz="1200" dirty="0" err="1"/>
              <a:t>Sahin</a:t>
            </a:r>
            <a:r>
              <a:rPr lang="en-US" sz="1200" dirty="0"/>
              <a:t>, A stable unstructured finite volume method with arbitrary </a:t>
            </a:r>
            <a:r>
              <a:rPr lang="en-US" sz="1200" dirty="0" err="1"/>
              <a:t>Lagrangian-Eulerian</a:t>
            </a:r>
            <a:r>
              <a:rPr lang="en-US" sz="1200" dirty="0"/>
              <a:t> formulation for the numerical simulation of insect flight. 41th Fluid Dynamics Conference and Exhibit, Honolulu, Hawaii, USA, 27-30 June 2011, AIAA-2011-3897 </a:t>
            </a:r>
          </a:p>
          <a:p>
            <a:r>
              <a:rPr lang="en-US" sz="1200" dirty="0"/>
              <a:t>** </a:t>
            </a:r>
            <a:r>
              <a:rPr lang="fi-FI" sz="1200" dirty="0"/>
              <a:t>Sukas, H and; M. Sahin, </a:t>
            </a:r>
            <a:r>
              <a:rPr lang="en-US" sz="1200" dirty="0"/>
              <a:t>Third AIAA High Lift Prediction Workshop (</a:t>
            </a:r>
            <a:r>
              <a:rPr lang="en-US" sz="1200" dirty="0" err="1"/>
              <a:t>HEMLAB+PyAMG</a:t>
            </a:r>
            <a:r>
              <a:rPr lang="en-US" sz="1200" dirty="0"/>
              <a:t>). </a:t>
            </a:r>
          </a:p>
          <a:p>
            <a:r>
              <a:rPr lang="en-US" sz="1200" dirty="0"/>
              <a:t>** *A. Cetin and  M. </a:t>
            </a:r>
            <a:r>
              <a:rPr lang="en-US" sz="1200" dirty="0" err="1"/>
              <a:t>Sahin</a:t>
            </a:r>
            <a:r>
              <a:rPr lang="en-US" sz="1200" dirty="0"/>
              <a:t>,  A Monolithic  Fluid Structure Interaction Framework Applied to Red Blood Cells. International Journal for Numerical Methods in Biomedical Engineering, 35:1-24 (2019).</a:t>
            </a:r>
            <a:endParaRPr lang="nb-NO" sz="1200" dirty="0"/>
          </a:p>
        </p:txBody>
      </p:sp>
      <p:sp>
        <p:nvSpPr>
          <p:cNvPr id="11" name="Rectangle 10"/>
          <p:cNvSpPr/>
          <p:nvPr/>
        </p:nvSpPr>
        <p:spPr>
          <a:xfrm>
            <a:off x="8727577" y="5164406"/>
            <a:ext cx="2880320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00" b="1" dirty="0" err="1"/>
              <a:t>Bir</a:t>
            </a:r>
            <a:r>
              <a:rPr lang="en-US" sz="1300" b="1" dirty="0"/>
              <a:t> </a:t>
            </a:r>
            <a:r>
              <a:rPr lang="en-US" sz="1300" b="1" dirty="0" err="1"/>
              <a:t>kırmızı</a:t>
            </a:r>
            <a:r>
              <a:rPr lang="en-US" sz="1300" b="1" dirty="0"/>
              <a:t> </a:t>
            </a:r>
            <a:r>
              <a:rPr lang="en-US" sz="1300" b="1" dirty="0" err="1"/>
              <a:t>kan</a:t>
            </a:r>
            <a:r>
              <a:rPr lang="en-US" sz="1300" b="1" dirty="0"/>
              <a:t> </a:t>
            </a:r>
            <a:r>
              <a:rPr lang="en-US" sz="1300" b="1" dirty="0" err="1"/>
              <a:t>hücresinin</a:t>
            </a:r>
            <a:r>
              <a:rPr lang="en-US" sz="1300" b="1" dirty="0"/>
              <a:t> </a:t>
            </a:r>
            <a:r>
              <a:rPr lang="en-US" sz="1300" b="1" dirty="0" err="1"/>
              <a:t>akışkan</a:t>
            </a:r>
            <a:r>
              <a:rPr lang="en-US" sz="1300" b="1" dirty="0"/>
              <a:t> </a:t>
            </a:r>
            <a:r>
              <a:rPr lang="en-US" sz="1300" b="1" dirty="0" err="1"/>
              <a:t>yapı</a:t>
            </a:r>
            <a:r>
              <a:rPr lang="en-US" sz="1300" b="1" dirty="0"/>
              <a:t> </a:t>
            </a:r>
            <a:r>
              <a:rPr lang="en-US" sz="1300" b="1" dirty="0" err="1"/>
              <a:t>etkileşim</a:t>
            </a:r>
            <a:r>
              <a:rPr lang="en-US" sz="1300" b="1" dirty="0"/>
              <a:t> </a:t>
            </a:r>
            <a:r>
              <a:rPr lang="en-US" sz="1300" b="1" dirty="0" err="1"/>
              <a:t>yöntemi</a:t>
            </a:r>
            <a:r>
              <a:rPr lang="en-US" sz="1300" b="1" dirty="0"/>
              <a:t> </a:t>
            </a:r>
            <a:r>
              <a:rPr lang="en-US" sz="1300" b="1" dirty="0" err="1"/>
              <a:t>ile</a:t>
            </a:r>
            <a:r>
              <a:rPr lang="en-US" sz="1300" b="1" dirty="0"/>
              <a:t> </a:t>
            </a:r>
            <a:r>
              <a:rPr lang="en-US" sz="1300" b="1" dirty="0" err="1"/>
              <a:t>incelenmesi</a:t>
            </a:r>
            <a:r>
              <a:rPr lang="en-US" sz="1300" b="1" dirty="0"/>
              <a:t>***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13482" y="1195266"/>
            <a:ext cx="115212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Çalışma</a:t>
            </a:r>
            <a:r>
              <a:rPr lang="en-US" b="1" dirty="0"/>
              <a:t> </a:t>
            </a:r>
            <a:r>
              <a:rPr lang="en-US" b="1" dirty="0" err="1"/>
              <a:t>alanları</a:t>
            </a:r>
            <a:r>
              <a:rPr lang="en-US" b="1" dirty="0"/>
              <a:t>:</a:t>
            </a:r>
            <a:r>
              <a:rPr lang="en-US" dirty="0"/>
              <a:t> </a:t>
            </a:r>
            <a:r>
              <a:rPr lang="en-US" dirty="0" err="1"/>
              <a:t>Akışkan-yapı</a:t>
            </a:r>
            <a:r>
              <a:rPr lang="en-US" dirty="0"/>
              <a:t> </a:t>
            </a:r>
            <a:r>
              <a:rPr lang="en-US" dirty="0" err="1"/>
              <a:t>etkileşimleri</a:t>
            </a:r>
            <a:r>
              <a:rPr lang="en-US" dirty="0"/>
              <a:t>, </a:t>
            </a:r>
            <a:r>
              <a:rPr lang="en-US" dirty="0" err="1"/>
              <a:t>Çok</a:t>
            </a:r>
            <a:r>
              <a:rPr lang="en-US" dirty="0"/>
              <a:t> </a:t>
            </a:r>
            <a:r>
              <a:rPr lang="en-US" dirty="0" err="1"/>
              <a:t>fazlı</a:t>
            </a:r>
            <a:r>
              <a:rPr lang="en-US" dirty="0"/>
              <a:t> </a:t>
            </a:r>
            <a:r>
              <a:rPr lang="en-US" dirty="0" err="1"/>
              <a:t>akışlar</a:t>
            </a:r>
            <a:r>
              <a:rPr lang="en-US" dirty="0"/>
              <a:t>, </a:t>
            </a:r>
            <a:r>
              <a:rPr lang="en-US" dirty="0" err="1"/>
              <a:t>Hesaplamalı</a:t>
            </a:r>
            <a:r>
              <a:rPr lang="en-US" dirty="0"/>
              <a:t> </a:t>
            </a:r>
            <a:r>
              <a:rPr lang="en-US" dirty="0" err="1"/>
              <a:t>aerodinamik</a:t>
            </a:r>
            <a:r>
              <a:rPr lang="en-US" dirty="0"/>
              <a:t>, Newtonian </a:t>
            </a:r>
            <a:r>
              <a:rPr lang="en-US" dirty="0" err="1"/>
              <a:t>olmayan</a:t>
            </a:r>
            <a:r>
              <a:rPr lang="en-US" dirty="0"/>
              <a:t> </a:t>
            </a:r>
            <a:r>
              <a:rPr lang="en-US" dirty="0" err="1"/>
              <a:t>akış</a:t>
            </a:r>
            <a:r>
              <a:rPr lang="en-US" dirty="0"/>
              <a:t> </a:t>
            </a:r>
            <a:r>
              <a:rPr lang="en-US" dirty="0" err="1"/>
              <a:t>kararsızlıkları</a:t>
            </a:r>
            <a:r>
              <a:rPr lang="en-US" dirty="0"/>
              <a:t>, </a:t>
            </a:r>
            <a:r>
              <a:rPr lang="en-US" dirty="0" err="1"/>
              <a:t>Sonlu</a:t>
            </a:r>
            <a:r>
              <a:rPr lang="en-US" dirty="0"/>
              <a:t> </a:t>
            </a:r>
            <a:r>
              <a:rPr lang="en-US" dirty="0" err="1"/>
              <a:t>hacimler</a:t>
            </a:r>
            <a:r>
              <a:rPr lang="en-US" dirty="0"/>
              <a:t> </a:t>
            </a:r>
            <a:r>
              <a:rPr lang="en-US" dirty="0" err="1"/>
              <a:t>yöntemi</a:t>
            </a:r>
            <a:r>
              <a:rPr lang="en-US" dirty="0"/>
              <a:t>, </a:t>
            </a:r>
            <a:r>
              <a:rPr lang="en-US" dirty="0" err="1"/>
              <a:t>Biyoakışlar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672724" y="2167658"/>
            <a:ext cx="2941459" cy="29414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4295800" y="5208462"/>
            <a:ext cx="381642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00" b="1" dirty="0"/>
              <a:t>JAXA </a:t>
            </a:r>
            <a:r>
              <a:rPr lang="en-US" sz="1300" b="1" dirty="0" err="1"/>
              <a:t>uçağının</a:t>
            </a:r>
            <a:r>
              <a:rPr lang="en-US" sz="1300" b="1" dirty="0"/>
              <a:t> </a:t>
            </a:r>
            <a:r>
              <a:rPr lang="en-US" sz="1300" b="1" dirty="0" err="1"/>
              <a:t>yüzeyinde</a:t>
            </a:r>
            <a:r>
              <a:rPr lang="en-US" sz="1300" b="1" dirty="0"/>
              <a:t> </a:t>
            </a:r>
            <a:r>
              <a:rPr lang="en-US" sz="1300" b="1" dirty="0" err="1"/>
              <a:t>ve</a:t>
            </a:r>
            <a:r>
              <a:rPr lang="en-US" sz="1300" b="1" dirty="0"/>
              <a:t> </a:t>
            </a:r>
            <a:r>
              <a:rPr lang="en-US" sz="1300" b="1" dirty="0" err="1"/>
              <a:t>iz</a:t>
            </a:r>
            <a:r>
              <a:rPr lang="en-US" sz="1300" b="1" dirty="0"/>
              <a:t> </a:t>
            </a:r>
            <a:r>
              <a:rPr lang="en-US" sz="1300" b="1" dirty="0" err="1"/>
              <a:t>bölgesinde</a:t>
            </a:r>
            <a:r>
              <a:rPr lang="en-US" sz="1300" b="1" dirty="0"/>
              <a:t> </a:t>
            </a:r>
            <a:r>
              <a:rPr lang="en-US" sz="1300" b="1" dirty="0" err="1"/>
              <a:t>basınç</a:t>
            </a:r>
            <a:r>
              <a:rPr lang="en-US" sz="1300" b="1" dirty="0"/>
              <a:t> </a:t>
            </a:r>
            <a:r>
              <a:rPr lang="en-US" sz="1300" b="1" dirty="0" err="1"/>
              <a:t>dağılımının</a:t>
            </a:r>
            <a:r>
              <a:rPr lang="en-US" sz="1300" b="1" dirty="0"/>
              <a:t> </a:t>
            </a:r>
            <a:r>
              <a:rPr lang="en-US" sz="1300" b="1" dirty="0" err="1"/>
              <a:t>elde</a:t>
            </a:r>
            <a:r>
              <a:rPr lang="en-US" sz="1300" b="1" dirty="0"/>
              <a:t> </a:t>
            </a:r>
            <a:r>
              <a:rPr lang="en-US" sz="1300" b="1" dirty="0" err="1"/>
              <a:t>edilmesi</a:t>
            </a:r>
            <a:r>
              <a:rPr lang="en-US" sz="1300" b="1" dirty="0"/>
              <a:t>**</a:t>
            </a:r>
          </a:p>
        </p:txBody>
      </p:sp>
    </p:spTree>
    <p:extLst>
      <p:ext uri="{BB962C8B-B14F-4D97-AF65-F5344CB8AC3E}">
        <p14:creationId xmlns:p14="http://schemas.microsoft.com/office/powerpoint/2010/main" val="2145911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scitech_animation">
            <a:hlinkClick r:id="" action="ppaction://media"/>
            <a:extLst>
              <a:ext uri="{FF2B5EF4-FFF2-40B4-BE49-F238E27FC236}">
                <a16:creationId xmlns:a16="http://schemas.microsoft.com/office/drawing/2014/main" id="{30930F6A-BBC0-429D-B672-B117F097B8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85799" y="3899410"/>
            <a:ext cx="5328592" cy="27864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676680" y="6500192"/>
            <a:ext cx="2540000" cy="457200"/>
          </a:xfrm>
        </p:spPr>
        <p:txBody>
          <a:bodyPr/>
          <a:lstStyle/>
          <a:p>
            <a:pPr>
              <a:defRPr/>
            </a:pPr>
            <a:fld id="{7F73E004-36BE-004A-8389-4AF227816A51}" type="slidenum">
              <a:rPr lang="en-US" altLang="en-US" smtClean="0"/>
              <a:pPr>
                <a:defRPr/>
              </a:pPr>
              <a:t>16</a:t>
            </a:fld>
            <a:endParaRPr lang="en-US" altLang="en-US" dirty="0"/>
          </a:p>
        </p:txBody>
      </p:sp>
      <p:sp>
        <p:nvSpPr>
          <p:cNvPr id="26" name="Rectangle 3">
            <a:extLst>
              <a:ext uri="{FF2B5EF4-FFF2-40B4-BE49-F238E27FC236}">
                <a16:creationId xmlns:a16="http://schemas.microsoft.com/office/drawing/2014/main" id="{E07089F0-BA04-4FB9-A842-C5971D2A30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47" y="1132190"/>
            <a:ext cx="8558254" cy="1135346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defTabSz="457200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Hava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ve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uzay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araçları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800" dirty="0">
                <a:latin typeface="Calibri" panose="020F0502020204030204" pitchFamily="34" charset="0"/>
                <a:cs typeface="Calibri" panose="020F0502020204030204" pitchFamily="34" charset="0"/>
              </a:rPr>
              <a:t>için aerodinamik, yapısal analiz, </a:t>
            </a:r>
            <a:r>
              <a:rPr lang="tr-T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aeroelastisite</a:t>
            </a:r>
            <a:r>
              <a:rPr lang="tr-TR" sz="1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tr-T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aeroakustik</a:t>
            </a:r>
            <a:r>
              <a:rPr lang="tr-TR" sz="1800" dirty="0">
                <a:latin typeface="Calibri" panose="020F0502020204030204" pitchFamily="34" charset="0"/>
                <a:cs typeface="Calibri" panose="020F0502020204030204" pitchFamily="34" charset="0"/>
              </a:rPr>
              <a:t>, kontrol, itki, güvenilirlik gibi farklı fiziksel hesaplamaları etkileşimli kullanarak çok disiplinli tasarım, analiz ve optimizasyon yöntemleri uygulanmakta ve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geliştirilmektedir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endParaRPr lang="en-US" altLang="en-US" sz="1400" noProof="1">
              <a:latin typeface="Calibri" panose="020F05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64C2C4F-9026-4DAA-A951-B8B5570192E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0712" y="5858692"/>
            <a:ext cx="931998" cy="7921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4D8955-9CFB-449F-9604-1082D70031A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5922" y="5914921"/>
            <a:ext cx="1521724" cy="761692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CC88EDC-3011-4200-B9C5-525B33DD2D4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7217" y="5980752"/>
            <a:ext cx="1625452" cy="594464"/>
          </a:xfrm>
          <a:prstGeom prst="rect">
            <a:avLst/>
          </a:prstGeom>
        </p:spPr>
      </p:pic>
      <p:sp>
        <p:nvSpPr>
          <p:cNvPr id="47" name="Rectangle 3">
            <a:extLst>
              <a:ext uri="{FF2B5EF4-FFF2-40B4-BE49-F238E27FC236}">
                <a16:creationId xmlns:a16="http://schemas.microsoft.com/office/drawing/2014/main" id="{68962641-DC58-4FCC-8497-438BA86E4A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344" y="5248546"/>
            <a:ext cx="1946281" cy="401594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defTabSz="457200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İş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birlikleri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altLang="en-US" sz="1600" noProof="1">
              <a:latin typeface="Calibri" panose="020F0502020204030204" pitchFamily="34" charset="0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E227B03D-B4F0-4B2C-AB72-275736CB644A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424" y="5831643"/>
            <a:ext cx="879329" cy="87932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9487A50D-CA4D-43EA-894C-82B7B65DFE3D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072" y="5908542"/>
            <a:ext cx="553474" cy="774450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9C5ED340-064B-4DE1-B08F-58FF2B225624}"/>
              </a:ext>
            </a:extLst>
          </p:cNvPr>
          <p:cNvSpPr txBox="1">
            <a:spLocks/>
          </p:cNvSpPr>
          <p:nvPr/>
        </p:nvSpPr>
        <p:spPr bwMode="auto">
          <a:xfrm>
            <a:off x="479376" y="260648"/>
            <a:ext cx="9793088" cy="6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MS PGothic" pitchFamily="34" charset="-128"/>
                <a:cs typeface="MS PGothic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MS PGothic" pitchFamily="34" charset="-128"/>
                <a:cs typeface="MS PGothic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MS PGothic" pitchFamily="34" charset="-128"/>
                <a:cs typeface="MS PGothic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MS PGothic" pitchFamily="34" charset="-128"/>
                <a:cs typeface="MS PGothic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MS PGothic" pitchFamily="34" charset="-128"/>
                <a:cs typeface="MS PGothic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9pPr>
          </a:lstStyle>
          <a:p>
            <a:pPr algn="l"/>
            <a:r>
              <a:rPr lang="tr-TR" sz="26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AR-GE İmkanları –</a:t>
            </a:r>
            <a:r>
              <a:rPr lang="en-US" sz="26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Hava Uzay Çok Disiplinli Tasarım Optimizasyon Laboratuvarı</a:t>
            </a:r>
            <a:r>
              <a:rPr lang="en-US" sz="28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2800" b="1" kern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AeroMDO</a:t>
            </a:r>
            <a:r>
              <a:rPr lang="en-US" sz="28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Lab)</a:t>
            </a:r>
            <a:endParaRPr lang="en-US" sz="26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1CBBEC2-093E-49B1-94E1-08A5F4926ADB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6587" y="3976995"/>
            <a:ext cx="3379666" cy="16731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74FADF-1E7A-430F-A376-87201863FA8F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3573" y="2122083"/>
            <a:ext cx="3536698" cy="31705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 descr="http://savunmasanayi.org/wp-content/uploads/2019/11/aeromdo_lab_acilis-3-300x200.jpg">
            <a:extLst>
              <a:ext uri="{FF2B5EF4-FFF2-40B4-BE49-F238E27FC236}">
                <a16:creationId xmlns:a16="http://schemas.microsoft.com/office/drawing/2014/main" id="{C4B2E568-5711-4B77-AB7D-6DFC7C1836A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46588" y="1176264"/>
            <a:ext cx="3379665" cy="2334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F4A4C51-1804-4B0C-A8A1-68A5C5FC6D79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361" y="2332568"/>
            <a:ext cx="4772480" cy="2507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Rectangle 3">
            <a:extLst>
              <a:ext uri="{FF2B5EF4-FFF2-40B4-BE49-F238E27FC236}">
                <a16:creationId xmlns:a16="http://schemas.microsoft.com/office/drawing/2014/main" id="{45C5D917-994A-4DEC-A38E-FC3EC56F9D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4001" y="3614146"/>
            <a:ext cx="3090389" cy="414469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defTabSz="457200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Motor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Gövde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Entegrasyon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Çalışması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altLang="en-US" sz="1400" noProof="1">
              <a:latin typeface="Calibri" panose="020F0502020204030204" pitchFamily="34" charset="0"/>
            </a:endParaRPr>
          </a:p>
        </p:txBody>
      </p:sp>
      <p:sp>
        <p:nvSpPr>
          <p:cNvPr id="24" name="Rectangle 3">
            <a:extLst>
              <a:ext uri="{FF2B5EF4-FFF2-40B4-BE49-F238E27FC236}">
                <a16:creationId xmlns:a16="http://schemas.microsoft.com/office/drawing/2014/main" id="{467A7155-E1DD-49D2-A0F4-5D97FF9CD6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3510" y="5566283"/>
            <a:ext cx="3020801" cy="414469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defTabSz="457200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Aerodinamik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Şekil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Optimizasyonu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altLang="en-US" sz="1400" noProof="1">
              <a:latin typeface="Calibri" panose="020F0502020204030204" pitchFamily="34" charset="0"/>
            </a:endParaRPr>
          </a:p>
        </p:txBody>
      </p:sp>
      <p:sp>
        <p:nvSpPr>
          <p:cNvPr id="28" name="Rectangle 3">
            <a:extLst>
              <a:ext uri="{FF2B5EF4-FFF2-40B4-BE49-F238E27FC236}">
                <a16:creationId xmlns:a16="http://schemas.microsoft.com/office/drawing/2014/main" id="{56352F07-3B62-4882-9FD0-FF7127ED6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595" y="4855326"/>
            <a:ext cx="5094149" cy="292243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defTabSz="457200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Ses-üstü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Uçak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Sonik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Patlama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Hesaplanması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ve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Minimizasyonu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altLang="en-US" sz="1400" noProof="1">
              <a:latin typeface="Calibri" panose="020F0502020204030204" pitchFamily="34" charset="0"/>
            </a:endParaRPr>
          </a:p>
        </p:txBody>
      </p:sp>
      <p:sp>
        <p:nvSpPr>
          <p:cNvPr id="29" name="Rectangle 3">
            <a:extLst>
              <a:ext uri="{FF2B5EF4-FFF2-40B4-BE49-F238E27FC236}">
                <a16:creationId xmlns:a16="http://schemas.microsoft.com/office/drawing/2014/main" id="{B57297B4-1601-47DE-8261-A7005B6C29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5100" y="5231380"/>
            <a:ext cx="3108086" cy="292243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defTabSz="457200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Aeroelastik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Analiz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ve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Optimizasyon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altLang="en-US" sz="1400" noProof="1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751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3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81001" y="1196753"/>
            <a:ext cx="4695056" cy="4870672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defTabSz="457200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en-US" altLang="en-US" sz="1800" noProof="1">
                <a:latin typeface="Calibri" panose="020F0502020204030204" pitchFamily="34" charset="0"/>
              </a:rPr>
              <a:t>Araştırma Konuları:</a:t>
            </a:r>
          </a:p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endParaRPr lang="en-US" altLang="en-US" sz="1800" noProof="1">
              <a:solidFill>
                <a:srgbClr val="000000"/>
              </a:solidFill>
              <a:latin typeface="Calibri" panose="020F0502020204030204" pitchFamily="34" charset="0"/>
              <a:ea typeface="MS PGothic" charset="-128"/>
            </a:endParaRPr>
          </a:p>
          <a:p>
            <a:pPr marL="285750" indent="-285750">
              <a:lnSpc>
                <a:spcPct val="120000"/>
              </a:lnSpc>
              <a:buClr>
                <a:srgbClr val="00447C"/>
              </a:buClr>
              <a:buFont typeface="Times" panose="02020603050405020304" pitchFamily="18" charset="0"/>
              <a:buChar char="■"/>
            </a:pPr>
            <a:r>
              <a:rPr lang="en-US" altLang="en-US" sz="1400" noProof="1">
                <a:latin typeface="Calibri" panose="020F0502020204030204" pitchFamily="34" charset="0"/>
                <a:cs typeface="Calibri" panose="020F0502020204030204" pitchFamily="34" charset="0"/>
              </a:rPr>
              <a:t>Motorlar, tepkimeli akışlar ve itki sistemleri üzerine deneysel deneysel çalışmalar</a:t>
            </a:r>
          </a:p>
          <a:p>
            <a:pPr marL="285750" indent="-285750">
              <a:lnSpc>
                <a:spcPct val="120000"/>
              </a:lnSpc>
              <a:buClr>
                <a:srgbClr val="00447C"/>
              </a:buClr>
              <a:buFont typeface="Times" panose="02020603050405020304" pitchFamily="18" charset="0"/>
              <a:buChar char="■"/>
            </a:pPr>
            <a:r>
              <a:rPr lang="en-US" altLang="en-US" sz="1400" noProof="1">
                <a:latin typeface="Calibri" panose="020F0502020204030204" pitchFamily="34" charset="0"/>
                <a:cs typeface="Calibri" panose="020F0502020204030204" pitchFamily="34" charset="0"/>
              </a:rPr>
              <a:t>Farklı yakıt türleri</a:t>
            </a:r>
          </a:p>
          <a:p>
            <a:pPr marL="285750" indent="-285750">
              <a:lnSpc>
                <a:spcPct val="120000"/>
              </a:lnSpc>
              <a:buClr>
                <a:srgbClr val="00447C"/>
              </a:buClr>
              <a:buFont typeface="Times" panose="02020603050405020304" pitchFamily="18" charset="0"/>
              <a:buChar char="■"/>
            </a:pPr>
            <a:r>
              <a:rPr lang="en-US" altLang="en-US" sz="1400" noProof="1">
                <a:latin typeface="Calibri" panose="020F0502020204030204" pitchFamily="34" charset="0"/>
                <a:cs typeface="Calibri" panose="020F0502020204030204" pitchFamily="34" charset="0"/>
              </a:rPr>
              <a:t>Gözenkli ortamda yanma reaksiyonları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165" y="3876147"/>
            <a:ext cx="4208447" cy="2468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79376" y="260648"/>
            <a:ext cx="9793088" cy="646212"/>
          </a:xfrm>
        </p:spPr>
        <p:txBody>
          <a:bodyPr/>
          <a:lstStyle/>
          <a:p>
            <a:pPr algn="l"/>
            <a:r>
              <a:rPr lang="tr-TR" sz="2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AR-GE İmkanları –</a:t>
            </a:r>
            <a:r>
              <a:rPr lang="en-US" sz="2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Yanma</a:t>
            </a:r>
            <a:r>
              <a:rPr lang="en-US" sz="2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Laboratuvarı</a:t>
            </a:r>
            <a:endParaRPr lang="en-US" sz="2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328" y="1458911"/>
            <a:ext cx="2752003" cy="46085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5993" y="1461079"/>
            <a:ext cx="3141608" cy="46063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/>
          <p:cNvSpPr/>
          <p:nvPr/>
        </p:nvSpPr>
        <p:spPr>
          <a:xfrm>
            <a:off x="5744965" y="6067424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Preliminary investigation of a swirl stabilized premixed combustor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28952" y="6381161"/>
            <a:ext cx="42084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Porous medium based burner for efficient and clean combustion of ammonia-hydrogen-air systems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73E004-36BE-004A-8389-4AF227816A51}" type="slidenum">
              <a:rPr lang="en-US" altLang="en-US" smtClean="0"/>
              <a:pPr>
                <a:defRPr/>
              </a:pPr>
              <a:t>17</a:t>
            </a:fld>
            <a:endParaRPr lang="en-US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3008" y="3069337"/>
            <a:ext cx="1604392" cy="76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6568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4" descr="http://www.travelandtheworld.com/wp-content/themes/arras-theme/library/timthumb.php?src=http://www.travelandtheworld.com/wp-content/uploads/2009/08/Northern-Lights-3.jpg&amp;w=630&amp;h=250&amp;zc=1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15680" y="1328829"/>
            <a:ext cx="5101784" cy="1922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79376" y="260648"/>
            <a:ext cx="9793088" cy="646212"/>
          </a:xfrm>
        </p:spPr>
        <p:txBody>
          <a:bodyPr/>
          <a:lstStyle/>
          <a:p>
            <a:pPr algn="l"/>
            <a:r>
              <a:rPr lang="tr-TR" sz="2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AR-GE İmkanları –Yukarı Atmosfer ve Uzay Havası Laboratuvarı</a:t>
            </a:r>
            <a:r>
              <a:rPr lang="en-US" sz="2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446621" y="3340409"/>
            <a:ext cx="5976664" cy="2461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 defTabSz="457200"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9pPr>
          </a:lstStyle>
          <a:p>
            <a:pPr>
              <a:spcBef>
                <a:spcPts val="1224"/>
              </a:spcBef>
              <a:buClr>
                <a:srgbClr val="00447C"/>
              </a:buClr>
              <a:defRPr/>
            </a:pPr>
            <a:r>
              <a:rPr lang="en-US" altLang="en-US" sz="1800" noProof="1">
                <a:latin typeface="Calibri"/>
                <a:ea typeface="MS PGothic"/>
                <a:cs typeface="Calibri"/>
              </a:rPr>
              <a:t>Araştırma Konuları:</a:t>
            </a:r>
          </a:p>
          <a:p>
            <a:pPr marL="285750" indent="-285750">
              <a:spcBef>
                <a:spcPts val="1224"/>
              </a:spcBef>
              <a:buClr>
                <a:srgbClr val="00447C"/>
              </a:buClr>
              <a:buFont typeface="Arial" charset="2"/>
              <a:buChar char="•"/>
              <a:defRPr/>
            </a:pPr>
            <a:r>
              <a:rPr lang="tr-TR" altLang="en-US" sz="1600" noProof="1">
                <a:latin typeface="Calibri"/>
                <a:ea typeface="MS PGothic"/>
                <a:cs typeface="Calibri"/>
              </a:rPr>
              <a:t>Uzay havası olayları, uzay ortamının uydu operasyonu ve yer sistemleri etkisi</a:t>
            </a:r>
          </a:p>
          <a:p>
            <a:pPr marL="285750" indent="-285750">
              <a:spcBef>
                <a:spcPts val="1224"/>
              </a:spcBef>
              <a:buClr>
                <a:srgbClr val="00447C"/>
              </a:buClr>
              <a:buFont typeface="Arial" charset="2"/>
              <a:buChar char="•"/>
              <a:defRPr/>
            </a:pPr>
            <a:r>
              <a:rPr lang="tr-TR" altLang="en-US" sz="1600" noProof="1">
                <a:latin typeface="Calibri"/>
                <a:ea typeface="MS PGothic"/>
                <a:cs typeface="Calibri"/>
              </a:rPr>
              <a:t>Uydu manyetometreleri, parçacık dedektörleri ve radar sistemleri tasarımı</a:t>
            </a:r>
          </a:p>
          <a:p>
            <a:pPr marL="285750" indent="-285750">
              <a:spcBef>
                <a:spcPts val="1224"/>
              </a:spcBef>
              <a:buClr>
                <a:srgbClr val="00447C"/>
              </a:buClr>
              <a:buFont typeface="Arial" charset="2"/>
              <a:buChar char="•"/>
              <a:defRPr/>
            </a:pPr>
            <a:r>
              <a:rPr lang="tr-TR" altLang="en-US" sz="1600" noProof="1">
                <a:latin typeface="Calibri"/>
                <a:ea typeface="MS PGothic"/>
                <a:cs typeface="Calibri"/>
              </a:rPr>
              <a:t>Güneş yelkeni teknolojisinin geliştirilmesi</a:t>
            </a:r>
          </a:p>
        </p:txBody>
      </p:sp>
      <p:pic>
        <p:nvPicPr>
          <p:cNvPr id="22" name="Picture 1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05830" y="4676811"/>
            <a:ext cx="2870690" cy="2181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5830" y="4653136"/>
            <a:ext cx="1156056" cy="8592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96400" y="1148448"/>
            <a:ext cx="2381250" cy="32289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8088" y="1148449"/>
            <a:ext cx="2423930" cy="322897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888088" y="4376137"/>
            <a:ext cx="241055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Istanbul SID monitors</a:t>
            </a:r>
            <a:endParaRPr lang="en-US" sz="1200" b="1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696400" y="4376137"/>
            <a:ext cx="238125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Istanbul </a:t>
            </a:r>
            <a:r>
              <a:rPr lang="en-US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Ionosonde</a:t>
            </a:r>
            <a:endParaRPr lang="en-US" sz="1200" b="1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73E004-36BE-004A-8389-4AF227816A51}" type="slidenum">
              <a:rPr lang="en-US" altLang="en-US" smtClean="0"/>
              <a:pPr>
                <a:defRPr/>
              </a:pPr>
              <a:t>18</a:t>
            </a:fld>
            <a:endParaRPr lang="en-US" altLang="en-US" dirty="0"/>
          </a:p>
        </p:txBody>
      </p:sp>
      <p:pic>
        <p:nvPicPr>
          <p:cNvPr id="12" name="Picture 18" descr="http://consciouslifenews.com/wp-content/uploads/2013/12/Earth-magnetic-sheild-and-solar-wind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787" y="1326405"/>
            <a:ext cx="3442684" cy="1922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75443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79376" y="260648"/>
            <a:ext cx="9793088" cy="646212"/>
          </a:xfrm>
        </p:spPr>
        <p:txBody>
          <a:bodyPr/>
          <a:lstStyle/>
          <a:p>
            <a:pPr algn="l"/>
            <a:r>
              <a:rPr lang="en-US" sz="2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Uçak</a:t>
            </a:r>
            <a:r>
              <a:rPr lang="en-US" sz="2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</a:t>
            </a:r>
            <a:r>
              <a:rPr lang="en-US" sz="2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Uzay</a:t>
            </a:r>
            <a:r>
              <a:rPr lang="en-US" sz="2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Bilimleri</a:t>
            </a:r>
            <a:r>
              <a:rPr lang="en-US" sz="2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Fakültesi</a:t>
            </a:r>
            <a:r>
              <a:rPr lang="en-US" sz="2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(UUBF)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63352" y="1237717"/>
            <a:ext cx="4341082" cy="5364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lvl="2" indent="0" defTabSz="914400">
              <a:lnSpc>
                <a:spcPct val="120000"/>
              </a:lnSpc>
              <a:buClr>
                <a:srgbClr val="00447C"/>
              </a:buClr>
            </a:pPr>
            <a:r>
              <a:rPr lang="en-US" altLang="en-US" b="1" noProof="1">
                <a:latin typeface="Calibri" panose="020F0502020204030204" pitchFamily="34" charset="0"/>
                <a:cs typeface="Calibri" panose="020F0502020204030204" pitchFamily="34" charset="0"/>
              </a:rPr>
              <a:t>1941</a:t>
            </a:r>
          </a:p>
          <a:p>
            <a:pPr marL="285750" lvl="2" indent="-285750" defTabSz="914400">
              <a:lnSpc>
                <a:spcPct val="120000"/>
              </a:lnSpc>
              <a:buClr>
                <a:srgbClr val="00447C"/>
              </a:buClr>
              <a:buFont typeface="Times" panose="02020603050405020304" pitchFamily="18" charset="0"/>
              <a:buChar char="■"/>
            </a:pPr>
            <a:r>
              <a:rPr lang="tr-TR" altLang="en-US" sz="1800" noProof="1">
                <a:latin typeface="Calibri" panose="020F0502020204030204" pitchFamily="34" charset="0"/>
                <a:cs typeface="Calibri" panose="020F0502020204030204" pitchFamily="34" charset="0"/>
              </a:rPr>
              <a:t>Makina Mühendisliği </a:t>
            </a:r>
            <a:r>
              <a:rPr lang="en-US" altLang="en-US" sz="1800" noProof="1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tr-TR" altLang="en-US" sz="1800" noProof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800" noProof="1"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tr-TR" altLang="en-US" sz="1800" noProof="1">
                <a:latin typeface="Calibri" panose="020F0502020204030204" pitchFamily="34" charset="0"/>
                <a:cs typeface="Calibri" panose="020F0502020204030204" pitchFamily="34" charset="0"/>
              </a:rPr>
              <a:t>zmanlık kolu </a:t>
            </a:r>
          </a:p>
          <a:p>
            <a:pPr eaLnBrk="1" hangingPunct="1">
              <a:spcBef>
                <a:spcPts val="600"/>
              </a:spcBef>
            </a:pPr>
            <a:r>
              <a:rPr lang="en-US" altLang="en-US" b="1" noProof="1">
                <a:latin typeface="Calibri" panose="020F0502020204030204" pitchFamily="34" charset="0"/>
                <a:cs typeface="Calibri" panose="020F0502020204030204" pitchFamily="34" charset="0"/>
              </a:rPr>
              <a:t>1944</a:t>
            </a:r>
          </a:p>
          <a:p>
            <a:pPr marL="285750" lvl="2" indent="-285750" defTabSz="914400">
              <a:lnSpc>
                <a:spcPct val="120000"/>
              </a:lnSpc>
              <a:buClr>
                <a:srgbClr val="00447C"/>
              </a:buClr>
              <a:buFont typeface="Times" panose="02020603050405020304" pitchFamily="18" charset="0"/>
              <a:buChar char="■"/>
            </a:pPr>
            <a:r>
              <a:rPr lang="en-US" altLang="en-US" sz="1800" noProof="1">
                <a:latin typeface="Calibri" panose="020F0502020204030204" pitchFamily="34" charset="0"/>
                <a:cs typeface="Calibri" panose="020F0502020204030204" pitchFamily="34" charset="0"/>
              </a:rPr>
              <a:t>Makina Fakültesinde - Mühendislik Bölümü </a:t>
            </a:r>
          </a:p>
          <a:p>
            <a:pPr eaLnBrk="1" hangingPunct="1">
              <a:spcBef>
                <a:spcPts val="600"/>
              </a:spcBef>
            </a:pPr>
            <a:r>
              <a:rPr lang="en-US" altLang="en-US" b="1" noProof="1">
                <a:latin typeface="Calibri" panose="020F0502020204030204" pitchFamily="34" charset="0"/>
                <a:cs typeface="Calibri" panose="020F0502020204030204" pitchFamily="34" charset="0"/>
              </a:rPr>
              <a:t>1983</a:t>
            </a:r>
          </a:p>
          <a:p>
            <a:pPr marL="285750" lvl="2" indent="-285750" defTabSz="914400">
              <a:lnSpc>
                <a:spcPct val="120000"/>
              </a:lnSpc>
              <a:buClr>
                <a:srgbClr val="00447C"/>
              </a:buClr>
              <a:buFont typeface="Times" panose="02020603050405020304" pitchFamily="18" charset="0"/>
              <a:buChar char="■"/>
            </a:pPr>
            <a:r>
              <a:rPr lang="en-US" altLang="en-US" sz="1800" noProof="1">
                <a:latin typeface="Calibri" panose="020F0502020204030204" pitchFamily="34" charset="0"/>
                <a:cs typeface="Calibri" panose="020F0502020204030204" pitchFamily="34" charset="0"/>
              </a:rPr>
              <a:t>Uçak ve Uzay Bilimleri Fakültesi </a:t>
            </a:r>
          </a:p>
          <a:p>
            <a:pPr marL="742950" lvl="3" indent="-285750" defTabSz="914400">
              <a:lnSpc>
                <a:spcPct val="120000"/>
              </a:lnSpc>
              <a:buClr>
                <a:srgbClr val="00447C"/>
              </a:buClr>
              <a:buFont typeface="Times" panose="02020603050405020304" pitchFamily="18" charset="0"/>
              <a:buChar char="■"/>
            </a:pPr>
            <a:r>
              <a:rPr lang="tr-TR" altLang="en-US" sz="1600" noProof="1"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en-US" altLang="en-US" sz="1600" noProof="1">
                <a:latin typeface="Calibri" panose="020F0502020204030204" pitchFamily="34" charset="0"/>
                <a:cs typeface="Calibri" panose="020F0502020204030204" pitchFamily="34" charset="0"/>
              </a:rPr>
              <a:t>çak</a:t>
            </a:r>
            <a:r>
              <a:rPr lang="tr-TR" altLang="en-US" sz="1600" noProof="1">
                <a:latin typeface="Calibri" panose="020F0502020204030204" pitchFamily="34" charset="0"/>
                <a:cs typeface="Calibri" panose="020F0502020204030204" pitchFamily="34" charset="0"/>
              </a:rPr>
              <a:t> Mühendisliği</a:t>
            </a:r>
          </a:p>
          <a:p>
            <a:pPr marL="742950" lvl="3" indent="-285750" defTabSz="914400">
              <a:lnSpc>
                <a:spcPct val="120000"/>
              </a:lnSpc>
              <a:buClr>
                <a:srgbClr val="00447C"/>
              </a:buClr>
              <a:buFont typeface="Times" panose="02020603050405020304" pitchFamily="18" charset="0"/>
              <a:buChar char="■"/>
            </a:pPr>
            <a:r>
              <a:rPr lang="tr-TR" altLang="en-US" sz="1600" noProof="1"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en-US" altLang="en-US" sz="1600" noProof="1">
                <a:latin typeface="Calibri" panose="020F0502020204030204" pitchFamily="34" charset="0"/>
                <a:cs typeface="Calibri" panose="020F0502020204030204" pitchFamily="34" charset="0"/>
              </a:rPr>
              <a:t>zay</a:t>
            </a:r>
            <a:r>
              <a:rPr lang="tr-TR" altLang="en-US" sz="1600" noProof="1">
                <a:latin typeface="Calibri" panose="020F0502020204030204" pitchFamily="34" charset="0"/>
                <a:cs typeface="Calibri" panose="020F0502020204030204" pitchFamily="34" charset="0"/>
              </a:rPr>
              <a:t> Mühendisliği</a:t>
            </a:r>
          </a:p>
          <a:p>
            <a:pPr marL="742950" lvl="3" indent="-285750" defTabSz="914400">
              <a:lnSpc>
                <a:spcPct val="120000"/>
              </a:lnSpc>
              <a:buClr>
                <a:srgbClr val="00447C"/>
              </a:buClr>
              <a:buFont typeface="Times" panose="02020603050405020304" pitchFamily="18" charset="0"/>
              <a:buChar char="■"/>
            </a:pPr>
            <a:r>
              <a:rPr lang="tr-TR" altLang="en-US" sz="1600" noProof="1">
                <a:latin typeface="Calibri" panose="020F0502020204030204" pitchFamily="34" charset="0"/>
                <a:cs typeface="Calibri" panose="020F0502020204030204" pitchFamily="34" charset="0"/>
              </a:rPr>
              <a:t>Meteoroloji Mühendisliği</a:t>
            </a:r>
          </a:p>
          <a:p>
            <a:pPr marL="285750" lvl="2" indent="-285750" defTabSz="914400">
              <a:lnSpc>
                <a:spcPct val="120000"/>
              </a:lnSpc>
              <a:buClr>
                <a:srgbClr val="00447C"/>
              </a:buClr>
              <a:buFont typeface="Times" panose="02020603050405020304" pitchFamily="18" charset="0"/>
              <a:buChar char="■"/>
            </a:pPr>
            <a:r>
              <a:rPr lang="en-US" altLang="en-US" sz="1800" b="1" noProof="1">
                <a:solidFill>
                  <a:srgbClr val="000000"/>
                </a:solidFill>
                <a:latin typeface="Calibri" panose="020F0502020204030204" pitchFamily="34" charset="0"/>
                <a:ea typeface="MS PGothic" charset="-128"/>
                <a:cs typeface="Calibri" panose="020F0502020204030204" pitchFamily="34" charset="0"/>
              </a:rPr>
              <a:t>Öğretim Üyesi:  </a:t>
            </a:r>
            <a:r>
              <a:rPr lang="en-US" altLang="en-US" sz="1800" noProof="1">
                <a:solidFill>
                  <a:srgbClr val="000000"/>
                </a:solidFill>
                <a:latin typeface="Calibri" panose="020F0502020204030204" pitchFamily="34" charset="0"/>
                <a:ea typeface="MS PGothic" charset="-128"/>
                <a:cs typeface="Calibri" panose="020F0502020204030204" pitchFamily="34" charset="0"/>
              </a:rPr>
              <a:t>5</a:t>
            </a:r>
            <a:r>
              <a:rPr lang="tr-TR" altLang="en-US" sz="1800" noProof="1">
                <a:solidFill>
                  <a:srgbClr val="000000"/>
                </a:solidFill>
                <a:latin typeface="Calibri" panose="020F0502020204030204" pitchFamily="34" charset="0"/>
                <a:ea typeface="MS PGothic" charset="-128"/>
                <a:cs typeface="Calibri" panose="020F0502020204030204" pitchFamily="34" charset="0"/>
              </a:rPr>
              <a:t>8</a:t>
            </a:r>
            <a:endParaRPr lang="en-US" altLang="en-US" sz="1800" noProof="1">
              <a:solidFill>
                <a:srgbClr val="000000"/>
              </a:solidFill>
              <a:latin typeface="Calibri" panose="020F0502020204030204" pitchFamily="34" charset="0"/>
              <a:ea typeface="MS PGothic" charset="-128"/>
              <a:cs typeface="Calibri" panose="020F0502020204030204" pitchFamily="34" charset="0"/>
            </a:endParaRPr>
          </a:p>
          <a:p>
            <a:pPr marL="285750" lvl="2" indent="-285750" defTabSz="914400">
              <a:lnSpc>
                <a:spcPct val="120000"/>
              </a:lnSpc>
              <a:buClr>
                <a:srgbClr val="00447C"/>
              </a:buClr>
              <a:buFont typeface="Times" panose="02020603050405020304" pitchFamily="18" charset="0"/>
              <a:buChar char="■"/>
            </a:pPr>
            <a:r>
              <a:rPr lang="en-US" altLang="en-US" sz="1800" b="1" noProof="1">
                <a:solidFill>
                  <a:srgbClr val="000000"/>
                </a:solidFill>
                <a:latin typeface="Calibri" panose="020F0502020204030204" pitchFamily="34" charset="0"/>
                <a:ea typeface="MS PGothic" charset="-128"/>
                <a:cs typeface="Calibri" panose="020F0502020204030204" pitchFamily="34" charset="0"/>
              </a:rPr>
              <a:t>Araştırma Görevlisi: </a:t>
            </a:r>
            <a:r>
              <a:rPr lang="tr-TR" altLang="en-US" sz="1800" noProof="1">
                <a:solidFill>
                  <a:srgbClr val="000000"/>
                </a:solidFill>
                <a:latin typeface="Calibri" panose="020F0502020204030204" pitchFamily="34" charset="0"/>
                <a:ea typeface="MS PGothic" charset="-128"/>
                <a:cs typeface="Calibri" panose="020F0502020204030204" pitchFamily="34" charset="0"/>
              </a:rPr>
              <a:t>22</a:t>
            </a:r>
            <a:endParaRPr lang="en-US" altLang="en-US" sz="1800" noProof="1">
              <a:solidFill>
                <a:srgbClr val="000000"/>
              </a:solidFill>
              <a:latin typeface="Calibri" panose="020F0502020204030204" pitchFamily="34" charset="0"/>
              <a:ea typeface="MS PGothic" charset="-128"/>
              <a:cs typeface="Calibri" panose="020F0502020204030204" pitchFamily="34" charset="0"/>
            </a:endParaRPr>
          </a:p>
          <a:p>
            <a:pPr marL="285750" lvl="2" indent="-285750" defTabSz="914400">
              <a:lnSpc>
                <a:spcPct val="120000"/>
              </a:lnSpc>
              <a:buClr>
                <a:srgbClr val="00447C"/>
              </a:buClr>
              <a:buFont typeface="Times" panose="02020603050405020304" pitchFamily="18" charset="0"/>
              <a:buChar char="■"/>
            </a:pPr>
            <a:r>
              <a:rPr lang="en-US" altLang="en-US" sz="1800" b="1" noProof="1">
                <a:solidFill>
                  <a:srgbClr val="000000"/>
                </a:solidFill>
                <a:latin typeface="Calibri" panose="020F0502020204030204" pitchFamily="34" charset="0"/>
                <a:ea typeface="MS PGothic" charset="-128"/>
                <a:cs typeface="Calibri" panose="020F0502020204030204" pitchFamily="34" charset="0"/>
              </a:rPr>
              <a:t>Teknisyenler: </a:t>
            </a:r>
            <a:r>
              <a:rPr lang="tr-TR" altLang="en-US" sz="1800" noProof="1">
                <a:solidFill>
                  <a:srgbClr val="000000"/>
                </a:solidFill>
                <a:latin typeface="Calibri" panose="020F0502020204030204" pitchFamily="34" charset="0"/>
                <a:ea typeface="MS PGothic" charset="-128"/>
                <a:cs typeface="Calibri" panose="020F0502020204030204" pitchFamily="34" charset="0"/>
              </a:rPr>
              <a:t>6</a:t>
            </a:r>
            <a:endParaRPr lang="en-US" altLang="en-US" sz="1800" noProof="1">
              <a:solidFill>
                <a:srgbClr val="000000"/>
              </a:solidFill>
              <a:latin typeface="Calibri" panose="020F0502020204030204" pitchFamily="34" charset="0"/>
              <a:ea typeface="MS PGothic" charset="-128"/>
              <a:cs typeface="Calibri" panose="020F0502020204030204" pitchFamily="34" charset="0"/>
            </a:endParaRPr>
          </a:p>
          <a:p>
            <a:pPr marL="285750" lvl="2" indent="-285750" defTabSz="914400">
              <a:lnSpc>
                <a:spcPct val="120000"/>
              </a:lnSpc>
              <a:buClr>
                <a:srgbClr val="00447C"/>
              </a:buClr>
              <a:buFont typeface="Times" panose="02020603050405020304" pitchFamily="18" charset="0"/>
              <a:buChar char="■"/>
            </a:pPr>
            <a:r>
              <a:rPr lang="en-US" altLang="en-US" sz="1800" b="1" noProof="1">
                <a:solidFill>
                  <a:srgbClr val="000000"/>
                </a:solidFill>
                <a:latin typeface="Calibri" panose="020F0502020204030204" pitchFamily="34" charset="0"/>
                <a:ea typeface="MS PGothic" charset="-128"/>
                <a:cs typeface="Calibri" panose="020F0502020204030204" pitchFamily="34" charset="0"/>
              </a:rPr>
              <a:t>Toplam Öğrenci: </a:t>
            </a:r>
          </a:p>
          <a:p>
            <a:pPr marL="742950" lvl="3" indent="-285750" defTabSz="914400">
              <a:lnSpc>
                <a:spcPct val="120000"/>
              </a:lnSpc>
              <a:buClr>
                <a:srgbClr val="00447C"/>
              </a:buClr>
              <a:buFont typeface="Times" panose="02020603050405020304" pitchFamily="18" charset="0"/>
              <a:buChar char="■"/>
            </a:pPr>
            <a:r>
              <a:rPr lang="en-US" altLang="en-US" sz="1600" noProof="1">
                <a:solidFill>
                  <a:srgbClr val="000000"/>
                </a:solidFill>
                <a:latin typeface="Calibri" panose="020F0502020204030204" pitchFamily="34" charset="0"/>
                <a:ea typeface="MS PGothic" charset="-128"/>
                <a:cs typeface="Calibri" panose="020F0502020204030204" pitchFamily="34" charset="0"/>
              </a:rPr>
              <a:t>1,</a:t>
            </a:r>
            <a:r>
              <a:rPr lang="tr-TR" altLang="en-US" sz="1600" noProof="1">
                <a:solidFill>
                  <a:srgbClr val="000000"/>
                </a:solidFill>
                <a:latin typeface="Calibri" panose="020F0502020204030204" pitchFamily="34" charset="0"/>
                <a:ea typeface="MS PGothic" charset="-128"/>
                <a:cs typeface="Calibri" panose="020F0502020204030204" pitchFamily="34" charset="0"/>
              </a:rPr>
              <a:t>442</a:t>
            </a:r>
            <a:r>
              <a:rPr lang="en-US" altLang="en-US" sz="1600" noProof="1">
                <a:solidFill>
                  <a:srgbClr val="000000"/>
                </a:solidFill>
                <a:latin typeface="Calibri" panose="020F0502020204030204" pitchFamily="34" charset="0"/>
                <a:ea typeface="MS PGothic" charset="-128"/>
                <a:cs typeface="Calibri" panose="020F0502020204030204" pitchFamily="34" charset="0"/>
              </a:rPr>
              <a:t> Lisans</a:t>
            </a:r>
          </a:p>
          <a:p>
            <a:pPr marL="742950" lvl="3" indent="-285750" defTabSz="914400">
              <a:lnSpc>
                <a:spcPct val="120000"/>
              </a:lnSpc>
              <a:buClr>
                <a:srgbClr val="00447C"/>
              </a:buClr>
              <a:buFont typeface="Times" panose="02020603050405020304" pitchFamily="18" charset="0"/>
              <a:buChar char="■"/>
            </a:pPr>
            <a:r>
              <a:rPr lang="en-US" altLang="en-US" sz="1600" noProof="1">
                <a:solidFill>
                  <a:srgbClr val="000000"/>
                </a:solidFill>
                <a:latin typeface="Calibri" panose="020F0502020204030204" pitchFamily="34" charset="0"/>
                <a:ea typeface="MS PGothic" charset="-128"/>
                <a:cs typeface="Calibri" panose="020F0502020204030204" pitchFamily="34" charset="0"/>
              </a:rPr>
              <a:t>+700 Lisansüstü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1970" y="1237717"/>
            <a:ext cx="7390505" cy="54678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73E004-36BE-004A-8389-4AF227816A51}" type="slidenum">
              <a:rPr lang="en-US" altLang="en-US" smtClean="0"/>
              <a:pPr>
                <a:defRPr/>
              </a:pPr>
              <a:t>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559095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79376" y="260648"/>
            <a:ext cx="9793088" cy="646212"/>
          </a:xfrm>
        </p:spPr>
        <p:txBody>
          <a:bodyPr/>
          <a:lstStyle/>
          <a:p>
            <a:pPr algn="l"/>
            <a:r>
              <a:rPr lang="tr-TR" sz="2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AR-GE İmkanları –</a:t>
            </a:r>
            <a:r>
              <a:rPr lang="en-US" sz="2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Uzay</a:t>
            </a:r>
            <a:r>
              <a:rPr lang="en-US" sz="2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Sistemleri</a:t>
            </a:r>
            <a:r>
              <a:rPr lang="en-US" sz="2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Tasarım</a:t>
            </a:r>
            <a:r>
              <a:rPr lang="en-US" sz="2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</a:t>
            </a:r>
            <a:r>
              <a:rPr lang="en-US" sz="2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Test </a:t>
            </a:r>
            <a:r>
              <a:rPr lang="en-US" sz="2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Laboratuvarı</a:t>
            </a:r>
            <a:endParaRPr lang="en-US" sz="2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336" y="4365104"/>
            <a:ext cx="3052458" cy="21196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5" descr="IMG_416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15292" y="1942217"/>
            <a:ext cx="5657371" cy="4267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 descr="https://media.licdn.com/mpr/mpr/shrinknp_400_400/AAEAAQAAAAAAAALYAAAAJDQzNmQ5NWExLTIxYTMtNDgyOS1hMTljLTRjZDkwY2QzNDM3Ng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029191" y="1150129"/>
            <a:ext cx="1136650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73E004-36BE-004A-8389-4AF227816A51}" type="slidenum">
              <a:rPr lang="en-US" altLang="en-US" smtClean="0"/>
              <a:pPr>
                <a:defRPr/>
              </a:pPr>
              <a:t>19</a:t>
            </a:fld>
            <a:endParaRPr lang="en-US" altLang="en-US" dirty="0"/>
          </a:p>
        </p:txBody>
      </p:sp>
      <p:pic>
        <p:nvPicPr>
          <p:cNvPr id="9" name="Picture 2" descr="E:\uzay proje\firlatmaek\ITUpSAT1_Tubitak_Rapor\websitesiicin\22Temmuz2009-hulya\22092009 016s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7688" y="4365104"/>
            <a:ext cx="3018953" cy="21196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596370" y="1273355"/>
            <a:ext cx="5150848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 defTabSz="457200"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9pPr>
          </a:lstStyle>
          <a:p>
            <a:pPr marL="285750" indent="-285750">
              <a:spcBef>
                <a:spcPts val="1224"/>
              </a:spcBef>
              <a:buClr>
                <a:srgbClr val="00447C"/>
              </a:buClr>
              <a:buFont typeface="Arial" charset="2"/>
              <a:buChar char="•"/>
              <a:defRPr/>
            </a:pPr>
            <a:r>
              <a:rPr lang="en-US" altLang="en-US" sz="1800" noProof="1">
                <a:latin typeface="Calibri"/>
                <a:ea typeface="MS PGothic"/>
                <a:cs typeface="Calibri"/>
              </a:rPr>
              <a:t>Temiz oda gerektiren uydu alt sistem ve entegrasyon işlemleri</a:t>
            </a:r>
            <a:endParaRPr lang="en-US" dirty="0">
              <a:latin typeface="Calibri"/>
              <a:ea typeface="MS PGothic"/>
              <a:cs typeface="Calibri"/>
            </a:endParaRPr>
          </a:p>
          <a:p>
            <a:pPr marL="285750" indent="-285750">
              <a:spcBef>
                <a:spcPts val="1224"/>
              </a:spcBef>
              <a:buClr>
                <a:srgbClr val="00447C"/>
              </a:buClr>
              <a:buFont typeface="Arial" charset="2"/>
              <a:buChar char="•"/>
              <a:defRPr/>
            </a:pPr>
            <a:r>
              <a:rPr lang="en-US" altLang="en-US" sz="1800" noProof="1">
                <a:latin typeface="Calibri"/>
                <a:ea typeface="MS PGothic"/>
                <a:cs typeface="Calibri"/>
              </a:rPr>
              <a:t>Küp Uydular</a:t>
            </a:r>
            <a:r>
              <a:rPr lang="tr-TR" altLang="en-US" sz="1800" noProof="1">
                <a:latin typeface="Calibri"/>
                <a:ea typeface="MS PGothic"/>
                <a:cs typeface="Calibri"/>
              </a:rPr>
              <a:t> </a:t>
            </a:r>
            <a:endParaRPr lang="en-US" altLang="en-US" sz="1800" noProof="1">
              <a:latin typeface="Calibri" charset="0"/>
              <a:cs typeface="Calibri" charset="0"/>
            </a:endParaRPr>
          </a:p>
          <a:p>
            <a:pPr marL="1085850" lvl="1" indent="-342900">
              <a:spcBef>
                <a:spcPts val="1224"/>
              </a:spcBef>
              <a:buClr>
                <a:srgbClr val="00447C"/>
              </a:buClr>
              <a:buFont typeface="Arial" pitchFamily="34" charset="0"/>
              <a:buChar char="•"/>
              <a:defRPr/>
            </a:pPr>
            <a:r>
              <a:rPr lang="tr-TR" altLang="en-US" sz="1800" noProof="1">
                <a:latin typeface="Calibri"/>
                <a:ea typeface="MS PGothic"/>
                <a:cs typeface="Calibri"/>
              </a:rPr>
              <a:t>İTÜpSAT1, TÜRKSAT 3USAT, UBAKUSAT, BEEAGLESAT</a:t>
            </a:r>
            <a:r>
              <a:rPr lang="en-US" altLang="en-US" sz="1800" noProof="1">
                <a:latin typeface="Calibri"/>
                <a:ea typeface="MS PGothic"/>
                <a:cs typeface="Calibri"/>
              </a:rPr>
              <a:t>, </a:t>
            </a:r>
            <a:r>
              <a:rPr lang="tr-TR" altLang="en-US" sz="1800" noProof="1">
                <a:latin typeface="Calibri"/>
                <a:ea typeface="MS PGothic"/>
                <a:cs typeface="Calibri"/>
              </a:rPr>
              <a:t>HAVELSAT, ASELSAT</a:t>
            </a:r>
          </a:p>
          <a:p>
            <a:pPr marL="285750" indent="-285750">
              <a:spcBef>
                <a:spcPts val="1224"/>
              </a:spcBef>
              <a:buClr>
                <a:srgbClr val="00447C"/>
              </a:buClr>
              <a:buFont typeface="Arial" charset="2"/>
              <a:buChar char="•"/>
              <a:defRPr/>
            </a:pPr>
            <a:r>
              <a:rPr lang="es-ES" altLang="en-US" sz="1800" noProof="1">
                <a:latin typeface="Calibri"/>
                <a:ea typeface="MS PGothic"/>
                <a:cs typeface="Calibri"/>
              </a:rPr>
              <a:t>Model uydu (CANSAT) ve Model Roket Çalışmaları </a:t>
            </a:r>
            <a:endParaRPr lang="es-ES" altLang="en-US" sz="1800" noProof="1">
              <a:latin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4899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79376" y="260648"/>
            <a:ext cx="9793088" cy="646212"/>
          </a:xfrm>
        </p:spPr>
        <p:txBody>
          <a:bodyPr/>
          <a:lstStyle/>
          <a:p>
            <a:pPr algn="l"/>
            <a:r>
              <a:rPr lang="tr-TR" sz="2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AR-GE İmkanları –</a:t>
            </a:r>
            <a:r>
              <a:rPr lang="en-US" sz="2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Uzay Aracı Yönelim Belirleme ve Kontrol</a:t>
            </a:r>
            <a:endParaRPr lang="en-US" sz="2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E3B3C2BD-C1AD-4FB0-BC08-51D5DECAFF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376" y="1317834"/>
            <a:ext cx="7424395" cy="2032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 defTabSz="457200"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9pPr>
          </a:lstStyle>
          <a:p>
            <a:pPr>
              <a:spcBef>
                <a:spcPts val="1224"/>
              </a:spcBef>
              <a:buClr>
                <a:srgbClr val="00447C"/>
              </a:buClr>
              <a:defRPr/>
            </a:pPr>
            <a:r>
              <a:rPr lang="en-US" altLang="en-US" sz="2000" noProof="1">
                <a:latin typeface="Calibri"/>
                <a:ea typeface="MS PGothic"/>
                <a:cs typeface="Calibri"/>
              </a:rPr>
              <a:t>Araştırma Konuları:</a:t>
            </a:r>
          </a:p>
          <a:p>
            <a:pPr marL="285750" indent="-285750">
              <a:spcBef>
                <a:spcPts val="1224"/>
              </a:spcBef>
              <a:buClr>
                <a:srgbClr val="00447C"/>
              </a:buClr>
              <a:buFont typeface="Arial" charset="2"/>
              <a:buChar char="•"/>
              <a:defRPr/>
            </a:pPr>
            <a:r>
              <a:rPr lang="tr-TR" altLang="en-US" sz="1600" noProof="1">
                <a:latin typeface="Calibri"/>
                <a:ea typeface="MS PGothic"/>
                <a:cs typeface="Calibri"/>
              </a:rPr>
              <a:t>Uzay aracının yöneliminin kestirimi ve kontrolü</a:t>
            </a:r>
          </a:p>
          <a:p>
            <a:pPr marL="285750" indent="-285750">
              <a:spcBef>
                <a:spcPts val="1224"/>
              </a:spcBef>
              <a:buClr>
                <a:srgbClr val="00447C"/>
              </a:buClr>
              <a:buFont typeface="Arial" charset="2"/>
              <a:buChar char="•"/>
              <a:defRPr/>
            </a:pPr>
            <a:r>
              <a:rPr lang="tr-TR" altLang="en-US" sz="1600" noProof="1">
                <a:latin typeface="Calibri"/>
                <a:ea typeface="MS PGothic"/>
                <a:cs typeface="Calibri"/>
              </a:rPr>
              <a:t>Uzay aracının yöneliminin belirlenmesinde uzay ortamı bozucularının etkisi</a:t>
            </a:r>
          </a:p>
          <a:p>
            <a:pPr marL="285750" indent="-285750">
              <a:spcBef>
                <a:spcPts val="1224"/>
              </a:spcBef>
              <a:buClr>
                <a:srgbClr val="00447C"/>
              </a:buClr>
              <a:buFont typeface="Arial" charset="2"/>
              <a:buChar char="•"/>
              <a:defRPr/>
            </a:pPr>
            <a:r>
              <a:rPr lang="tr-TR" altLang="en-US" sz="1600" noProof="1">
                <a:latin typeface="Calibri"/>
                <a:ea typeface="MS PGothic"/>
                <a:cs typeface="Calibri"/>
              </a:rPr>
              <a:t>Yönelim sensörleri ve eyleyicileri</a:t>
            </a:r>
          </a:p>
          <a:p>
            <a:pPr marL="285750" indent="-285750">
              <a:spcBef>
                <a:spcPts val="1224"/>
              </a:spcBef>
              <a:buClr>
                <a:srgbClr val="00447C"/>
              </a:buClr>
              <a:buFont typeface="Arial" charset="2"/>
              <a:buChar char="•"/>
              <a:defRPr/>
            </a:pPr>
            <a:r>
              <a:rPr lang="tr-TR" altLang="en-US" sz="1600" noProof="1">
                <a:latin typeface="Calibri"/>
                <a:ea typeface="MS PGothic"/>
                <a:cs typeface="Calibri"/>
              </a:rPr>
              <a:t>Sensör füzyonu</a:t>
            </a:r>
          </a:p>
        </p:txBody>
      </p:sp>
      <p:pic>
        <p:nvPicPr>
          <p:cNvPr id="1026" name="Picture 2" descr="Fig0_A5concept_illust">
            <a:extLst>
              <a:ext uri="{FF2B5EF4-FFF2-40B4-BE49-F238E27FC236}">
                <a16:creationId xmlns:a16="http://schemas.microsoft.com/office/drawing/2014/main" id="{A3A61FEB-29B8-48A8-981B-D1F13CA99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346" y="3553572"/>
            <a:ext cx="3403195" cy="2592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960703B-C199-45F5-BFF7-921B2A6A03EA}"/>
              </a:ext>
            </a:extLst>
          </p:cNvPr>
          <p:cNvGrpSpPr/>
          <p:nvPr/>
        </p:nvGrpSpPr>
        <p:grpSpPr>
          <a:xfrm>
            <a:off x="3670903" y="3788054"/>
            <a:ext cx="5079420" cy="2123324"/>
            <a:chOff x="452465" y="1305676"/>
            <a:chExt cx="5079420" cy="2123324"/>
          </a:xfrm>
        </p:grpSpPr>
        <p:pic>
          <p:nvPicPr>
            <p:cNvPr id="1042" name="Picture 18" descr="cs1">
              <a:extLst>
                <a:ext uri="{FF2B5EF4-FFF2-40B4-BE49-F238E27FC236}">
                  <a16:creationId xmlns:a16="http://schemas.microsoft.com/office/drawing/2014/main" id="{68BD5F46-E29F-40A5-B6D1-D25E979F52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465" y="1305676"/>
              <a:ext cx="2522537" cy="179863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3" name="Picture 19" descr="as1">
              <a:extLst>
                <a:ext uri="{FF2B5EF4-FFF2-40B4-BE49-F238E27FC236}">
                  <a16:creationId xmlns:a16="http://schemas.microsoft.com/office/drawing/2014/main" id="{B0E5697B-53F0-4E8E-B5CC-EB8F477A6F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9348" y="1305676"/>
              <a:ext cx="2522537" cy="179863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82A985E-7CB9-46E8-9777-E397FED54397}"/>
                </a:ext>
              </a:extLst>
            </p:cNvPr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890" y="3162300"/>
              <a:ext cx="5039995" cy="2667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28" name="Content Placeholder 8">
            <a:extLst>
              <a:ext uri="{FF2B5EF4-FFF2-40B4-BE49-F238E27FC236}">
                <a16:creationId xmlns:a16="http://schemas.microsoft.com/office/drawing/2014/main" id="{5C7C8412-6E83-48C7-8045-59A402F826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0376" y="4036576"/>
            <a:ext cx="2343785" cy="2304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B1A84370-B51D-4F32-BAE9-CFCB08477FBA}"/>
              </a:ext>
            </a:extLst>
          </p:cNvPr>
          <p:cNvSpPr/>
          <p:nvPr/>
        </p:nvSpPr>
        <p:spPr>
          <a:xfrm>
            <a:off x="8726529" y="6261763"/>
            <a:ext cx="340319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1300" b="1" dirty="0">
                <a:latin typeface="Calibri" panose="020F0502020204030204" pitchFamily="34" charset="0"/>
                <a:cs typeface="Calibri" panose="020F0502020204030204" pitchFamily="34" charset="0"/>
              </a:rPr>
              <a:t>Uzay aracı </a:t>
            </a:r>
            <a:r>
              <a:rPr lang="tr-TR" sz="1300" b="1" dirty="0" err="1">
                <a:latin typeface="Calibri" panose="020F0502020204030204" pitchFamily="34" charset="0"/>
                <a:cs typeface="Calibri" panose="020F0502020204030204" pitchFamily="34" charset="0"/>
              </a:rPr>
              <a:t>rotasyonel</a:t>
            </a:r>
            <a:r>
              <a:rPr lang="tr-TR" sz="1300" b="1" dirty="0">
                <a:latin typeface="Calibri" panose="020F0502020204030204" pitchFamily="34" charset="0"/>
                <a:cs typeface="Calibri" panose="020F0502020204030204" pitchFamily="34" charset="0"/>
              </a:rPr>
              <a:t> hareketinde koordinat sistemleri</a:t>
            </a:r>
            <a:endParaRPr lang="en-US" sz="13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950480A-CE6A-4837-9C3F-CEDB41EEF4D8}"/>
              </a:ext>
            </a:extLst>
          </p:cNvPr>
          <p:cNvSpPr/>
          <p:nvPr/>
        </p:nvSpPr>
        <p:spPr>
          <a:xfrm>
            <a:off x="3670903" y="6183298"/>
            <a:ext cx="507942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1300" b="1" dirty="0">
                <a:latin typeface="Calibri" panose="020F0502020204030204" pitchFamily="34" charset="0"/>
                <a:cs typeface="Calibri" panose="020F0502020204030204" pitchFamily="34" charset="0"/>
              </a:rPr>
              <a:t>Bulutluluk durumuna göre 11 yıllık global </a:t>
            </a:r>
            <a:r>
              <a:rPr lang="tr-TR" sz="1300" b="1" dirty="0" err="1">
                <a:latin typeface="Calibri" panose="020F0502020204030204" pitchFamily="34" charset="0"/>
                <a:cs typeface="Calibri" panose="020F0502020204030204" pitchFamily="34" charset="0"/>
              </a:rPr>
              <a:t>albedo</a:t>
            </a:r>
            <a:r>
              <a:rPr lang="tr-TR" sz="1300" b="1" dirty="0">
                <a:latin typeface="Calibri" panose="020F0502020204030204" pitchFamily="34" charset="0"/>
                <a:cs typeface="Calibri" panose="020F0502020204030204" pitchFamily="34" charset="0"/>
              </a:rPr>
              <a:t> katsayılarının ortalamaları</a:t>
            </a:r>
            <a:endParaRPr lang="en-US" sz="13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4E4E758-8429-4313-8B53-23146C4A029F}"/>
              </a:ext>
            </a:extLst>
          </p:cNvPr>
          <p:cNvSpPr/>
          <p:nvPr/>
        </p:nvSpPr>
        <p:spPr>
          <a:xfrm>
            <a:off x="138088" y="6183299"/>
            <a:ext cx="340319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1300" b="1" dirty="0">
                <a:latin typeface="Calibri" panose="020F0502020204030204" pitchFamily="34" charset="0"/>
                <a:cs typeface="Calibri" panose="020F0502020204030204" pitchFamily="34" charset="0"/>
              </a:rPr>
              <a:t>Uzay aracına veya üzerindeki </a:t>
            </a:r>
            <a:r>
              <a:rPr lang="tr-TR" sz="1300" b="1" dirty="0" err="1">
                <a:latin typeface="Calibri" panose="020F0502020204030204" pitchFamily="34" charset="0"/>
                <a:cs typeface="Calibri" panose="020F0502020204030204" pitchFamily="34" charset="0"/>
              </a:rPr>
              <a:t>sensöre</a:t>
            </a:r>
            <a:r>
              <a:rPr lang="tr-TR" sz="1300" b="1" dirty="0">
                <a:latin typeface="Calibri" panose="020F0502020204030204" pitchFamily="34" charset="0"/>
                <a:cs typeface="Calibri" panose="020F0502020204030204" pitchFamily="34" charset="0"/>
              </a:rPr>
              <a:t> etki edebilecek radyasyon kaynakları</a:t>
            </a:r>
            <a:endParaRPr lang="en-US" sz="13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11462AA-A3C7-46B6-8EE7-AF40CC68D3F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2517" y="1132577"/>
            <a:ext cx="3202487" cy="24033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20042CFD-6F24-40AC-BF98-E1391D2F4392}"/>
              </a:ext>
            </a:extLst>
          </p:cNvPr>
          <p:cNvSpPr/>
          <p:nvPr/>
        </p:nvSpPr>
        <p:spPr>
          <a:xfrm>
            <a:off x="8754049" y="3515395"/>
            <a:ext cx="3454287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1300" b="1" dirty="0">
                <a:latin typeface="Calibri" panose="020F0502020204030204" pitchFamily="34" charset="0"/>
                <a:cs typeface="Calibri" panose="020F0502020204030204" pitchFamily="34" charset="0"/>
              </a:rPr>
              <a:t>Güneş </a:t>
            </a:r>
            <a:r>
              <a:rPr lang="tr-TR" sz="1300" b="1" dirty="0" err="1">
                <a:latin typeface="Calibri" panose="020F0502020204030204" pitchFamily="34" charset="0"/>
                <a:cs typeface="Calibri" panose="020F0502020204030204" pitchFamily="34" charset="0"/>
              </a:rPr>
              <a:t>sensörü</a:t>
            </a:r>
            <a:r>
              <a:rPr lang="tr-TR" sz="1300" b="1" dirty="0">
                <a:latin typeface="Calibri" panose="020F0502020204030204" pitchFamily="34" charset="0"/>
                <a:cs typeface="Calibri" panose="020F0502020204030204" pitchFamily="34" charset="0"/>
              </a:rPr>
              <a:t> platformuna sahip bir uydunun benzetimi ve görselleştirilmesi</a:t>
            </a:r>
            <a:endParaRPr lang="en-US" sz="13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0525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79376" y="260648"/>
            <a:ext cx="9793088" cy="646212"/>
          </a:xfrm>
        </p:spPr>
        <p:txBody>
          <a:bodyPr/>
          <a:lstStyle/>
          <a:p>
            <a:pPr algn="l"/>
            <a:r>
              <a:rPr lang="en-US" sz="2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Araştırma</a:t>
            </a:r>
            <a:r>
              <a:rPr lang="en-US" sz="2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Projeleri</a:t>
            </a:r>
            <a:r>
              <a:rPr lang="en-US" sz="2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altLang="en-US" sz="2600" b="1" noProof="1">
                <a:solidFill>
                  <a:schemeClr val="bg1"/>
                </a:solidFill>
                <a:latin typeface="Calibri" charset="0"/>
              </a:rPr>
              <a:t>İTÜpSAT-1</a:t>
            </a:r>
            <a:endParaRPr lang="en-US" sz="2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1" descr="IMG_5497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5560" y="4850868"/>
            <a:ext cx="2863459" cy="191069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6384032" y="1438563"/>
            <a:ext cx="5040312" cy="5257800"/>
            <a:chOff x="4103690" y="1597025"/>
            <a:chExt cx="5040312" cy="5257800"/>
          </a:xfrm>
        </p:grpSpPr>
        <p:pic>
          <p:nvPicPr>
            <p:cNvPr id="7" name="Picture 2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3690" y="1597025"/>
              <a:ext cx="4789487" cy="4533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Oval 3"/>
            <p:cNvSpPr>
              <a:spLocks noChangeArrowheads="1"/>
            </p:cNvSpPr>
            <p:nvPr/>
          </p:nvSpPr>
          <p:spPr bwMode="auto">
            <a:xfrm>
              <a:off x="6167438" y="4006850"/>
              <a:ext cx="504626" cy="50227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tr-TR" altLang="en-US" sz="2400"/>
            </a:p>
          </p:txBody>
        </p:sp>
        <p:cxnSp>
          <p:nvCxnSpPr>
            <p:cNvPr id="10" name="Straight Connector 5"/>
            <p:cNvCxnSpPr>
              <a:cxnSpLocks noChangeShapeType="1"/>
              <a:stCxn id="9" idx="4"/>
            </p:cNvCxnSpPr>
            <p:nvPr/>
          </p:nvCxnSpPr>
          <p:spPr bwMode="auto">
            <a:xfrm>
              <a:off x="6419751" y="4509120"/>
              <a:ext cx="690664" cy="51055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12" name="Picture 2" descr="E:\uzay proje\firlatmaek\ITUpSAT1_Tubitak_Rapor\websitesiicin\22Temmuz2009-hulya\22092009 016s.jpg"/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110415" y="4296441"/>
              <a:ext cx="2033587" cy="2558384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676680" y="6572200"/>
            <a:ext cx="2540000" cy="457200"/>
          </a:xfrm>
        </p:spPr>
        <p:txBody>
          <a:bodyPr/>
          <a:lstStyle/>
          <a:p>
            <a:pPr>
              <a:defRPr/>
            </a:pPr>
            <a:fld id="{7F73E004-36BE-004A-8389-4AF227816A51}" type="slidenum">
              <a:rPr lang="en-US" altLang="en-US" smtClean="0"/>
              <a:pPr>
                <a:defRPr/>
              </a:pPr>
              <a:t>21</a:t>
            </a:fld>
            <a:endParaRPr lang="en-US" altLang="en-US" dirty="0"/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371730" y="1370379"/>
            <a:ext cx="5307457" cy="3760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MS PGothic" charset="-128"/>
              </a:defRPr>
            </a:lvl9pPr>
          </a:lstStyle>
          <a:p>
            <a:pPr marL="0" indent="0">
              <a:spcBef>
                <a:spcPts val="1000"/>
              </a:spcBef>
              <a:buClr>
                <a:srgbClr val="00447C"/>
              </a:buClr>
              <a:buNone/>
            </a:pPr>
            <a:r>
              <a:rPr lang="en-US" sz="1800" b="1" dirty="0">
                <a:latin typeface="Calibri" panose="020F0502020204030204" pitchFamily="34" charset="0"/>
              </a:rPr>
              <a:t>I</a:t>
            </a:r>
            <a:r>
              <a:rPr lang="en-US" sz="1800" dirty="0">
                <a:latin typeface="Calibri" panose="020F0502020204030204" pitchFamily="34" charset="0"/>
              </a:rPr>
              <a:t>stanbul </a:t>
            </a:r>
            <a:r>
              <a:rPr lang="en-US" sz="1800" b="1" dirty="0">
                <a:latin typeface="Calibri" panose="020F0502020204030204" pitchFamily="34" charset="0"/>
              </a:rPr>
              <a:t>T</a:t>
            </a:r>
            <a:r>
              <a:rPr lang="en-US" sz="1800" dirty="0">
                <a:latin typeface="Calibri" panose="020F0502020204030204" pitchFamily="34" charset="0"/>
              </a:rPr>
              <a:t>echnical </a:t>
            </a:r>
            <a:r>
              <a:rPr lang="en-US" sz="1800" b="1" dirty="0">
                <a:latin typeface="Calibri" panose="020F0502020204030204" pitchFamily="34" charset="0"/>
              </a:rPr>
              <a:t>U</a:t>
            </a:r>
            <a:r>
              <a:rPr lang="en-US" sz="1800" dirty="0">
                <a:latin typeface="Calibri" panose="020F0502020204030204" pitchFamily="34" charset="0"/>
              </a:rPr>
              <a:t>niversity </a:t>
            </a:r>
            <a:r>
              <a:rPr lang="en-US" sz="1800" b="1" dirty="0">
                <a:latin typeface="Calibri" panose="020F0502020204030204" pitchFamily="34" charset="0"/>
              </a:rPr>
              <a:t>p</a:t>
            </a:r>
            <a:r>
              <a:rPr lang="en-US" sz="1800" dirty="0">
                <a:latin typeface="Calibri" panose="020F0502020204030204" pitchFamily="34" charset="0"/>
              </a:rPr>
              <a:t>ico</a:t>
            </a:r>
            <a:r>
              <a:rPr lang="en-US" sz="1800" b="1" dirty="0">
                <a:latin typeface="Calibri" panose="020F0502020204030204" pitchFamily="34" charset="0"/>
              </a:rPr>
              <a:t>Sat</a:t>
            </a:r>
            <a:r>
              <a:rPr lang="en-US" sz="1800" dirty="0">
                <a:latin typeface="Calibri" panose="020F0502020204030204" pitchFamily="34" charset="0"/>
              </a:rPr>
              <a:t>ellite-</a:t>
            </a:r>
            <a:r>
              <a:rPr lang="en-US" sz="1800" b="1" dirty="0">
                <a:latin typeface="Calibri" panose="020F0502020204030204" pitchFamily="34" charset="0"/>
              </a:rPr>
              <a:t>1</a:t>
            </a:r>
            <a:endParaRPr lang="en-US" altLang="en-US" sz="1800" b="1" noProof="1">
              <a:latin typeface="Calibri" charset="0"/>
            </a:endParaRPr>
          </a:p>
          <a:p>
            <a:pPr>
              <a:spcBef>
                <a:spcPts val="1000"/>
              </a:spcBef>
              <a:buClr>
                <a:srgbClr val="00447C"/>
              </a:buClr>
              <a:buFont typeface="Arial" charset="2"/>
              <a:buChar char="•"/>
            </a:pPr>
            <a:r>
              <a:rPr lang="en-US" altLang="en-US" sz="1800" b="1" noProof="1">
                <a:latin typeface="Calibri"/>
                <a:ea typeface="MS PGothic"/>
                <a:cs typeface="Calibri"/>
              </a:rPr>
              <a:t>Amaç: </a:t>
            </a:r>
            <a:r>
              <a:rPr lang="en-US" altLang="en-US" sz="1800" noProof="1">
                <a:latin typeface="Calibri"/>
                <a:ea typeface="MS PGothic"/>
                <a:cs typeface="Calibri"/>
              </a:rPr>
              <a:t>Yer Gözlem ve Eğitim </a:t>
            </a:r>
            <a:endParaRPr lang="en-US" altLang="en-US" sz="1800" noProof="1">
              <a:latin typeface="Calibri" charset="0"/>
              <a:cs typeface="Calibri" charset="0"/>
            </a:endParaRPr>
          </a:p>
          <a:p>
            <a:pPr>
              <a:spcBef>
                <a:spcPts val="1000"/>
              </a:spcBef>
              <a:buClr>
                <a:srgbClr val="00447C"/>
              </a:buClr>
              <a:buFont typeface="Arial" charset="2"/>
              <a:buChar char="•"/>
            </a:pPr>
            <a:r>
              <a:rPr lang="en-US" altLang="en-US" sz="1800" b="1" noProof="1">
                <a:latin typeface="Calibri"/>
                <a:ea typeface="MS PGothic"/>
                <a:cs typeface="Calibri"/>
              </a:rPr>
              <a:t>Boyut: </a:t>
            </a:r>
            <a:r>
              <a:rPr lang="en-US" altLang="en-US" sz="1800" noProof="1">
                <a:latin typeface="Calibri"/>
                <a:ea typeface="MS PGothic"/>
                <a:cs typeface="Calibri"/>
              </a:rPr>
              <a:t>1U (10x10x10 cm)</a:t>
            </a:r>
          </a:p>
          <a:p>
            <a:pPr>
              <a:spcBef>
                <a:spcPts val="1000"/>
              </a:spcBef>
              <a:buClr>
                <a:srgbClr val="00447C"/>
              </a:buClr>
              <a:buFont typeface="Arial" charset="2"/>
              <a:buChar char="•"/>
            </a:pPr>
            <a:r>
              <a:rPr lang="en-US" altLang="en-US" sz="1800" b="1" noProof="1">
                <a:latin typeface="Calibri"/>
                <a:ea typeface="MS PGothic"/>
                <a:cs typeface="Calibri"/>
              </a:rPr>
              <a:t>Ağırlık: </a:t>
            </a:r>
            <a:r>
              <a:rPr lang="en-US" altLang="en-US" sz="1800" noProof="1">
                <a:latin typeface="Calibri"/>
                <a:ea typeface="MS PGothic"/>
                <a:cs typeface="Calibri"/>
              </a:rPr>
              <a:t>0,990 kg</a:t>
            </a:r>
          </a:p>
          <a:p>
            <a:pPr>
              <a:spcBef>
                <a:spcPts val="1000"/>
              </a:spcBef>
              <a:buClr>
                <a:srgbClr val="00447C"/>
              </a:buClr>
              <a:buFont typeface="Arial" charset="2"/>
              <a:buChar char="•"/>
            </a:pPr>
            <a:r>
              <a:rPr lang="en-US" altLang="en-US" sz="1800" b="1" noProof="1">
                <a:latin typeface="Calibri"/>
                <a:ea typeface="MS PGothic"/>
                <a:cs typeface="Calibri"/>
              </a:rPr>
              <a:t>Maliyet: </a:t>
            </a:r>
            <a:r>
              <a:rPr lang="en-US" altLang="en-US" sz="1800" noProof="1">
                <a:latin typeface="Calibri"/>
                <a:ea typeface="MS PGothic"/>
                <a:cs typeface="Calibri"/>
              </a:rPr>
              <a:t>250.000 TL (Altyapı ve destekler 1.5 milyon TL)</a:t>
            </a:r>
          </a:p>
          <a:p>
            <a:pPr>
              <a:spcBef>
                <a:spcPts val="1000"/>
              </a:spcBef>
              <a:buClr>
                <a:srgbClr val="00447C"/>
              </a:buClr>
              <a:buFont typeface="Arial" charset="2"/>
              <a:buChar char="•"/>
            </a:pPr>
            <a:r>
              <a:rPr lang="en-US" altLang="en-US" sz="1800" b="1" noProof="1">
                <a:latin typeface="Calibri"/>
                <a:ea typeface="MS PGothic"/>
                <a:cs typeface="Calibri"/>
              </a:rPr>
              <a:t>Fırlatma Aracı: </a:t>
            </a:r>
            <a:r>
              <a:rPr lang="en-US" altLang="en-US" sz="1800" noProof="1">
                <a:latin typeface="Calibri"/>
                <a:ea typeface="MS PGothic"/>
                <a:cs typeface="Calibri"/>
              </a:rPr>
              <a:t>PSLV</a:t>
            </a:r>
          </a:p>
          <a:p>
            <a:pPr>
              <a:spcBef>
                <a:spcPts val="1000"/>
              </a:spcBef>
              <a:buClr>
                <a:srgbClr val="00447C"/>
              </a:buClr>
              <a:buFont typeface="Arial" charset="2"/>
              <a:buChar char="•"/>
            </a:pPr>
            <a:r>
              <a:rPr lang="en-US" altLang="en-US" sz="1800" b="1" noProof="1">
                <a:latin typeface="Calibri"/>
                <a:ea typeface="MS PGothic"/>
                <a:cs typeface="Calibri"/>
              </a:rPr>
              <a:t>Fırlatma Tarihi: </a:t>
            </a:r>
            <a:r>
              <a:rPr lang="en-US" altLang="en-US" sz="1800" noProof="1">
                <a:latin typeface="Calibri"/>
                <a:ea typeface="MS PGothic"/>
                <a:cs typeface="Calibri"/>
              </a:rPr>
              <a:t>23 Eylül 2009</a:t>
            </a:r>
          </a:p>
          <a:p>
            <a:pPr>
              <a:spcBef>
                <a:spcPts val="1000"/>
              </a:spcBef>
              <a:buClr>
                <a:srgbClr val="00447C"/>
              </a:buClr>
              <a:buFont typeface="Arial" charset="2"/>
              <a:buChar char="•"/>
            </a:pPr>
            <a:r>
              <a:rPr lang="en-US" altLang="en-US" sz="1800" b="1" noProof="1">
                <a:latin typeface="Calibri"/>
                <a:ea typeface="MS PGothic"/>
                <a:cs typeface="Calibri"/>
              </a:rPr>
              <a:t>Fırlatma Merkezi:</a:t>
            </a:r>
            <a:r>
              <a:rPr lang="en-US" altLang="en-US" sz="1800" noProof="1">
                <a:latin typeface="Calibri"/>
                <a:ea typeface="MS PGothic"/>
                <a:cs typeface="Calibri"/>
              </a:rPr>
              <a:t> Satish Dhawan Uzay Merkezi, Hindistan</a:t>
            </a:r>
          </a:p>
        </p:txBody>
      </p:sp>
    </p:spTree>
    <p:extLst>
      <p:ext uri="{BB962C8B-B14F-4D97-AF65-F5344CB8AC3E}">
        <p14:creationId xmlns:p14="http://schemas.microsoft.com/office/powerpoint/2010/main" val="35095940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2D2538-84FB-40B0-A9CA-1509D7C8C4F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2692" y="1132190"/>
            <a:ext cx="6139308" cy="34141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920B41-ED3E-4958-A7B5-D36DD74A533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741" y="3284984"/>
            <a:ext cx="5995392" cy="22817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79741" y="123457"/>
            <a:ext cx="10153128" cy="865974"/>
          </a:xfrm>
        </p:spPr>
        <p:txBody>
          <a:bodyPr/>
          <a:lstStyle/>
          <a:p>
            <a:pPr algn="l"/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Araştırma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Projeleri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Ses-Üstü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Uçak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Tasarımı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için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Sonik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Patlama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Aeroelastisite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İtki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Sistemini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Bütünleştiren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Çok-Doğruluklu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Çok-Disiplinli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Yöntemlerin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Geliştirilmesi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73E004-36BE-004A-8389-4AF227816A51}" type="slidenum">
              <a:rPr lang="en-US" altLang="en-US" smtClean="0"/>
              <a:pPr>
                <a:defRPr/>
              </a:pPr>
              <a:t>22</a:t>
            </a:fld>
            <a:endParaRPr lang="en-US" altLang="en-US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75608776-A73E-4DC3-8768-716170A684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46" y="1132190"/>
            <a:ext cx="6102262" cy="2512834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defTabSz="457200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TÜBİTAK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Mühendislik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Araştırma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Grubu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tarafından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1001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Bilimsel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programı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çerçevesinde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ve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AeroMDO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Lab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bünyesinde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desteklenmektedir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Proje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yürütücüsü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Prof.Dr.Melike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Nikbay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Ses-üstü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ticari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yolcu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uçakları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için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yerleşim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alanları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üzerinde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duyulan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sonik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patlama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etkisinin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minimum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seviyeye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indirgenmesi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amaçlanmaktadır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1800" noProof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800" noProof="1">
                <a:latin typeface="Calibri" panose="020F0502020204030204" pitchFamily="34" charset="0"/>
                <a:cs typeface="Calibri" panose="020F0502020204030204" pitchFamily="34" charset="0"/>
              </a:rPr>
              <a:t>Aerodinamik, aeroelastik, aeroakustik ve itki sistemi gibi farklı fiziksel disiplinler birbiri ile etkileşimli modellenerek çok-disiplinli ve çok-doğruluklu optimizasyon yapılmaktadır.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sz="1800" noProof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26D1FF-0342-41A0-B328-E7A1AD7B49D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7160" y="4544123"/>
            <a:ext cx="3960440" cy="23138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914A73-CB8F-4790-A58A-5484338B358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376" y="4998572"/>
            <a:ext cx="6246480" cy="15722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530603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79376" y="260648"/>
            <a:ext cx="9793088" cy="646212"/>
          </a:xfrm>
        </p:spPr>
        <p:txBody>
          <a:bodyPr/>
          <a:lstStyle/>
          <a:p>
            <a:pPr algn="l"/>
            <a:r>
              <a:rPr lang="tr-TR" altLang="en-US" sz="2800" b="1" noProof="1">
                <a:solidFill>
                  <a:srgbClr val="FFFFFF"/>
                </a:solidFill>
                <a:latin typeface="Calibri" charset="0"/>
              </a:rPr>
              <a:t>UUBF Proje Takımları</a:t>
            </a:r>
            <a:endParaRPr lang="en-US" sz="2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119336" y="1185926"/>
            <a:ext cx="2279576" cy="5272925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defTabSz="457200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1028700" indent="-285750" defTabSz="457200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lvl="0" defTabSz="914400" eaLnBrk="1" hangingPunct="1">
              <a:lnSpc>
                <a:spcPct val="120000"/>
              </a:lnSpc>
              <a:spcBef>
                <a:spcPct val="20000"/>
              </a:spcBef>
              <a:buClr>
                <a:srgbClr val="00447C"/>
              </a:buClr>
            </a:pPr>
            <a:r>
              <a:rPr lang="en-US" altLang="en-US" sz="1600" b="1" noProof="1">
                <a:solidFill>
                  <a:srgbClr val="000000"/>
                </a:solidFill>
                <a:latin typeface="Calibri" panose="020F0502020204030204" pitchFamily="34" charset="0"/>
                <a:ea typeface="MS PGothic" charset="-128"/>
              </a:rPr>
              <a:t>İHA Takımları</a:t>
            </a:r>
          </a:p>
          <a:p>
            <a:pPr marL="285750" lvl="0" indent="-285750" defTabSz="914400" eaLnBrk="1" hangingPunct="1">
              <a:lnSpc>
                <a:spcPct val="120000"/>
              </a:lnSpc>
              <a:spcBef>
                <a:spcPct val="20000"/>
              </a:spcBef>
              <a:buClr>
                <a:srgbClr val="00447C"/>
              </a:buClr>
              <a:buFont typeface="Arial" pitchFamily="34" charset="0"/>
              <a:buChar char="•"/>
            </a:pPr>
            <a:r>
              <a:rPr lang="en-US" altLang="en-US" sz="1600" noProof="1">
                <a:solidFill>
                  <a:srgbClr val="000000"/>
                </a:solidFill>
                <a:latin typeface="Calibri" panose="020F0502020204030204" pitchFamily="34" charset="0"/>
                <a:ea typeface="MS PGothic" charset="-128"/>
              </a:rPr>
              <a:t>Albatros   </a:t>
            </a:r>
          </a:p>
          <a:p>
            <a:pPr marL="285750" lvl="0" indent="-285750" defTabSz="914400" eaLnBrk="1" hangingPunct="1">
              <a:lnSpc>
                <a:spcPct val="120000"/>
              </a:lnSpc>
              <a:spcBef>
                <a:spcPct val="20000"/>
              </a:spcBef>
              <a:buClr>
                <a:srgbClr val="00447C"/>
              </a:buClr>
              <a:buFont typeface="Arial" pitchFamily="34" charset="0"/>
              <a:buChar char="•"/>
            </a:pPr>
            <a:r>
              <a:rPr lang="en-US" altLang="en-US" sz="1600" noProof="1">
                <a:solidFill>
                  <a:srgbClr val="000000"/>
                </a:solidFill>
                <a:latin typeface="Calibri" panose="020F0502020204030204" pitchFamily="34" charset="0"/>
                <a:ea typeface="MS PGothic" charset="-128"/>
              </a:rPr>
              <a:t>ATA</a:t>
            </a:r>
          </a:p>
          <a:p>
            <a:pPr marL="285750" lvl="0" indent="-285750" defTabSz="914400" eaLnBrk="1" hangingPunct="1">
              <a:lnSpc>
                <a:spcPct val="120000"/>
              </a:lnSpc>
              <a:spcBef>
                <a:spcPct val="20000"/>
              </a:spcBef>
              <a:buClr>
                <a:srgbClr val="00447C"/>
              </a:buClr>
              <a:buFont typeface="Arial" pitchFamily="34" charset="0"/>
              <a:buChar char="•"/>
            </a:pPr>
            <a:r>
              <a:rPr lang="en-US" altLang="en-US" sz="1600" noProof="1">
                <a:solidFill>
                  <a:srgbClr val="000000"/>
                </a:solidFill>
                <a:latin typeface="Calibri" panose="020F0502020204030204" pitchFamily="34" charset="0"/>
                <a:ea typeface="MS PGothic" charset="-128"/>
              </a:rPr>
              <a:t>Hedef</a:t>
            </a:r>
          </a:p>
          <a:p>
            <a:pPr marL="285750" lvl="0" indent="-285750" defTabSz="914400" eaLnBrk="1" hangingPunct="1">
              <a:lnSpc>
                <a:spcPct val="120000"/>
              </a:lnSpc>
              <a:spcBef>
                <a:spcPct val="20000"/>
              </a:spcBef>
              <a:buClr>
                <a:srgbClr val="00447C"/>
              </a:buClr>
              <a:buFont typeface="Arial" pitchFamily="34" charset="0"/>
              <a:buChar char="•"/>
            </a:pPr>
            <a:r>
              <a:rPr lang="en-US" altLang="en-US" sz="1600" noProof="1">
                <a:solidFill>
                  <a:srgbClr val="000000"/>
                </a:solidFill>
                <a:latin typeface="Calibri" panose="020F0502020204030204" pitchFamily="34" charset="0"/>
                <a:ea typeface="MS PGothic" charset="-128"/>
              </a:rPr>
              <a:t>ITUNOM</a:t>
            </a:r>
          </a:p>
          <a:p>
            <a:pPr marL="285750" lvl="0" indent="-285750" defTabSz="914400" eaLnBrk="1" hangingPunct="1">
              <a:lnSpc>
                <a:spcPct val="120000"/>
              </a:lnSpc>
              <a:spcBef>
                <a:spcPct val="20000"/>
              </a:spcBef>
              <a:buClr>
                <a:srgbClr val="00447C"/>
              </a:buClr>
              <a:buFont typeface="Arial" pitchFamily="34" charset="0"/>
              <a:buChar char="•"/>
            </a:pPr>
            <a:r>
              <a:rPr lang="en-US" altLang="en-US" sz="1600" noProof="1">
                <a:solidFill>
                  <a:srgbClr val="000000"/>
                </a:solidFill>
                <a:latin typeface="Calibri" panose="020F0502020204030204" pitchFamily="34" charset="0"/>
                <a:ea typeface="MS PGothic" charset="-128"/>
              </a:rPr>
              <a:t>Rota</a:t>
            </a:r>
          </a:p>
          <a:p>
            <a:pPr marL="285750" lvl="0" indent="-285750" defTabSz="914400" eaLnBrk="1" hangingPunct="1">
              <a:lnSpc>
                <a:spcPct val="120000"/>
              </a:lnSpc>
              <a:spcBef>
                <a:spcPct val="20000"/>
              </a:spcBef>
              <a:buClr>
                <a:srgbClr val="00447C"/>
              </a:buClr>
              <a:buFont typeface="Arial" pitchFamily="34" charset="0"/>
              <a:buChar char="•"/>
            </a:pPr>
            <a:r>
              <a:rPr lang="en-US" altLang="en-US" sz="1600" noProof="1">
                <a:solidFill>
                  <a:srgbClr val="000000"/>
                </a:solidFill>
                <a:latin typeface="Calibri" panose="020F0502020204030204" pitchFamily="34" charset="0"/>
                <a:ea typeface="MS PGothic" charset="-128"/>
              </a:rPr>
              <a:t>Simurg</a:t>
            </a:r>
          </a:p>
          <a:p>
            <a:pPr marL="285750" indent="-285750" defTabSz="914400" eaLnBrk="1" hangingPunct="1">
              <a:lnSpc>
                <a:spcPct val="120000"/>
              </a:lnSpc>
              <a:spcBef>
                <a:spcPct val="20000"/>
              </a:spcBef>
              <a:buClr>
                <a:srgbClr val="00447C"/>
              </a:buClr>
              <a:buFont typeface="Arial" pitchFamily="34" charset="0"/>
              <a:buChar char="•"/>
            </a:pPr>
            <a:r>
              <a:rPr lang="en-US" altLang="en-US" sz="1600" noProof="1">
                <a:solidFill>
                  <a:srgbClr val="000000"/>
                </a:solidFill>
                <a:latin typeface="Calibri" panose="020F0502020204030204" pitchFamily="34" charset="0"/>
                <a:ea typeface="MS PGothic" charset="-128"/>
              </a:rPr>
              <a:t>Sungur İHA (SİHA)   </a:t>
            </a:r>
          </a:p>
          <a:p>
            <a:pPr marL="285750" lvl="0" indent="-285750" defTabSz="914400" eaLnBrk="1" hangingPunct="1">
              <a:lnSpc>
                <a:spcPct val="120000"/>
              </a:lnSpc>
              <a:spcBef>
                <a:spcPct val="20000"/>
              </a:spcBef>
              <a:buClr>
                <a:srgbClr val="00447C"/>
              </a:buClr>
              <a:buFont typeface="Arial" pitchFamily="34" charset="0"/>
              <a:buChar char="•"/>
            </a:pPr>
            <a:r>
              <a:rPr lang="en-US" altLang="en-US" sz="1600" noProof="1">
                <a:solidFill>
                  <a:srgbClr val="000000"/>
                </a:solidFill>
                <a:latin typeface="Calibri" panose="020F0502020204030204" pitchFamily="34" charset="0"/>
                <a:ea typeface="MS PGothic" charset="-128"/>
              </a:rPr>
              <a:t>SKY-UAV</a:t>
            </a:r>
          </a:p>
          <a:p>
            <a:pPr marL="285750" lvl="0" indent="-285750" defTabSz="914400" eaLnBrk="1" hangingPunct="1">
              <a:lnSpc>
                <a:spcPct val="120000"/>
              </a:lnSpc>
              <a:spcBef>
                <a:spcPct val="20000"/>
              </a:spcBef>
              <a:buClr>
                <a:srgbClr val="00447C"/>
              </a:buClr>
              <a:buFont typeface="Arial" pitchFamily="34" charset="0"/>
              <a:buChar char="•"/>
            </a:pPr>
            <a:r>
              <a:rPr lang="en-US" altLang="en-US" sz="1600" noProof="1">
                <a:solidFill>
                  <a:srgbClr val="000000"/>
                </a:solidFill>
                <a:latin typeface="Calibri" panose="020F0502020204030204" pitchFamily="34" charset="0"/>
                <a:ea typeface="MS PGothic" charset="-128"/>
              </a:rPr>
              <a:t>İTÜ Boomerang</a:t>
            </a:r>
          </a:p>
          <a:p>
            <a:pPr marL="285750" lvl="0" indent="-285750" defTabSz="914400" eaLnBrk="1" hangingPunct="1">
              <a:lnSpc>
                <a:spcPct val="120000"/>
              </a:lnSpc>
              <a:spcBef>
                <a:spcPct val="20000"/>
              </a:spcBef>
              <a:buClr>
                <a:srgbClr val="00447C"/>
              </a:buClr>
              <a:buFont typeface="Arial" pitchFamily="34" charset="0"/>
              <a:buChar char="•"/>
            </a:pPr>
            <a:r>
              <a:rPr lang="en-US" altLang="en-US" sz="1600" noProof="1">
                <a:solidFill>
                  <a:srgbClr val="000000"/>
                </a:solidFill>
                <a:latin typeface="Calibri" panose="020F0502020204030204" pitchFamily="34" charset="0"/>
                <a:ea typeface="MS PGothic" charset="-128"/>
              </a:rPr>
              <a:t>İTÜ BEECOPTER</a:t>
            </a:r>
          </a:p>
          <a:p>
            <a:pPr marL="285750" lvl="0" indent="-285750" defTabSz="914400" eaLnBrk="1" hangingPunct="1">
              <a:lnSpc>
                <a:spcPct val="120000"/>
              </a:lnSpc>
              <a:spcBef>
                <a:spcPct val="20000"/>
              </a:spcBef>
              <a:buClr>
                <a:srgbClr val="00447C"/>
              </a:buClr>
              <a:buFont typeface="Arial" pitchFamily="34" charset="0"/>
              <a:buChar char="•"/>
            </a:pPr>
            <a:r>
              <a:rPr lang="en-US" altLang="en-US" sz="1600" noProof="1">
                <a:solidFill>
                  <a:srgbClr val="000000"/>
                </a:solidFill>
                <a:latin typeface="Calibri" panose="020F0502020204030204" pitchFamily="34" charset="0"/>
                <a:ea typeface="MS PGothic" charset="-128"/>
              </a:rPr>
              <a:t>İTÜ Kovan</a:t>
            </a:r>
          </a:p>
          <a:p>
            <a:pPr marL="285750" lvl="0" indent="-285750" defTabSz="914400" eaLnBrk="1" hangingPunct="1">
              <a:lnSpc>
                <a:spcPct val="120000"/>
              </a:lnSpc>
              <a:spcBef>
                <a:spcPct val="20000"/>
              </a:spcBef>
              <a:buClr>
                <a:srgbClr val="00447C"/>
              </a:buClr>
              <a:buFont typeface="Arial" pitchFamily="34" charset="0"/>
              <a:buChar char="•"/>
            </a:pPr>
            <a:endParaRPr lang="en-US" altLang="en-US" sz="1600" noProof="1">
              <a:solidFill>
                <a:srgbClr val="000000"/>
              </a:solidFill>
              <a:latin typeface="Calibri" panose="020F0502020204030204" pitchFamily="34" charset="0"/>
              <a:ea typeface="MS PGothic" charset="-128"/>
            </a:endParaRPr>
          </a:p>
          <a:p>
            <a:pPr defTabSz="914400" eaLnBrk="1" hangingPunct="1">
              <a:lnSpc>
                <a:spcPct val="120000"/>
              </a:lnSpc>
              <a:spcBef>
                <a:spcPct val="20000"/>
              </a:spcBef>
              <a:buClr>
                <a:srgbClr val="00447C"/>
              </a:buClr>
            </a:pPr>
            <a:r>
              <a:rPr lang="en-US" altLang="en-US" sz="1600" b="1" noProof="1">
                <a:solidFill>
                  <a:srgbClr val="000000"/>
                </a:solidFill>
                <a:latin typeface="Calibri" panose="020F0502020204030204" pitchFamily="34" charset="0"/>
                <a:ea typeface="MS PGothic" charset="-128"/>
              </a:rPr>
              <a:t>Yüksek İrtifa Balonu Takımları</a:t>
            </a:r>
          </a:p>
          <a:p>
            <a:pPr marL="285750" lvl="0" indent="-285750" defTabSz="914400" eaLnBrk="1" hangingPunct="1">
              <a:lnSpc>
                <a:spcPct val="120000"/>
              </a:lnSpc>
              <a:spcBef>
                <a:spcPct val="20000"/>
              </a:spcBef>
              <a:buClr>
                <a:srgbClr val="00447C"/>
              </a:buClr>
              <a:buFont typeface="Arial" pitchFamily="34" charset="0"/>
              <a:buChar char="•"/>
            </a:pPr>
            <a:endParaRPr lang="en-US" altLang="en-US" sz="1600" noProof="1">
              <a:solidFill>
                <a:srgbClr val="000000"/>
              </a:solidFill>
              <a:latin typeface="Calibri" panose="020F0502020204030204" pitchFamily="34" charset="0"/>
              <a:ea typeface="MS PGothic" charset="-128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14595" y="1195219"/>
            <a:ext cx="3414556" cy="23057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6320" y="1224056"/>
            <a:ext cx="1080120" cy="34969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5230" y="1183845"/>
            <a:ext cx="1443921" cy="36004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7853891" y="3512041"/>
            <a:ext cx="408738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IMechE’s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 UAS Challenge 2018 – 1</a:t>
            </a:r>
            <a:r>
              <a:rPr lang="en-US" sz="1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 Place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14595" y="3959410"/>
            <a:ext cx="3426685" cy="23652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Rectangle 18"/>
          <p:cNvSpPr/>
          <p:nvPr/>
        </p:nvSpPr>
        <p:spPr>
          <a:xfrm>
            <a:off x="7853891" y="6320353"/>
            <a:ext cx="408738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AIAA’s </a:t>
            </a:r>
            <a:r>
              <a:rPr lang="en-US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CanSat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 Competition 2017 – 3</a:t>
            </a:r>
            <a:r>
              <a:rPr lang="en-US" sz="1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rd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 Place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5208" y="3979550"/>
            <a:ext cx="1158182" cy="3851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1848" y="1248216"/>
            <a:ext cx="3476225" cy="23103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6576" y="3189467"/>
            <a:ext cx="1158182" cy="38511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509377" y="3639506"/>
            <a:ext cx="347622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AIAA’s Engine Design Competition 2016 – 2</a:t>
            </a:r>
            <a:r>
              <a:rPr lang="en-US" sz="1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 Place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9377" y="3976367"/>
            <a:ext cx="3668801" cy="23300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4676576" y="6320353"/>
            <a:ext cx="310677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AUVSI SUAS Competition 2017 – 4</a:t>
            </a:r>
            <a:r>
              <a:rPr lang="en-US" sz="1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 Place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832" y="4003938"/>
            <a:ext cx="1132136" cy="34813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1991" y="4000848"/>
            <a:ext cx="1633216" cy="34251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5308" y="3990924"/>
            <a:ext cx="999555" cy="56419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676680" y="6525344"/>
            <a:ext cx="2540000" cy="457200"/>
          </a:xfrm>
        </p:spPr>
        <p:txBody>
          <a:bodyPr/>
          <a:lstStyle/>
          <a:p>
            <a:pPr>
              <a:defRPr/>
            </a:pPr>
            <a:fld id="{7F73E004-36BE-004A-8389-4AF227816A51}" type="slidenum">
              <a:rPr lang="en-US" altLang="en-US" smtClean="0"/>
              <a:pPr>
                <a:defRPr/>
              </a:pPr>
              <a:t>23</a:t>
            </a:fld>
            <a:endParaRPr lang="en-US" altLang="en-US" dirty="0"/>
          </a:p>
        </p:txBody>
      </p:sp>
      <p:sp>
        <p:nvSpPr>
          <p:cNvPr id="27" name="Rectangle 3"/>
          <p:cNvSpPr txBox="1">
            <a:spLocks noChangeArrowheads="1"/>
          </p:cNvSpPr>
          <p:nvPr/>
        </p:nvSpPr>
        <p:spPr bwMode="auto">
          <a:xfrm>
            <a:off x="2135560" y="1220619"/>
            <a:ext cx="2279576" cy="5104021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defTabSz="457200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1028700" indent="-285750" defTabSz="457200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lvl="0" defTabSz="914400" eaLnBrk="1" hangingPunct="1">
              <a:lnSpc>
                <a:spcPct val="120000"/>
              </a:lnSpc>
              <a:spcBef>
                <a:spcPct val="20000"/>
              </a:spcBef>
              <a:buClr>
                <a:srgbClr val="00447C"/>
              </a:buClr>
            </a:pPr>
            <a:r>
              <a:rPr lang="en-US" altLang="en-US" sz="1600" b="1" noProof="1">
                <a:solidFill>
                  <a:srgbClr val="000000"/>
                </a:solidFill>
                <a:latin typeface="Calibri" panose="020F0502020204030204" pitchFamily="34" charset="0"/>
                <a:ea typeface="MS PGothic" charset="-128"/>
              </a:rPr>
              <a:t>Roket Takımları</a:t>
            </a:r>
          </a:p>
          <a:p>
            <a:pPr marL="285750" lvl="0" indent="-285750" defTabSz="914400" eaLnBrk="1" hangingPunct="1">
              <a:lnSpc>
                <a:spcPct val="120000"/>
              </a:lnSpc>
              <a:spcBef>
                <a:spcPct val="20000"/>
              </a:spcBef>
              <a:buClr>
                <a:srgbClr val="00447C"/>
              </a:buClr>
              <a:buFont typeface="Arial" pitchFamily="34" charset="0"/>
              <a:buChar char="•"/>
            </a:pPr>
            <a:r>
              <a:rPr lang="en-US" altLang="en-US" sz="1600" noProof="1">
                <a:solidFill>
                  <a:srgbClr val="000000"/>
                </a:solidFill>
                <a:latin typeface="Calibri" panose="020F0502020204030204" pitchFamily="34" charset="0"/>
                <a:ea typeface="MS PGothic" charset="-128"/>
              </a:rPr>
              <a:t>Lagari İtki Takımı</a:t>
            </a:r>
          </a:p>
          <a:p>
            <a:pPr marL="285750" lvl="0" indent="-285750" defTabSz="914400" eaLnBrk="1" hangingPunct="1">
              <a:lnSpc>
                <a:spcPct val="120000"/>
              </a:lnSpc>
              <a:spcBef>
                <a:spcPct val="20000"/>
              </a:spcBef>
              <a:buClr>
                <a:srgbClr val="00447C"/>
              </a:buClr>
              <a:buFont typeface="Arial" pitchFamily="34" charset="0"/>
              <a:buChar char="•"/>
            </a:pPr>
            <a:r>
              <a:rPr lang="en-US" altLang="en-US" sz="1600" noProof="1">
                <a:solidFill>
                  <a:srgbClr val="000000"/>
                </a:solidFill>
                <a:latin typeface="Calibri" panose="020F0502020204030204" pitchFamily="34" charset="0"/>
                <a:ea typeface="MS PGothic" charset="-128"/>
              </a:rPr>
              <a:t>Pars Rocket Takımı</a:t>
            </a:r>
          </a:p>
          <a:p>
            <a:pPr marL="285750" lvl="0" indent="-285750" defTabSz="914400" eaLnBrk="1" hangingPunct="1">
              <a:lnSpc>
                <a:spcPct val="120000"/>
              </a:lnSpc>
              <a:spcBef>
                <a:spcPct val="20000"/>
              </a:spcBef>
              <a:buClr>
                <a:srgbClr val="00447C"/>
              </a:buClr>
              <a:buFont typeface="Arial" pitchFamily="34" charset="0"/>
              <a:buChar char="•"/>
            </a:pPr>
            <a:r>
              <a:rPr lang="en-US" altLang="en-US" sz="1600" noProof="1">
                <a:solidFill>
                  <a:srgbClr val="000000"/>
                </a:solidFill>
                <a:latin typeface="Calibri" panose="020F0502020204030204" pitchFamily="34" charset="0"/>
                <a:ea typeface="MS PGothic" charset="-128"/>
              </a:rPr>
              <a:t>Roket Teknolojileri Kulübü</a:t>
            </a:r>
            <a:endParaRPr lang="en-US" altLang="en-US" sz="1600" b="1" noProof="1">
              <a:solidFill>
                <a:srgbClr val="000000"/>
              </a:solidFill>
              <a:latin typeface="Calibri" panose="020F0502020204030204" pitchFamily="34" charset="0"/>
              <a:ea typeface="MS PGothic" charset="-128"/>
            </a:endParaRPr>
          </a:p>
          <a:p>
            <a:pPr marL="285750" lvl="0" indent="-285750" defTabSz="914400" eaLnBrk="1" hangingPunct="1">
              <a:lnSpc>
                <a:spcPct val="120000"/>
              </a:lnSpc>
              <a:spcBef>
                <a:spcPct val="20000"/>
              </a:spcBef>
              <a:buClr>
                <a:srgbClr val="00447C"/>
              </a:buClr>
              <a:buFont typeface="Arial" pitchFamily="34" charset="0"/>
              <a:buChar char="•"/>
            </a:pPr>
            <a:r>
              <a:rPr lang="en-US" altLang="en-US" sz="1600" noProof="1">
                <a:solidFill>
                  <a:srgbClr val="000000"/>
                </a:solidFill>
                <a:latin typeface="Calibri" panose="020F0502020204030204" pitchFamily="34" charset="0"/>
                <a:ea typeface="MS PGothic" charset="-128"/>
              </a:rPr>
              <a:t>Savroket</a:t>
            </a:r>
          </a:p>
          <a:p>
            <a:pPr marL="285750" lvl="0" indent="-285750" defTabSz="914400" eaLnBrk="1" hangingPunct="1">
              <a:lnSpc>
                <a:spcPct val="120000"/>
              </a:lnSpc>
              <a:spcBef>
                <a:spcPct val="20000"/>
              </a:spcBef>
              <a:buClr>
                <a:srgbClr val="00447C"/>
              </a:buClr>
              <a:buFont typeface="Arial" pitchFamily="34" charset="0"/>
              <a:buChar char="•"/>
            </a:pPr>
            <a:endParaRPr lang="en-US" altLang="en-US" sz="1600" noProof="1">
              <a:solidFill>
                <a:srgbClr val="000000"/>
              </a:solidFill>
              <a:latin typeface="Calibri" panose="020F0502020204030204" pitchFamily="34" charset="0"/>
              <a:ea typeface="MS PGothic" charset="-128"/>
            </a:endParaRPr>
          </a:p>
          <a:p>
            <a:pPr lvl="0" defTabSz="914400" eaLnBrk="1" hangingPunct="1">
              <a:lnSpc>
                <a:spcPct val="120000"/>
              </a:lnSpc>
              <a:spcBef>
                <a:spcPct val="20000"/>
              </a:spcBef>
              <a:buClr>
                <a:srgbClr val="00447C"/>
              </a:buClr>
            </a:pPr>
            <a:endParaRPr lang="en-US" altLang="en-US" sz="1600" noProof="1">
              <a:solidFill>
                <a:srgbClr val="000000"/>
              </a:solidFill>
              <a:latin typeface="Calibri" panose="020F0502020204030204" pitchFamily="34" charset="0"/>
              <a:ea typeface="MS PGothic" charset="-128"/>
            </a:endParaRPr>
          </a:p>
          <a:p>
            <a:pPr lvl="0" defTabSz="914400" eaLnBrk="1" hangingPunct="1">
              <a:lnSpc>
                <a:spcPct val="120000"/>
              </a:lnSpc>
              <a:spcBef>
                <a:spcPct val="20000"/>
              </a:spcBef>
              <a:buClr>
                <a:srgbClr val="00447C"/>
              </a:buClr>
            </a:pPr>
            <a:r>
              <a:rPr lang="en-US" altLang="en-US" sz="1600" b="1" noProof="1">
                <a:solidFill>
                  <a:srgbClr val="000000"/>
                </a:solidFill>
                <a:latin typeface="Calibri" panose="020F0502020204030204" pitchFamily="34" charset="0"/>
                <a:ea typeface="MS PGothic" charset="-128"/>
              </a:rPr>
              <a:t>Model Uydu Takımları</a:t>
            </a:r>
          </a:p>
          <a:p>
            <a:pPr marL="285750" lvl="0" indent="-285750" defTabSz="914400" eaLnBrk="1" hangingPunct="1">
              <a:lnSpc>
                <a:spcPct val="120000"/>
              </a:lnSpc>
              <a:spcBef>
                <a:spcPct val="20000"/>
              </a:spcBef>
              <a:buClr>
                <a:srgbClr val="00447C"/>
              </a:buClr>
              <a:buFont typeface="Arial" pitchFamily="34" charset="0"/>
              <a:buChar char="•"/>
            </a:pPr>
            <a:r>
              <a:rPr lang="en-US" altLang="en-US" sz="1600" noProof="1">
                <a:solidFill>
                  <a:srgbClr val="000000"/>
                </a:solidFill>
                <a:latin typeface="Calibri" panose="020F0502020204030204" pitchFamily="34" charset="0"/>
                <a:ea typeface="MS PGothic" charset="-128"/>
              </a:rPr>
              <a:t>Apis AR-GE Takımı</a:t>
            </a:r>
          </a:p>
          <a:p>
            <a:pPr marL="285750" lvl="0" indent="-285750" defTabSz="914400" eaLnBrk="1" hangingPunct="1">
              <a:lnSpc>
                <a:spcPct val="120000"/>
              </a:lnSpc>
              <a:spcBef>
                <a:spcPct val="20000"/>
              </a:spcBef>
              <a:buClr>
                <a:srgbClr val="00447C"/>
              </a:buClr>
              <a:buFont typeface="Arial" pitchFamily="34" charset="0"/>
              <a:buChar char="•"/>
            </a:pPr>
            <a:r>
              <a:rPr lang="en-US" altLang="en-US" sz="1600" noProof="1">
                <a:solidFill>
                  <a:srgbClr val="000000"/>
                </a:solidFill>
                <a:latin typeface="Calibri" panose="020F0502020204030204" pitchFamily="34" charset="0"/>
                <a:ea typeface="MS PGothic" charset="-128"/>
              </a:rPr>
              <a:t>NurSat</a:t>
            </a:r>
          </a:p>
          <a:p>
            <a:pPr marL="285750" lvl="0" indent="-285750" defTabSz="914400" eaLnBrk="1" hangingPunct="1">
              <a:lnSpc>
                <a:spcPct val="120000"/>
              </a:lnSpc>
              <a:spcBef>
                <a:spcPct val="20000"/>
              </a:spcBef>
              <a:buClr>
                <a:srgbClr val="00447C"/>
              </a:buClr>
              <a:buFont typeface="Arial" pitchFamily="34" charset="0"/>
              <a:buChar char="•"/>
            </a:pPr>
            <a:r>
              <a:rPr lang="en-US" altLang="en-US" sz="1600" noProof="1">
                <a:solidFill>
                  <a:srgbClr val="000000"/>
                </a:solidFill>
                <a:latin typeface="Calibri" panose="020F0502020204030204" pitchFamily="34" charset="0"/>
                <a:ea typeface="MS PGothic" charset="-128"/>
              </a:rPr>
              <a:t>SAVSAT</a:t>
            </a:r>
          </a:p>
          <a:p>
            <a:pPr marL="285750" lvl="0" indent="-285750" defTabSz="914400" eaLnBrk="1" hangingPunct="1">
              <a:lnSpc>
                <a:spcPct val="120000"/>
              </a:lnSpc>
              <a:spcBef>
                <a:spcPct val="20000"/>
              </a:spcBef>
              <a:buClr>
                <a:srgbClr val="00447C"/>
              </a:buClr>
              <a:buFont typeface="Arial" pitchFamily="34" charset="0"/>
              <a:buChar char="•"/>
            </a:pPr>
            <a:endParaRPr lang="en-US" altLang="en-US" sz="1600" noProof="1">
              <a:solidFill>
                <a:srgbClr val="000000"/>
              </a:solidFill>
              <a:latin typeface="Calibri" panose="020F0502020204030204" pitchFamily="34" charset="0"/>
              <a:ea typeface="MS PGothic" charset="-128"/>
            </a:endParaRPr>
          </a:p>
          <a:p>
            <a:pPr lvl="0" defTabSz="914400" eaLnBrk="1" hangingPunct="1">
              <a:lnSpc>
                <a:spcPct val="120000"/>
              </a:lnSpc>
              <a:spcBef>
                <a:spcPct val="20000"/>
              </a:spcBef>
              <a:buClr>
                <a:srgbClr val="00447C"/>
              </a:buClr>
            </a:pPr>
            <a:r>
              <a:rPr lang="en-US" altLang="en-US" sz="1600" b="1" noProof="1">
                <a:solidFill>
                  <a:srgbClr val="000000"/>
                </a:solidFill>
                <a:latin typeface="Calibri" panose="020F0502020204030204" pitchFamily="34" charset="0"/>
                <a:ea typeface="MS PGothic" charset="-128"/>
              </a:rPr>
              <a:t>Motor Tasarım Takımları</a:t>
            </a:r>
          </a:p>
          <a:p>
            <a:pPr marL="285750" lvl="0" indent="-285750" defTabSz="914400" eaLnBrk="1" hangingPunct="1">
              <a:lnSpc>
                <a:spcPct val="120000"/>
              </a:lnSpc>
              <a:spcBef>
                <a:spcPct val="20000"/>
              </a:spcBef>
              <a:buClr>
                <a:srgbClr val="00447C"/>
              </a:buClr>
              <a:buFont typeface="Arial" pitchFamily="34" charset="0"/>
              <a:buChar char="•"/>
            </a:pPr>
            <a:endParaRPr lang="en-US" altLang="en-US" sz="1600" noProof="1">
              <a:solidFill>
                <a:srgbClr val="000000"/>
              </a:solidFill>
              <a:latin typeface="Calibri" panose="020F0502020204030204" pitchFamily="34" charset="0"/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817512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79376" y="260648"/>
            <a:ext cx="9793088" cy="646212"/>
          </a:xfrm>
        </p:spPr>
        <p:txBody>
          <a:bodyPr/>
          <a:lstStyle/>
          <a:p>
            <a:pPr algn="l"/>
            <a:r>
              <a:rPr lang="en-US" altLang="en-US" sz="2800" b="1" noProof="1">
                <a:solidFill>
                  <a:srgbClr val="FFFFFF"/>
                </a:solidFill>
                <a:latin typeface="Calibri" charset="0"/>
              </a:rPr>
              <a:t>UUBF Öğrenci Kulüpleri</a:t>
            </a:r>
            <a:endParaRPr lang="en-US" sz="2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547764" y="1284495"/>
            <a:ext cx="6068835" cy="5116351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defTabSz="457200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1028700" indent="-285750" defTabSz="457200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285750" lvl="0" indent="-285750" defTabSz="914400" eaLnBrk="1" hangingPunct="1">
              <a:lnSpc>
                <a:spcPct val="120000"/>
              </a:lnSpc>
              <a:spcBef>
                <a:spcPct val="20000"/>
              </a:spcBef>
              <a:buClr>
                <a:srgbClr val="00447C"/>
              </a:buClr>
              <a:buFont typeface="Times" panose="02020603050405020304" pitchFamily="18" charset="0"/>
              <a:buChar char="■"/>
            </a:pPr>
            <a:r>
              <a:rPr lang="en-US" altLang="en-US" sz="2000" noProof="1">
                <a:solidFill>
                  <a:srgbClr val="000000"/>
                </a:solidFill>
                <a:latin typeface="Calibri" panose="020F0502020204030204" pitchFamily="34" charset="0"/>
                <a:ea typeface="MS PGothic" charset="-128"/>
              </a:rPr>
              <a:t>Uçak Uzay Mühendisleri Kulübü (UUMK)</a:t>
            </a:r>
          </a:p>
          <a:p>
            <a:pPr marL="1314450" lvl="1" defTabSz="914400" eaLnBrk="1" hangingPunct="1">
              <a:lnSpc>
                <a:spcPct val="120000"/>
              </a:lnSpc>
              <a:spcBef>
                <a:spcPct val="20000"/>
              </a:spcBef>
              <a:buClr>
                <a:srgbClr val="00447C"/>
              </a:buClr>
              <a:buFont typeface="Times" panose="02020603050405020304" pitchFamily="18" charset="0"/>
              <a:buChar char="■"/>
            </a:pPr>
            <a:r>
              <a:rPr lang="en-US" altLang="en-US" sz="1800" noProof="1">
                <a:solidFill>
                  <a:srgbClr val="000000"/>
                </a:solidFill>
                <a:latin typeface="Calibri" panose="020F0502020204030204" pitchFamily="34" charset="0"/>
                <a:ea typeface="MS PGothic" charset="-128"/>
              </a:rPr>
              <a:t>Euroavia İstanbul Şubesi</a:t>
            </a:r>
          </a:p>
          <a:p>
            <a:pPr marL="1314450" lvl="1" defTabSz="914400" eaLnBrk="1" hangingPunct="1">
              <a:lnSpc>
                <a:spcPct val="120000"/>
              </a:lnSpc>
              <a:spcBef>
                <a:spcPct val="20000"/>
              </a:spcBef>
              <a:buClr>
                <a:srgbClr val="00447C"/>
              </a:buClr>
              <a:buFont typeface="Times" panose="02020603050405020304" pitchFamily="18" charset="0"/>
              <a:buChar char="■"/>
            </a:pPr>
            <a:r>
              <a:rPr lang="en-US" altLang="en-US" sz="1800" noProof="1">
                <a:solidFill>
                  <a:srgbClr val="000000"/>
                </a:solidFill>
                <a:latin typeface="Calibri" panose="020F0502020204030204" pitchFamily="34" charset="0"/>
                <a:ea typeface="MS PGothic" charset="-128"/>
              </a:rPr>
              <a:t>Havacılık Günleri</a:t>
            </a:r>
          </a:p>
          <a:p>
            <a:pPr marL="1314450" lvl="1" defTabSz="914400" eaLnBrk="1" hangingPunct="1">
              <a:lnSpc>
                <a:spcPct val="120000"/>
              </a:lnSpc>
              <a:spcBef>
                <a:spcPct val="20000"/>
              </a:spcBef>
              <a:buClr>
                <a:srgbClr val="00447C"/>
              </a:buClr>
              <a:buFont typeface="Times" panose="02020603050405020304" pitchFamily="18" charset="0"/>
              <a:buChar char="■"/>
            </a:pPr>
            <a:r>
              <a:rPr lang="en-US" altLang="en-US" sz="1800" noProof="1">
                <a:solidFill>
                  <a:srgbClr val="000000"/>
                </a:solidFill>
                <a:latin typeface="Calibri" panose="020F0502020204030204" pitchFamily="34" charset="0"/>
                <a:ea typeface="MS PGothic" charset="-128"/>
              </a:rPr>
              <a:t>Mühendislik Eğitimleri</a:t>
            </a:r>
          </a:p>
          <a:p>
            <a:pPr marL="1314450" lvl="1" defTabSz="914400" eaLnBrk="1" hangingPunct="1">
              <a:lnSpc>
                <a:spcPct val="120000"/>
              </a:lnSpc>
              <a:spcBef>
                <a:spcPct val="20000"/>
              </a:spcBef>
              <a:buClr>
                <a:srgbClr val="00447C"/>
              </a:buClr>
              <a:buFont typeface="Times" panose="02020603050405020304" pitchFamily="18" charset="0"/>
              <a:buChar char="■"/>
            </a:pPr>
            <a:r>
              <a:rPr lang="en-US" altLang="en-US" sz="1800" noProof="1">
                <a:solidFill>
                  <a:srgbClr val="000000"/>
                </a:solidFill>
                <a:latin typeface="Calibri" panose="020F0502020204030204" pitchFamily="34" charset="0"/>
                <a:ea typeface="MS PGothic" charset="-128"/>
              </a:rPr>
              <a:t>Teknik Geziler</a:t>
            </a:r>
          </a:p>
          <a:p>
            <a:pPr marL="285750" lvl="0" indent="-285750" defTabSz="914400" eaLnBrk="1" hangingPunct="1">
              <a:lnSpc>
                <a:spcPct val="120000"/>
              </a:lnSpc>
              <a:spcBef>
                <a:spcPct val="20000"/>
              </a:spcBef>
              <a:buClr>
                <a:srgbClr val="00447C"/>
              </a:buClr>
              <a:buFont typeface="Times" panose="02020603050405020304" pitchFamily="18" charset="0"/>
              <a:buChar char="■"/>
            </a:pPr>
            <a:r>
              <a:rPr lang="en-US" altLang="en-US" sz="2000" noProof="1">
                <a:solidFill>
                  <a:srgbClr val="000000"/>
                </a:solidFill>
                <a:latin typeface="Calibri" panose="020F0502020204030204" pitchFamily="34" charset="0"/>
                <a:ea typeface="MS PGothic" charset="-128"/>
              </a:rPr>
              <a:t>Savunma Teknolojileri Kulübü (SAVTEK)</a:t>
            </a:r>
          </a:p>
          <a:p>
            <a:pPr marL="1314450" lvl="1" defTabSz="914400" eaLnBrk="1" hangingPunct="1">
              <a:lnSpc>
                <a:spcPct val="120000"/>
              </a:lnSpc>
              <a:spcBef>
                <a:spcPct val="20000"/>
              </a:spcBef>
              <a:buClr>
                <a:srgbClr val="00447C"/>
              </a:buClr>
              <a:buFont typeface="Times" panose="02020603050405020304" pitchFamily="18" charset="0"/>
              <a:buChar char="■"/>
            </a:pPr>
            <a:r>
              <a:rPr lang="en-US" altLang="en-US" sz="1800" noProof="1">
                <a:solidFill>
                  <a:srgbClr val="000000"/>
                </a:solidFill>
                <a:latin typeface="Calibri" panose="020F0502020204030204" pitchFamily="34" charset="0"/>
                <a:ea typeface="MS PGothic" charset="-128"/>
              </a:rPr>
              <a:t>Savunma Teknoloji Günleri</a:t>
            </a:r>
          </a:p>
          <a:p>
            <a:pPr marL="1314450" lvl="1" defTabSz="914400" eaLnBrk="1" hangingPunct="1">
              <a:lnSpc>
                <a:spcPct val="120000"/>
              </a:lnSpc>
              <a:spcBef>
                <a:spcPct val="20000"/>
              </a:spcBef>
              <a:buClr>
                <a:srgbClr val="00447C"/>
              </a:buClr>
              <a:buFont typeface="Times" panose="02020603050405020304" pitchFamily="18" charset="0"/>
              <a:buChar char="■"/>
            </a:pPr>
            <a:r>
              <a:rPr lang="en-US" altLang="en-US" sz="1800" noProof="1">
                <a:solidFill>
                  <a:srgbClr val="000000"/>
                </a:solidFill>
                <a:latin typeface="Calibri" panose="020F0502020204030204" pitchFamily="34" charset="0"/>
                <a:ea typeface="MS PGothic" charset="-128"/>
              </a:rPr>
              <a:t>Mühendislik Eğitimleri</a:t>
            </a:r>
          </a:p>
          <a:p>
            <a:pPr marL="1314450" lvl="1" defTabSz="914400" eaLnBrk="1" hangingPunct="1">
              <a:lnSpc>
                <a:spcPct val="120000"/>
              </a:lnSpc>
              <a:spcBef>
                <a:spcPct val="20000"/>
              </a:spcBef>
              <a:buClr>
                <a:srgbClr val="00447C"/>
              </a:buClr>
              <a:buFont typeface="Times" panose="02020603050405020304" pitchFamily="18" charset="0"/>
              <a:buChar char="■"/>
            </a:pPr>
            <a:r>
              <a:rPr lang="en-US" altLang="en-US" sz="1800" noProof="1">
                <a:solidFill>
                  <a:srgbClr val="000000"/>
                </a:solidFill>
                <a:latin typeface="Calibri" panose="020F0502020204030204" pitchFamily="34" charset="0"/>
                <a:ea typeface="MS PGothic" charset="-128"/>
              </a:rPr>
              <a:t>Teknik Geziler</a:t>
            </a:r>
          </a:p>
          <a:p>
            <a:pPr marL="285750" lvl="0" indent="-285750" defTabSz="914400" eaLnBrk="1" hangingPunct="1">
              <a:lnSpc>
                <a:spcPct val="120000"/>
              </a:lnSpc>
              <a:spcBef>
                <a:spcPct val="20000"/>
              </a:spcBef>
              <a:buClr>
                <a:srgbClr val="00447C"/>
              </a:buClr>
              <a:buFont typeface="Times" panose="02020603050405020304" pitchFamily="18" charset="0"/>
              <a:buChar char="■"/>
            </a:pPr>
            <a:r>
              <a:rPr lang="en-US" altLang="en-US" sz="2000" noProof="1">
                <a:solidFill>
                  <a:srgbClr val="000000"/>
                </a:solidFill>
                <a:latin typeface="Calibri" panose="020F0502020204030204" pitchFamily="34" charset="0"/>
                <a:ea typeface="MS PGothic" charset="-128"/>
              </a:rPr>
              <a:t>Meteorolojik Araştırmalar Kulübü (METAR)</a:t>
            </a:r>
          </a:p>
          <a:p>
            <a:pPr marL="285750" lvl="0" indent="-285750" defTabSz="914400" eaLnBrk="1" hangingPunct="1">
              <a:lnSpc>
                <a:spcPct val="120000"/>
              </a:lnSpc>
              <a:spcBef>
                <a:spcPct val="20000"/>
              </a:spcBef>
              <a:buClr>
                <a:srgbClr val="00447C"/>
              </a:buClr>
              <a:buFont typeface="Times" panose="02020603050405020304" pitchFamily="18" charset="0"/>
              <a:buChar char="■"/>
            </a:pPr>
            <a:r>
              <a:rPr lang="en-US" altLang="en-US" sz="2000" noProof="1">
                <a:solidFill>
                  <a:srgbClr val="000000"/>
                </a:solidFill>
                <a:latin typeface="Calibri" panose="020F0502020204030204" pitchFamily="34" charset="0"/>
                <a:ea typeface="MS PGothic" charset="-128"/>
              </a:rPr>
              <a:t>Havacılık Kulübü</a:t>
            </a:r>
          </a:p>
          <a:p>
            <a:pPr marL="1314450" lvl="1" defTabSz="914400" eaLnBrk="1" hangingPunct="1">
              <a:lnSpc>
                <a:spcPct val="120000"/>
              </a:lnSpc>
              <a:spcBef>
                <a:spcPct val="20000"/>
              </a:spcBef>
              <a:buClr>
                <a:srgbClr val="00447C"/>
              </a:buClr>
              <a:buFont typeface="Times" panose="02020603050405020304" pitchFamily="18" charset="0"/>
              <a:buChar char="■"/>
            </a:pPr>
            <a:r>
              <a:rPr lang="en-US" altLang="en-US" sz="1800" noProof="1">
                <a:solidFill>
                  <a:srgbClr val="000000"/>
                </a:solidFill>
                <a:latin typeface="Calibri" panose="020F0502020204030204" pitchFamily="34" charset="0"/>
                <a:ea typeface="MS PGothic" charset="-128"/>
              </a:rPr>
              <a:t>Yamaç Paraşütü Eğitimi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73E004-36BE-004A-8389-4AF227816A51}" type="slidenum">
              <a:rPr lang="en-US" altLang="en-US" smtClean="0"/>
              <a:pPr>
                <a:defRPr/>
              </a:pPr>
              <a:t>24</a:t>
            </a:fld>
            <a:endParaRPr lang="en-US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4152" y="1484784"/>
            <a:ext cx="3619500" cy="2124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8088" y="3808449"/>
            <a:ext cx="4464372" cy="22387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Resim 9" descr="savtek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8521" y="5744719"/>
            <a:ext cx="2133939" cy="31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985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79376" y="260648"/>
            <a:ext cx="9793088" cy="646212"/>
          </a:xfrm>
        </p:spPr>
        <p:txBody>
          <a:bodyPr/>
          <a:lstStyle/>
          <a:p>
            <a:pPr algn="l"/>
            <a:r>
              <a:rPr lang="en-US" sz="2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Uzay</a:t>
            </a:r>
            <a:r>
              <a:rPr lang="en-US" sz="2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Mühendisliği</a:t>
            </a:r>
            <a:r>
              <a:rPr lang="en-US" sz="2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Bölümü</a:t>
            </a:r>
            <a:endParaRPr lang="en-US" sz="2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73E004-36BE-004A-8389-4AF227816A51}" type="slidenum">
              <a:rPr lang="en-US" altLang="en-US" smtClean="0"/>
              <a:pPr>
                <a:defRPr/>
              </a:pPr>
              <a:t>2</a:t>
            </a:fld>
            <a:endParaRPr lang="en-US" alt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79377" y="1446282"/>
            <a:ext cx="6624735" cy="29543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algn="just">
              <a:lnSpc>
                <a:spcPct val="120000"/>
              </a:lnSpc>
              <a:buClr>
                <a:srgbClr val="00447C"/>
              </a:buClr>
            </a:pPr>
            <a:r>
              <a:rPr lang="tr-TR" altLang="en-US" sz="2000" noProof="1">
                <a:latin typeface="Calibri" panose="020F0502020204030204" pitchFamily="34" charset="0"/>
                <a:cs typeface="Calibri" panose="020F0502020204030204" pitchFamily="34" charset="0"/>
              </a:rPr>
              <a:t>Uzay Mühendisliği alanı çeşitli roket ve uzay araçlarının tasarım ve işletilmesinde karşılaşılan problemleri çözer.</a:t>
            </a:r>
          </a:p>
          <a:p>
            <a:pPr marL="0" lvl="2" algn="just">
              <a:lnSpc>
                <a:spcPct val="120000"/>
              </a:lnSpc>
              <a:buClr>
                <a:srgbClr val="00447C"/>
              </a:buClr>
            </a:pPr>
            <a:r>
              <a:rPr lang="tr-TR" altLang="en-US" sz="2000" noProof="1">
                <a:latin typeface="Calibri" panose="020F0502020204030204" pitchFamily="34" charset="0"/>
                <a:cs typeface="Calibri" panose="020F0502020204030204" pitchFamily="34" charset="0"/>
              </a:rPr>
              <a:t>Temel fiziksel olayların daha iyi anlaşılması için araştırma ve geliştirme çalışmalarını gerçekleştirir.</a:t>
            </a:r>
            <a:endParaRPr lang="en-US" altLang="en-US" sz="2000" noProof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2" algn="just">
              <a:lnSpc>
                <a:spcPct val="120000"/>
              </a:lnSpc>
              <a:buClr>
                <a:srgbClr val="00447C"/>
              </a:buClr>
            </a:pPr>
            <a:r>
              <a:rPr lang="tr-TR" altLang="en-US" sz="2000" noProof="1">
                <a:latin typeface="Calibri" panose="020F0502020204030204" pitchFamily="34" charset="0"/>
                <a:cs typeface="Calibri" panose="020F0502020204030204" pitchFamily="34" charset="0"/>
              </a:rPr>
              <a:t>Uzay Mühendisliği müfredatı, hava-uzay endüstrisinin araştırma, geliştirme, tasarım ve işletmeyle ilgili ihtiyacı olan temel konu alanlarına odaklanır.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331474" y="1211244"/>
            <a:ext cx="3830359" cy="2367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8704451"/>
              </p:ext>
            </p:extLst>
          </p:nvPr>
        </p:nvGraphicFramePr>
        <p:xfrm>
          <a:off x="119336" y="5301208"/>
          <a:ext cx="8075968" cy="1404392"/>
        </p:xfrm>
        <a:graphic>
          <a:graphicData uri="http://schemas.openxmlformats.org/drawingml/2006/table">
            <a:tbl>
              <a:tblPr/>
              <a:tblGrid>
                <a:gridCol w="1828492">
                  <a:extLst>
                    <a:ext uri="{9D8B030D-6E8A-4147-A177-3AD203B41FA5}">
                      <a16:colId xmlns:a16="http://schemas.microsoft.com/office/drawing/2014/main" val="162351185"/>
                    </a:ext>
                  </a:extLst>
                </a:gridCol>
                <a:gridCol w="1017309">
                  <a:extLst>
                    <a:ext uri="{9D8B030D-6E8A-4147-A177-3AD203B41FA5}">
                      <a16:colId xmlns:a16="http://schemas.microsoft.com/office/drawing/2014/main" val="388233342"/>
                    </a:ext>
                  </a:extLst>
                </a:gridCol>
                <a:gridCol w="1065183">
                  <a:extLst>
                    <a:ext uri="{9D8B030D-6E8A-4147-A177-3AD203B41FA5}">
                      <a16:colId xmlns:a16="http://schemas.microsoft.com/office/drawing/2014/main" val="256094672"/>
                    </a:ext>
                  </a:extLst>
                </a:gridCol>
                <a:gridCol w="1017309">
                  <a:extLst>
                    <a:ext uri="{9D8B030D-6E8A-4147-A177-3AD203B41FA5}">
                      <a16:colId xmlns:a16="http://schemas.microsoft.com/office/drawing/2014/main" val="3102800218"/>
                    </a:ext>
                  </a:extLst>
                </a:gridCol>
                <a:gridCol w="1065183">
                  <a:extLst>
                    <a:ext uri="{9D8B030D-6E8A-4147-A177-3AD203B41FA5}">
                      <a16:colId xmlns:a16="http://schemas.microsoft.com/office/drawing/2014/main" val="2815092673"/>
                    </a:ext>
                  </a:extLst>
                </a:gridCol>
                <a:gridCol w="1017309">
                  <a:extLst>
                    <a:ext uri="{9D8B030D-6E8A-4147-A177-3AD203B41FA5}">
                      <a16:colId xmlns:a16="http://schemas.microsoft.com/office/drawing/2014/main" val="3806243390"/>
                    </a:ext>
                  </a:extLst>
                </a:gridCol>
                <a:gridCol w="1065183">
                  <a:extLst>
                    <a:ext uri="{9D8B030D-6E8A-4147-A177-3AD203B41FA5}">
                      <a16:colId xmlns:a16="http://schemas.microsoft.com/office/drawing/2014/main" val="1125526778"/>
                    </a:ext>
                  </a:extLst>
                </a:gridCol>
              </a:tblGrid>
              <a:tr h="567215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anose="02020603050405020304" pitchFamily="18" charset="0"/>
                          <a:ea typeface="MS PGothic" panose="020B0600070205080204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anose="02020603050405020304" pitchFamily="18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" panose="02020603050405020304" pitchFamily="18" charset="0"/>
                          <a:ea typeface="MS PGothic" panose="020B0600070205080204" pitchFamily="34" charset="-128"/>
                        </a:rPr>
                        <a:t>Bölüm</a:t>
                      </a:r>
                      <a:endParaRPr kumimoji="0" lang="tr-TR" altLang="tr-TR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191919"/>
                        </a:solidFill>
                        <a:effectLst/>
                        <a:latin typeface="Times New Roman" panose="02020603050405020304" pitchFamily="18" charset="0"/>
                        <a:ea typeface="MS PGothic" panose="020B0600070205080204" pitchFamily="34" charset="-128"/>
                      </a:endParaRPr>
                    </a:p>
                  </a:txBody>
                  <a:tcPr marL="6196" marR="6196" marT="6196" marB="0" anchor="ctr" horzOverflow="overflow">
                    <a:lnL w="12700" cap="flat" cmpd="sng" algn="ctr">
                      <a:solidFill>
                        <a:srgbClr val="B497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97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97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97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457C"/>
                    </a:solidFill>
                  </a:tcPr>
                </a:tc>
                <a:tc gridSpan="2"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anose="02020603050405020304" pitchFamily="18" charset="0"/>
                          <a:ea typeface="MS PGothic" panose="020B0600070205080204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anose="02020603050405020304" pitchFamily="18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MS PGothic" panose="020B0600070205080204" pitchFamily="34" charset="-128"/>
                        </a:rPr>
                        <a:t>2021-2022 </a:t>
                      </a:r>
                      <a:r>
                        <a:rPr kumimoji="0" lang="tr-TR" altLang="tr-T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MS PGothic" panose="020B0600070205080204" pitchFamily="34" charset="-128"/>
                        </a:rPr>
                        <a:t>Sıralaması</a:t>
                      </a:r>
                    </a:p>
                  </a:txBody>
                  <a:tcPr marL="6196" marR="6196" marT="6196" marB="0" anchor="ctr" horzOverflow="overflow">
                    <a:lnL w="12700" cap="flat" cmpd="sng" algn="ctr">
                      <a:solidFill>
                        <a:srgbClr val="B497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97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97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97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457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anose="02020603050405020304" pitchFamily="18" charset="0"/>
                          <a:ea typeface="MS PGothic" panose="020B0600070205080204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anose="02020603050405020304" pitchFamily="18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MS PGothic" panose="020B0600070205080204" pitchFamily="34" charset="-128"/>
                        </a:rPr>
                        <a:t>2020-2021 Sıralaması</a:t>
                      </a:r>
                    </a:p>
                  </a:txBody>
                  <a:tcPr marL="6196" marR="6196" marT="6196" marB="0" anchor="ctr" horzOverflow="overflow">
                    <a:lnL w="12700" cap="flat" cmpd="sng" algn="ctr">
                      <a:solidFill>
                        <a:srgbClr val="B497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97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97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97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457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tr-T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" panose="02020603050405020304" pitchFamily="18" charset="0"/>
                          <a:ea typeface="MS PGothic" panose="020B0600070205080204" pitchFamily="34" charset="-128"/>
                        </a:rPr>
                        <a:t>2019-2020 </a:t>
                      </a:r>
                      <a:r>
                        <a:rPr kumimoji="0" lang="en-US" altLang="tr-TR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" panose="02020603050405020304" pitchFamily="18" charset="0"/>
                          <a:ea typeface="MS PGothic" panose="020B0600070205080204" pitchFamily="34" charset="-128"/>
                        </a:rPr>
                        <a:t>Sıralaması</a:t>
                      </a:r>
                      <a:endParaRPr kumimoji="0" lang="tr-TR" altLang="tr-TR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191919"/>
                        </a:solidFill>
                        <a:effectLst/>
                        <a:latin typeface="Times New Roman" panose="02020603050405020304" pitchFamily="18" charset="0"/>
                        <a:ea typeface="MS PGothic" panose="020B0600070205080204" pitchFamily="34" charset="-128"/>
                      </a:endParaRPr>
                    </a:p>
                  </a:txBody>
                  <a:tcPr marL="6196" marR="6196" marT="6196" marB="0" anchor="ctr" horzOverflow="overflow">
                    <a:lnL w="12700" cap="flat" cmpd="sng" algn="ctr">
                      <a:solidFill>
                        <a:srgbClr val="B497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97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97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97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457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5122576"/>
                  </a:ext>
                </a:extLst>
              </a:tr>
              <a:tr h="837177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anose="02020603050405020304" pitchFamily="18" charset="0"/>
                          <a:ea typeface="MS PGothic" panose="020B0600070205080204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anose="02020603050405020304" pitchFamily="18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r-TR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" panose="02020603050405020304" pitchFamily="18" charset="0"/>
                          <a:ea typeface="MS PGothic" panose="020B0600070205080204" pitchFamily="34" charset="-128"/>
                        </a:rPr>
                        <a:t>Uzay</a:t>
                      </a:r>
                      <a:r>
                        <a:rPr kumimoji="0" lang="tr-TR" altLang="tr-T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" panose="02020603050405020304" pitchFamily="18" charset="0"/>
                          <a:ea typeface="MS PGothic" panose="020B0600070205080204" pitchFamily="34" charset="-128"/>
                        </a:rPr>
                        <a:t> Mühendisliği</a:t>
                      </a:r>
                      <a:endParaRPr kumimoji="0" lang="tr-TR" altLang="tr-T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191919"/>
                        </a:solidFill>
                        <a:effectLst/>
                        <a:latin typeface="Times New Roman" panose="02020603050405020304" pitchFamily="18" charset="0"/>
                        <a:ea typeface="MS PGothic" panose="020B0600070205080204" pitchFamily="34" charset="-128"/>
                      </a:endParaRPr>
                    </a:p>
                  </a:txBody>
                  <a:tcPr marL="6196" marR="6196" marT="6196" marB="0" anchor="ctr" horzOverflow="overflow">
                    <a:lnL w="12700" cap="flat" cmpd="sng" algn="ctr">
                      <a:solidFill>
                        <a:srgbClr val="B497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97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97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97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457C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anose="02020603050405020304" pitchFamily="18" charset="0"/>
                          <a:ea typeface="MS PGothic" panose="020B0600070205080204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anose="02020603050405020304" pitchFamily="18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" panose="02020603050405020304" pitchFamily="18" charset="0"/>
                          <a:ea typeface="MS PGothic" panose="020B0600070205080204" pitchFamily="34" charset="-128"/>
                        </a:rPr>
                        <a:t>1667</a:t>
                      </a:r>
                      <a:endParaRPr kumimoji="0" lang="tr-TR" altLang="tr-T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" panose="02020603050405020304" pitchFamily="18" charset="0"/>
                        <a:ea typeface="MS PGothic" panose="020B0600070205080204" pitchFamily="34" charset="-128"/>
                      </a:endParaRPr>
                    </a:p>
                  </a:txBody>
                  <a:tcPr marL="6196" marR="6196" marT="6196" marB="0" anchor="ctr" horzOverflow="overflow">
                    <a:lnL w="12700" cap="flat" cmpd="sng" algn="ctr">
                      <a:solidFill>
                        <a:srgbClr val="B497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97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97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97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0825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" panose="02020603050405020304" pitchFamily="18" charset="0"/>
                          <a:ea typeface="MS PGothic" panose="020B0600070205080204" pitchFamily="34" charset="-128"/>
                        </a:rPr>
                        <a:t>7820</a:t>
                      </a:r>
                      <a:endParaRPr kumimoji="0" lang="tr-TR" altLang="tr-T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" panose="02020603050405020304" pitchFamily="18" charset="0"/>
                        <a:ea typeface="MS PGothic" panose="020B0600070205080204" pitchFamily="34" charset="-128"/>
                      </a:endParaRPr>
                    </a:p>
                  </a:txBody>
                  <a:tcPr marL="6196" marR="6196" marT="6196" marB="0" anchor="ctr" horzOverflow="overflow">
                    <a:lnL w="12700" cap="flat" cmpd="sng" algn="ctr">
                      <a:solidFill>
                        <a:srgbClr val="B497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97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97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97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0825A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anose="02020603050405020304" pitchFamily="18" charset="0"/>
                          <a:ea typeface="MS PGothic" panose="020B0600070205080204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anose="02020603050405020304" pitchFamily="18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" panose="02020603050405020304" pitchFamily="18" charset="0"/>
                          <a:ea typeface="MS PGothic" panose="020B0600070205080204" pitchFamily="34" charset="-128"/>
                        </a:rPr>
                        <a:t>5076</a:t>
                      </a:r>
                      <a:endParaRPr kumimoji="0" lang="tr-TR" altLang="tr-T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" panose="02020603050405020304" pitchFamily="18" charset="0"/>
                        <a:ea typeface="MS PGothic" panose="020B0600070205080204" pitchFamily="34" charset="-128"/>
                      </a:endParaRPr>
                    </a:p>
                  </a:txBody>
                  <a:tcPr marL="6196" marR="6196" marT="6196" marB="0" anchor="ctr" horzOverflow="overflow">
                    <a:lnL w="12700" cap="flat" cmpd="sng" algn="ctr">
                      <a:solidFill>
                        <a:srgbClr val="B497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97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97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97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0825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" panose="02020603050405020304" pitchFamily="18" charset="0"/>
                          <a:ea typeface="MS PGothic" panose="020B0600070205080204" pitchFamily="34" charset="-128"/>
                        </a:rPr>
                        <a:t>10324</a:t>
                      </a:r>
                    </a:p>
                  </a:txBody>
                  <a:tcPr marL="6196" marR="6196" marT="6196" marB="0" anchor="ctr" horzOverflow="overflow">
                    <a:lnL w="12700" cap="flat" cmpd="sng" algn="ctr">
                      <a:solidFill>
                        <a:srgbClr val="B497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97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97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97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0825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tr-T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" panose="02020603050405020304" pitchFamily="18" charset="0"/>
                          <a:ea typeface="MS PGothic" panose="020B0600070205080204" pitchFamily="34" charset="-128"/>
                        </a:rPr>
                        <a:t>3678</a:t>
                      </a:r>
                      <a:endParaRPr kumimoji="0" lang="tr-TR" altLang="tr-T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" panose="02020603050405020304" pitchFamily="18" charset="0"/>
                        <a:ea typeface="MS PGothic" panose="020B0600070205080204" pitchFamily="34" charset="-128"/>
                      </a:endParaRPr>
                    </a:p>
                  </a:txBody>
                  <a:tcPr marL="6196" marR="6196" marT="6196" marB="0" anchor="ctr" horzOverflow="overflow">
                    <a:lnL w="12700" cap="flat" cmpd="sng" algn="ctr">
                      <a:solidFill>
                        <a:srgbClr val="B497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97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97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97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0825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tr-T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" panose="02020603050405020304" pitchFamily="18" charset="0"/>
                          <a:ea typeface="MS PGothic" panose="020B0600070205080204" pitchFamily="34" charset="-128"/>
                        </a:rPr>
                        <a:t>11.601</a:t>
                      </a:r>
                      <a:endParaRPr kumimoji="0" lang="tr-TR" altLang="tr-T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" panose="02020603050405020304" pitchFamily="18" charset="0"/>
                        <a:ea typeface="MS PGothic" panose="020B0600070205080204" pitchFamily="34" charset="-128"/>
                      </a:endParaRPr>
                    </a:p>
                  </a:txBody>
                  <a:tcPr marL="6196" marR="6196" marT="6196" marB="0" anchor="ctr" horzOverflow="overflow">
                    <a:lnL w="12700" cap="flat" cmpd="sng" algn="ctr">
                      <a:solidFill>
                        <a:srgbClr val="B497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97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97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97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0825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9935767"/>
                  </a:ext>
                </a:extLst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331473" y="3861048"/>
            <a:ext cx="3830359" cy="24369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909184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 txBox="1">
            <a:spLocks noChangeArrowheads="1"/>
          </p:cNvSpPr>
          <p:nvPr/>
        </p:nvSpPr>
        <p:spPr bwMode="auto">
          <a:xfrm>
            <a:off x="263352" y="1179486"/>
            <a:ext cx="6089298" cy="4644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MS PGothic" charset="-128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MS PGothic" charset="-128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MS PGothic" charset="-128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MS PGothic" charset="-128"/>
              </a:defRPr>
            </a:lvl9pPr>
          </a:lstStyle>
          <a:p>
            <a:pPr eaLnBrk="1" hangingPunct="1">
              <a:buClr>
                <a:srgbClr val="00457C"/>
              </a:buClr>
              <a:buNone/>
            </a:pPr>
            <a:r>
              <a:rPr lang="tr-TR" sz="2400" dirty="0">
                <a:latin typeface="Calibri" panose="020F0502020204030204" pitchFamily="34" charset="0"/>
                <a:cs typeface="Calibri" panose="020F0502020204030204" pitchFamily="34" charset="0"/>
              </a:rPr>
              <a:t>Dünya çevresinde yörüngeye konacak </a:t>
            </a:r>
            <a:endParaRPr lang="en-US" dirty="0"/>
          </a:p>
          <a:p>
            <a:pPr lvl="1" eaLnBrk="1" hangingPunct="1">
              <a:buClr>
                <a:srgbClr val="00457C"/>
              </a:buClr>
              <a:buFont typeface="Arial" panose="05000000000000000000" pitchFamily="2" charset="2"/>
              <a:buChar char="•"/>
            </a:pPr>
            <a:r>
              <a:rPr lang="tr-TR" sz="2200" dirty="0">
                <a:latin typeface="Calibri" panose="020F0502020204030204" pitchFamily="34" charset="0"/>
                <a:cs typeface="Calibri" panose="020F0502020204030204" pitchFamily="34" charset="0"/>
              </a:rPr>
              <a:t>İnsanlı uzay araçları </a:t>
            </a:r>
          </a:p>
          <a:p>
            <a:pPr lvl="1" eaLnBrk="1" hangingPunct="1">
              <a:buClr>
                <a:srgbClr val="00457C"/>
              </a:buClr>
              <a:buFont typeface="Arial" panose="05000000000000000000" pitchFamily="2" charset="2"/>
              <a:buChar char="•"/>
            </a:pPr>
            <a:r>
              <a:rPr lang="tr-TR" sz="2200" dirty="0">
                <a:latin typeface="Calibri" panose="020F0502020204030204" pitchFamily="34" charset="0"/>
                <a:cs typeface="Calibri" panose="020F0502020204030204" pitchFamily="34" charset="0"/>
              </a:rPr>
              <a:t>insansız uydular</a:t>
            </a: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eaLnBrk="1" hangingPunct="1">
              <a:buClr>
                <a:srgbClr val="00457C"/>
              </a:buClr>
              <a:buFont typeface="Arial" panose="05000000000000000000" pitchFamily="2" charset="2"/>
              <a:buChar char="•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tr-TR" sz="2200" dirty="0">
                <a:latin typeface="Calibri" panose="020F0502020204030204" pitchFamily="34" charset="0"/>
                <a:cs typeface="Calibri" panose="020F0502020204030204" pitchFamily="34" charset="0"/>
              </a:rPr>
              <a:t>u araçları yörüngeye yerleştirecek roketleri</a:t>
            </a: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eaLnBrk="1" hangingPunct="1">
              <a:buClr>
                <a:srgbClr val="00457C"/>
              </a:buClr>
              <a:buFont typeface="Arial" panose="05000000000000000000" pitchFamily="2" charset="2"/>
              <a:buChar char="•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tr-TR" sz="2200" dirty="0">
                <a:latin typeface="Calibri" panose="020F0502020204030204" pitchFamily="34" charset="0"/>
                <a:cs typeface="Calibri" panose="020F0502020204030204" pitchFamily="34" charset="0"/>
              </a:rPr>
              <a:t>zaydan yeryüzüne dönüş için gerekli olan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sistemleri</a:t>
            </a:r>
            <a:endParaRPr lang="tr-TR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 eaLnBrk="1" hangingPunct="1">
              <a:buClr>
                <a:srgbClr val="00457C"/>
              </a:buClr>
              <a:buNone/>
            </a:pPr>
            <a:r>
              <a:rPr lang="tr-TR" sz="2200" dirty="0">
                <a:latin typeface="Calibri" panose="020F0502020204030204" pitchFamily="34" charset="0"/>
                <a:cs typeface="Calibri" panose="020F0502020204030204" pitchFamily="34" charset="0"/>
              </a:rPr>
              <a:t> Derin uzay insanlı/insansız keşif uçuşları için</a:t>
            </a: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eaLnBrk="1" hangingPunct="1">
              <a:buClr>
                <a:srgbClr val="00457C"/>
              </a:buClr>
              <a:buFont typeface="Arial" panose="05000000000000000000" pitchFamily="2" charset="2"/>
              <a:buChar char="•"/>
            </a:pPr>
            <a:r>
              <a:rPr lang="tr-TR" sz="2200" dirty="0">
                <a:latin typeface="Calibri" panose="020F0502020204030204" pitchFamily="34" charset="0"/>
                <a:cs typeface="Calibri" panose="020F0502020204030204" pitchFamily="34" charset="0"/>
              </a:rPr>
              <a:t>İnsanlı/insansız uzay araçlarını</a:t>
            </a:r>
          </a:p>
          <a:p>
            <a:pPr lvl="1" eaLnBrk="1" hangingPunct="1">
              <a:buClr>
                <a:srgbClr val="00457C"/>
              </a:buClr>
              <a:buFont typeface="Arial" panose="05000000000000000000" pitchFamily="2" charset="2"/>
              <a:buChar char="•"/>
            </a:pPr>
            <a:r>
              <a:rPr lang="tr-TR" sz="2200" dirty="0">
                <a:latin typeface="Calibri" panose="020F0502020204030204" pitchFamily="34" charset="0"/>
                <a:cs typeface="Calibri" panose="020F0502020204030204" pitchFamily="34" charset="0"/>
              </a:rPr>
              <a:t>İtki sistemlerini</a:t>
            </a:r>
          </a:p>
          <a:p>
            <a:pPr lvl="1" eaLnBrk="1" hangingPunct="1">
              <a:buClr>
                <a:srgbClr val="00457C"/>
              </a:buClr>
              <a:buFont typeface="Arial" panose="05000000000000000000" pitchFamily="2" charset="2"/>
              <a:buChar char="•"/>
            </a:pPr>
            <a:r>
              <a:rPr lang="tr-TR" sz="2200" dirty="0">
                <a:latin typeface="Calibri" panose="020F0502020204030204" pitchFamily="34" charset="0"/>
                <a:cs typeface="Calibri" panose="020F0502020204030204" pitchFamily="34" charset="0"/>
              </a:rPr>
              <a:t>robot sistemlerini</a:t>
            </a:r>
          </a:p>
          <a:p>
            <a:pPr marL="0" lvl="1" indent="0" eaLnBrk="1" hangingPunct="1">
              <a:buClr>
                <a:srgbClr val="00457C"/>
              </a:buClr>
              <a:buNone/>
            </a:pP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tasarlar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, test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eder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tr-TR" sz="2200" dirty="0">
                <a:latin typeface="Calibri" panose="020F0502020204030204" pitchFamily="34" charset="0"/>
                <a:cs typeface="Calibri" panose="020F0502020204030204" pitchFamily="34" charset="0"/>
              </a:rPr>
              <a:t>imal eder, işletilmesinin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sürekliliğinin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sağlanmasında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görev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alır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tr-TR" sz="2200" dirty="0">
                <a:latin typeface="Calibri" panose="020F0502020204030204" pitchFamily="34" charset="0"/>
                <a:cs typeface="Calibri" panose="020F0502020204030204" pitchFamily="34" charset="0"/>
              </a:rPr>
              <a:t>gerekli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teknoloji</a:t>
            </a:r>
            <a:r>
              <a:rPr lang="tr-TR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leri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200" dirty="0">
                <a:latin typeface="Calibri" panose="020F0502020204030204" pitchFamily="34" charset="0"/>
                <a:cs typeface="Calibri" panose="020F0502020204030204" pitchFamily="34" charset="0"/>
              </a:rPr>
              <a:t>geliştirir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lvl="1" indent="0" eaLnBrk="1" hangingPunct="1">
              <a:buClr>
                <a:srgbClr val="00457C"/>
              </a:buClr>
              <a:buNone/>
            </a:pP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104112" y="4275606"/>
            <a:ext cx="4845320" cy="24112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9376" y="260648"/>
            <a:ext cx="9793088" cy="646212"/>
          </a:xfrm>
        </p:spPr>
        <p:txBody>
          <a:bodyPr/>
          <a:lstStyle/>
          <a:p>
            <a:pPr algn="l"/>
            <a:r>
              <a:rPr lang="en-US" sz="2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Uzay</a:t>
            </a:r>
            <a:r>
              <a:rPr lang="en-US" sz="2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Mühendisliği</a:t>
            </a:r>
            <a:r>
              <a:rPr lang="en-US" sz="2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Bölümü</a:t>
            </a:r>
            <a:r>
              <a:rPr lang="en-US" sz="2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2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Uzay</a:t>
            </a:r>
            <a:r>
              <a:rPr lang="en-US" sz="2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Mühendisi</a:t>
            </a:r>
            <a:r>
              <a:rPr lang="en-US" sz="2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Ne </a:t>
            </a:r>
            <a:r>
              <a:rPr lang="en-US" sz="2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yapar</a:t>
            </a:r>
            <a:r>
              <a:rPr lang="en-US" sz="2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431681" y="1275543"/>
            <a:ext cx="4190181" cy="27917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246222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9356" y="1268760"/>
            <a:ext cx="10153128" cy="5472608"/>
          </a:xfrm>
        </p:spPr>
        <p:txBody>
          <a:bodyPr numCol="2"/>
          <a:lstStyle/>
          <a:p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Uzay </a:t>
            </a:r>
            <a:r>
              <a:rPr lang="tr-TR" sz="2100" dirty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ühendisliğine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100" dirty="0"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iriş</a:t>
            </a:r>
            <a:endParaRPr lang="en-US" sz="2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Yörünge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Mekaniği</a:t>
            </a:r>
            <a:endParaRPr lang="en-US" sz="2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Hava-uzay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Yapıları</a:t>
            </a:r>
            <a:endParaRPr lang="en-US" sz="2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Uzay </a:t>
            </a:r>
            <a:r>
              <a:rPr 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Aracı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Yönelme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100" dirty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e </a:t>
            </a:r>
            <a:r>
              <a:rPr 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Belirleme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Kontrolü</a:t>
            </a:r>
            <a:endParaRPr lang="en-US" sz="2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Roket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Motorları</a:t>
            </a:r>
            <a:endParaRPr lang="en-US" sz="2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Uzay </a:t>
            </a:r>
            <a:r>
              <a:rPr 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Aracı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Haberleşme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Sistemleri</a:t>
            </a:r>
            <a:endParaRPr lang="en-US" sz="2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Uzay </a:t>
            </a:r>
            <a:r>
              <a:rPr 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Aracı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100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asarımı</a:t>
            </a:r>
            <a:endParaRPr lang="en-US" sz="2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Uzay </a:t>
            </a:r>
            <a:r>
              <a:rPr 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Ortamı</a:t>
            </a:r>
            <a:endParaRPr lang="en-US" sz="2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Elektrik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100" dirty="0">
                <a:latin typeface="Calibri" panose="020F0502020204030204" pitchFamily="34" charset="0"/>
                <a:cs typeface="Calibri" panose="020F0502020204030204" pitchFamily="34" charset="0"/>
              </a:rPr>
              <a:t>İ</a:t>
            </a:r>
            <a:r>
              <a:rPr 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tki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Sistemleri</a:t>
            </a:r>
            <a:endParaRPr lang="en-US" sz="2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Uzay </a:t>
            </a:r>
            <a:r>
              <a:rPr 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Fiziği</a:t>
            </a:r>
            <a:endParaRPr lang="en-US" sz="2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Uzay </a:t>
            </a:r>
            <a:r>
              <a:rPr 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Aracı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Dinamiği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r>
              <a:rPr 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Uzaktan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Algılama</a:t>
            </a:r>
            <a:endParaRPr lang="en-US" sz="2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  <a:p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479376" y="260648"/>
            <a:ext cx="9793088" cy="6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MS PGothic" pitchFamily="34" charset="-128"/>
                <a:cs typeface="MS PGothic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MS PGothic" pitchFamily="34" charset="-128"/>
                <a:cs typeface="MS PGothic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MS PGothic" pitchFamily="34" charset="-128"/>
                <a:cs typeface="MS PGothic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MS PGothic" pitchFamily="34" charset="-128"/>
                <a:cs typeface="MS PGothic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MS PGothic" pitchFamily="34" charset="-128"/>
                <a:cs typeface="MS PGothic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9pPr>
          </a:lstStyle>
          <a:p>
            <a:pPr algn="l"/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Uzay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Mühendisliğine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Yönelik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Dersler</a:t>
            </a:r>
            <a:endParaRPr lang="en-US" sz="26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1344" y="6420957"/>
            <a:ext cx="6520396" cy="43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>
              <a:lnSpc>
                <a:spcPct val="120000"/>
              </a:lnSpc>
              <a:buClr>
                <a:srgbClr val="00447C"/>
              </a:buClr>
            </a:pPr>
            <a:r>
              <a:rPr lang="en-US" altLang="en-US" sz="2000" noProof="1">
                <a:latin typeface="Calibri" panose="020F0502020204030204" pitchFamily="34" charset="0"/>
                <a:cs typeface="Calibri" panose="020F0502020204030204" pitchFamily="34" charset="0"/>
              </a:rPr>
              <a:t>Tüm Ders Planları: http://www.sis.itu.edu.tr/tr/dersplan/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1604" y="1340768"/>
            <a:ext cx="6041020" cy="24421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2008" y="3978842"/>
            <a:ext cx="3088027" cy="24421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94781151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79376" y="260648"/>
            <a:ext cx="9793088" cy="646212"/>
          </a:xfrm>
        </p:spPr>
        <p:txBody>
          <a:bodyPr/>
          <a:lstStyle/>
          <a:p>
            <a:pPr algn="l"/>
            <a:r>
              <a:rPr lang="en-US" sz="2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Uzay </a:t>
            </a:r>
            <a:r>
              <a:rPr lang="en-US" sz="2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Mühendisliği</a:t>
            </a:r>
            <a:r>
              <a:rPr lang="en-US" sz="2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Çift</a:t>
            </a:r>
            <a:r>
              <a:rPr lang="en-US" sz="2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Anadal</a:t>
            </a:r>
            <a:r>
              <a:rPr lang="en-US" sz="2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Programları</a:t>
            </a:r>
            <a:endParaRPr lang="en-US" sz="2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73E004-36BE-004A-8389-4AF227816A51}" type="slidenum">
              <a:rPr lang="en-US" altLang="en-US" smtClean="0"/>
              <a:pPr>
                <a:defRPr/>
              </a:pPr>
              <a:t>5</a:t>
            </a:fld>
            <a:endParaRPr lang="en-US" alt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46880" y="1700808"/>
            <a:ext cx="9649072" cy="37444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algn="l">
              <a:lnSpc>
                <a:spcPct val="120000"/>
              </a:lnSpc>
              <a:buClr>
                <a:srgbClr val="00447C"/>
              </a:buClr>
            </a:pPr>
            <a:r>
              <a:rPr lang="en-US" altLang="en-US" sz="2000" noProof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742950" lvl="3" indent="-285750" algn="l">
              <a:lnSpc>
                <a:spcPct val="120000"/>
              </a:lnSpc>
              <a:buClr>
                <a:srgbClr val="00447C"/>
              </a:buClr>
              <a:buFont typeface="Times" panose="02020603050405020304" pitchFamily="18" charset="0"/>
              <a:buChar char="■"/>
            </a:pPr>
            <a:r>
              <a:rPr lang="en-US" altLang="en-US" sz="2200" noProof="1">
                <a:latin typeface="Calibri" panose="020F0502020204030204" pitchFamily="34" charset="0"/>
                <a:cs typeface="Calibri" panose="020F0502020204030204" pitchFamily="34" charset="0"/>
              </a:rPr>
              <a:t>Kontrol ve Otomasyon Mühendisliği  </a:t>
            </a:r>
          </a:p>
          <a:p>
            <a:pPr marL="742950" lvl="3" indent="-285750" algn="l">
              <a:lnSpc>
                <a:spcPct val="120000"/>
              </a:lnSpc>
              <a:buClr>
                <a:srgbClr val="00447C"/>
              </a:buClr>
              <a:buFont typeface="Times" panose="02020603050405020304" pitchFamily="18" charset="0"/>
              <a:buChar char="■"/>
            </a:pPr>
            <a:r>
              <a:rPr lang="en-US" altLang="en-US" sz="2200" noProof="1">
                <a:latin typeface="Calibri" panose="020F0502020204030204" pitchFamily="34" charset="0"/>
                <a:cs typeface="Calibri" panose="020F0502020204030204" pitchFamily="34" charset="0"/>
              </a:rPr>
              <a:t>Bilgisayar Mühendisliği</a:t>
            </a:r>
          </a:p>
          <a:p>
            <a:pPr marL="742950" lvl="3" indent="-285750" algn="l">
              <a:lnSpc>
                <a:spcPct val="120000"/>
              </a:lnSpc>
              <a:buClr>
                <a:srgbClr val="00447C"/>
              </a:buClr>
              <a:buFont typeface="Times" panose="02020603050405020304" pitchFamily="18" charset="0"/>
              <a:buChar char="■"/>
            </a:pPr>
            <a:r>
              <a:rPr lang="en-US" altLang="en-US" sz="2200" noProof="1">
                <a:latin typeface="Calibri" panose="020F0502020204030204" pitchFamily="34" charset="0"/>
                <a:cs typeface="Calibri" panose="020F0502020204030204" pitchFamily="34" charset="0"/>
              </a:rPr>
              <a:t>Elektronik ve Haberleşme Mühendisliği</a:t>
            </a:r>
          </a:p>
          <a:p>
            <a:pPr marL="742950" lvl="3" indent="-285750" algn="l">
              <a:lnSpc>
                <a:spcPct val="120000"/>
              </a:lnSpc>
              <a:buClr>
                <a:srgbClr val="00447C"/>
              </a:buClr>
              <a:buFont typeface="Times" panose="02020603050405020304" pitchFamily="18" charset="0"/>
              <a:buChar char="■"/>
            </a:pPr>
            <a:r>
              <a:rPr lang="en-US" altLang="en-US" sz="2200" noProof="1">
                <a:latin typeface="Calibri" panose="020F0502020204030204" pitchFamily="34" charset="0"/>
                <a:cs typeface="Calibri" panose="020F0502020204030204" pitchFamily="34" charset="0"/>
              </a:rPr>
              <a:t>İşletme Mühendisliği</a:t>
            </a:r>
          </a:p>
          <a:p>
            <a:pPr marL="742950" lvl="3" indent="-285750" algn="l">
              <a:lnSpc>
                <a:spcPct val="120000"/>
              </a:lnSpc>
              <a:buClr>
                <a:srgbClr val="00447C"/>
              </a:buClr>
              <a:buFont typeface="Times" panose="02020603050405020304" pitchFamily="18" charset="0"/>
              <a:buChar char="■"/>
            </a:pPr>
            <a:r>
              <a:rPr lang="en-US" altLang="en-US" sz="2200" noProof="1">
                <a:latin typeface="Calibri" panose="020F0502020204030204" pitchFamily="34" charset="0"/>
                <a:cs typeface="Calibri" panose="020F0502020204030204" pitchFamily="34" charset="0"/>
              </a:rPr>
              <a:t>Makina Mühendisliği</a:t>
            </a:r>
          </a:p>
          <a:p>
            <a:pPr marL="742950" lvl="3" indent="-285750" algn="l">
              <a:lnSpc>
                <a:spcPct val="120000"/>
              </a:lnSpc>
              <a:buClr>
                <a:srgbClr val="00447C"/>
              </a:buClr>
              <a:buFont typeface="Times" panose="02020603050405020304" pitchFamily="18" charset="0"/>
              <a:buChar char="■"/>
            </a:pPr>
            <a:r>
              <a:rPr lang="en-US" altLang="en-US" sz="2200" noProof="1">
                <a:latin typeface="Calibri" panose="020F0502020204030204" pitchFamily="34" charset="0"/>
                <a:cs typeface="Calibri" panose="020F0502020204030204" pitchFamily="34" charset="0"/>
              </a:rPr>
              <a:t>Gemi İnşaatı Mühendisliği</a:t>
            </a:r>
          </a:p>
          <a:p>
            <a:pPr marL="742950" lvl="3" indent="-285750" algn="l">
              <a:lnSpc>
                <a:spcPct val="120000"/>
              </a:lnSpc>
              <a:buClr>
                <a:srgbClr val="00447C"/>
              </a:buClr>
              <a:buFont typeface="Times" panose="02020603050405020304" pitchFamily="18" charset="0"/>
              <a:buChar char="■"/>
            </a:pPr>
            <a:r>
              <a:rPr lang="en-US" altLang="en-US" sz="2200" noProof="1">
                <a:latin typeface="Calibri" panose="020F0502020204030204" pitchFamily="34" charset="0"/>
                <a:cs typeface="Calibri" panose="020F0502020204030204" pitchFamily="34" charset="0"/>
              </a:rPr>
              <a:t>Malzeme Metalurji Mühendisliği</a:t>
            </a:r>
          </a:p>
          <a:p>
            <a:pPr marL="0" lvl="2" algn="l">
              <a:lnSpc>
                <a:spcPct val="120000"/>
              </a:lnSpc>
              <a:buClr>
                <a:srgbClr val="00447C"/>
              </a:buClr>
            </a:pPr>
            <a:endParaRPr lang="en-US" altLang="en-US" sz="2000" noProof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2" indent="-285750" algn="l">
              <a:lnSpc>
                <a:spcPct val="120000"/>
              </a:lnSpc>
              <a:buClr>
                <a:srgbClr val="00447C"/>
              </a:buClr>
              <a:buFont typeface="Times" panose="02020603050405020304" pitchFamily="18" charset="0"/>
              <a:buChar char="■"/>
            </a:pPr>
            <a:endParaRPr lang="en-US" altLang="en-US" noProof="1">
              <a:solidFill>
                <a:srgbClr val="000000"/>
              </a:solidFill>
              <a:latin typeface="Calibri" panose="020F0502020204030204" pitchFamily="34" charset="0"/>
              <a:ea typeface="MS PGothic" charset="-128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5708" y="2622522"/>
            <a:ext cx="5003428" cy="2304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Image result for itÃ¼ Ã§ap olanaklarÄ±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0897" y="4941168"/>
            <a:ext cx="5353050" cy="73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69086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864864" y="5224296"/>
            <a:ext cx="2591176" cy="14278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133526" y="5308600"/>
            <a:ext cx="2183798" cy="1397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79376" y="260648"/>
            <a:ext cx="9793088" cy="646212"/>
          </a:xfrm>
        </p:spPr>
        <p:txBody>
          <a:bodyPr/>
          <a:lstStyle/>
          <a:p>
            <a:pPr algn="l"/>
            <a:r>
              <a:rPr lang="en-US" sz="2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Araştırma</a:t>
            </a:r>
            <a:r>
              <a:rPr lang="en-US" sz="2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Alanları</a:t>
            </a:r>
            <a:endParaRPr lang="en-US" sz="2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03074" y="1099889"/>
            <a:ext cx="6254721" cy="4134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285750" indent="-285750" defTabSz="457200" eaLnBrk="0" hangingPunct="0">
              <a:lnSpc>
                <a:spcPct val="120000"/>
              </a:lnSpc>
              <a:buClr>
                <a:srgbClr val="00447C"/>
              </a:buClr>
              <a:buFont typeface="Times" panose="02020603050405020304" pitchFamily="18" charset="0"/>
              <a:buChar char="■"/>
              <a:defRPr sz="1600"/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latin typeface="+mn-lt"/>
                <a:cs typeface="MS PGothic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latin typeface="+mn-lt"/>
                <a:cs typeface="MS PGothic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  <a:cs typeface="MS PGothic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  <a:cs typeface="MS PGothic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  <a:ea typeface="+mn-ea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  <a:ea typeface="+mn-ea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  <a:ea typeface="+mn-ea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  <a:ea typeface="+mn-ea"/>
              </a:defRPr>
            </a:lvl9pPr>
          </a:lstStyle>
          <a:p>
            <a:pPr>
              <a:lnSpc>
                <a:spcPct val="150000"/>
              </a:lnSpc>
            </a:pPr>
            <a:r>
              <a:rPr lang="tr-TR" altLang="en-US" sz="1800" noProof="1">
                <a:latin typeface="Calibri" panose="020F0502020204030204" pitchFamily="34" charset="0"/>
                <a:cs typeface="Calibri" panose="020F0502020204030204" pitchFamily="34" charset="0"/>
              </a:rPr>
              <a:t>Aerodinamik ve </a:t>
            </a:r>
            <a:r>
              <a:rPr lang="en-US" altLang="en-US" sz="1800" noProof="1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tr-TR" altLang="en-US" sz="1800" noProof="1">
                <a:latin typeface="Calibri" panose="020F0502020204030204" pitchFamily="34" charset="0"/>
                <a:cs typeface="Calibri" panose="020F0502020204030204" pitchFamily="34" charset="0"/>
              </a:rPr>
              <a:t>kışkanlar </a:t>
            </a:r>
            <a:r>
              <a:rPr lang="en-US" altLang="en-US" sz="1800" noProof="1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tr-TR" altLang="en-US" sz="1800" noProof="1">
                <a:latin typeface="Calibri" panose="020F0502020204030204" pitchFamily="34" charset="0"/>
                <a:cs typeface="Calibri" panose="020F0502020204030204" pitchFamily="34" charset="0"/>
              </a:rPr>
              <a:t>inamiği</a:t>
            </a:r>
          </a:p>
          <a:p>
            <a:pPr>
              <a:lnSpc>
                <a:spcPct val="150000"/>
              </a:lnSpc>
            </a:pPr>
            <a:r>
              <a:rPr lang="tr-TR" altLang="en-US" sz="1800" noProof="1">
                <a:latin typeface="Calibri" panose="020F0502020204030204" pitchFamily="34" charset="0"/>
                <a:cs typeface="Calibri" panose="020F0502020204030204" pitchFamily="34" charset="0"/>
              </a:rPr>
              <a:t>Yapısal </a:t>
            </a:r>
            <a:r>
              <a:rPr lang="en-US" altLang="en-US" sz="1800" noProof="1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tr-TR" altLang="en-US" sz="1800" noProof="1">
                <a:latin typeface="Calibri" panose="020F0502020204030204" pitchFamily="34" charset="0"/>
                <a:cs typeface="Calibri" panose="020F0502020204030204" pitchFamily="34" charset="0"/>
              </a:rPr>
              <a:t>asarım</a:t>
            </a:r>
            <a:r>
              <a:rPr lang="en-US" altLang="en-US" sz="1800" noProof="1">
                <a:latin typeface="Calibri" panose="020F0502020204030204" pitchFamily="34" charset="0"/>
                <a:cs typeface="Calibri" panose="020F0502020204030204" pitchFamily="34" charset="0"/>
              </a:rPr>
              <a:t> ve Analiz</a:t>
            </a:r>
            <a:r>
              <a:rPr lang="tr-TR" altLang="en-US" sz="1800" noProof="1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pPr>
              <a:lnSpc>
                <a:spcPct val="150000"/>
              </a:lnSpc>
            </a:pPr>
            <a:r>
              <a:rPr lang="tr-TR" altLang="en-US" sz="1800" noProof="1">
                <a:latin typeface="Calibri" panose="020F0502020204030204" pitchFamily="34" charset="0"/>
                <a:cs typeface="Calibri" panose="020F0502020204030204" pitchFamily="34" charset="0"/>
              </a:rPr>
              <a:t>Malzeme Teknolojileri (kompozit, nano malzemeler vb.)</a:t>
            </a:r>
          </a:p>
          <a:p>
            <a:pPr>
              <a:lnSpc>
                <a:spcPct val="150000"/>
              </a:lnSpc>
            </a:pPr>
            <a:r>
              <a:rPr lang="tr-TR" altLang="en-US" sz="1800" noProof="1">
                <a:latin typeface="Calibri" panose="020F0502020204030204" pitchFamily="34" charset="0"/>
                <a:cs typeface="Calibri" panose="020F0502020204030204" pitchFamily="34" charset="0"/>
              </a:rPr>
              <a:t>Çok-Disiplinli Analiz ve Tasarım Optimizasyonu </a:t>
            </a:r>
          </a:p>
          <a:p>
            <a:pPr>
              <a:lnSpc>
                <a:spcPct val="150000"/>
              </a:lnSpc>
            </a:pPr>
            <a:r>
              <a:rPr lang="tr-TR" altLang="en-US" sz="1800" noProof="1">
                <a:latin typeface="Calibri" panose="020F0502020204030204" pitchFamily="34" charset="0"/>
                <a:cs typeface="Calibri" panose="020F0502020204030204" pitchFamily="34" charset="0"/>
              </a:rPr>
              <a:t>Uçuş Kontrol, Navigasyon ve Ölçme Sistemleri</a:t>
            </a:r>
          </a:p>
          <a:p>
            <a:pPr>
              <a:lnSpc>
                <a:spcPct val="150000"/>
              </a:lnSpc>
            </a:pPr>
            <a:r>
              <a:rPr lang="en-US" altLang="en-US" sz="1800" noProof="1">
                <a:latin typeface="Calibri" panose="020F0502020204030204" pitchFamily="34" charset="0"/>
                <a:cs typeface="Calibri" panose="020F0502020204030204" pitchFamily="34" charset="0"/>
              </a:rPr>
              <a:t>Model Tabanlı Tasarım ve Kontrol</a:t>
            </a:r>
          </a:p>
          <a:p>
            <a:pPr>
              <a:lnSpc>
                <a:spcPct val="150000"/>
              </a:lnSpc>
            </a:pPr>
            <a:r>
              <a:rPr lang="tr-TR" altLang="en-US" sz="1800" noProof="1">
                <a:latin typeface="Calibri" panose="020F0502020204030204" pitchFamily="34" charset="0"/>
                <a:cs typeface="Calibri" panose="020F0502020204030204" pitchFamily="34" charset="0"/>
              </a:rPr>
              <a:t>Roket </a:t>
            </a:r>
            <a:r>
              <a:rPr lang="en-US" altLang="en-US" sz="1800" noProof="1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tr-TR" altLang="en-US" sz="1800" noProof="1">
                <a:latin typeface="Calibri" panose="020F0502020204030204" pitchFamily="34" charset="0"/>
                <a:cs typeface="Calibri" panose="020F0502020204030204" pitchFamily="34" charset="0"/>
              </a:rPr>
              <a:t>otorları (Katı veya sıvı yakıtlı,Hibrit, eletrik itki, vb.)</a:t>
            </a:r>
            <a:endParaRPr lang="en-US" altLang="en-US" sz="1800" noProof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en-US" sz="1800" noProof="1">
                <a:latin typeface="Calibri" panose="020F0502020204030204" pitchFamily="34" charset="0"/>
                <a:cs typeface="Calibri" panose="020F0502020204030204" pitchFamily="34" charset="0"/>
              </a:rPr>
              <a:t>Uzay Sistemleri</a:t>
            </a:r>
            <a:endParaRPr lang="tr-TR" altLang="en-US" sz="1800" noProof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tr-TR" altLang="en-US" sz="1800" noProof="1">
                <a:latin typeface="Calibri" panose="020F0502020204030204" pitchFamily="34" charset="0"/>
                <a:cs typeface="Calibri" panose="020F0502020204030204" pitchFamily="34" charset="0"/>
              </a:rPr>
              <a:t>Süpersonik </a:t>
            </a:r>
            <a:r>
              <a:rPr lang="en-US" altLang="en-US" sz="1800" noProof="1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tr-TR" altLang="en-US" sz="1800" noProof="1">
                <a:latin typeface="Calibri" panose="020F0502020204030204" pitchFamily="34" charset="0"/>
                <a:cs typeface="Calibri" panose="020F0502020204030204" pitchFamily="34" charset="0"/>
              </a:rPr>
              <a:t>üzgar </a:t>
            </a:r>
            <a:r>
              <a:rPr lang="en-US" altLang="en-US" sz="1800" noProof="1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tr-TR" altLang="en-US" sz="1800" noProof="1">
                <a:latin typeface="Calibri" panose="020F0502020204030204" pitchFamily="34" charset="0"/>
                <a:cs typeface="Calibri" panose="020F0502020204030204" pitchFamily="34" charset="0"/>
              </a:rPr>
              <a:t>üneli </a:t>
            </a:r>
            <a:r>
              <a:rPr lang="en-US" altLang="en-US" sz="1800" noProof="1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tr-TR" altLang="en-US" sz="1800" noProof="1">
                <a:latin typeface="Calibri" panose="020F0502020204030204" pitchFamily="34" charset="0"/>
                <a:cs typeface="Calibri" panose="020F0502020204030204" pitchFamily="34" charset="0"/>
              </a:rPr>
              <a:t>eknolojileri</a:t>
            </a:r>
            <a:endParaRPr lang="en-US" altLang="en-US" sz="1800" noProof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en-US" altLang="en-US" sz="1800" noProof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tr-TR" altLang="en-US" sz="1800" noProof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456040" y="1314483"/>
            <a:ext cx="2381250" cy="18337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289934" y="3861048"/>
            <a:ext cx="3094712" cy="22105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48327" y="1314483"/>
            <a:ext cx="2889303" cy="18337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73E004-36BE-004A-8389-4AF227816A51}" type="slidenum">
              <a:rPr lang="en-US" altLang="en-US" smtClean="0"/>
              <a:pPr>
                <a:defRPr/>
              </a:pPr>
              <a:t>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025022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79376" y="260648"/>
            <a:ext cx="9793088" cy="646212"/>
          </a:xfrm>
        </p:spPr>
        <p:txBody>
          <a:bodyPr/>
          <a:lstStyle/>
          <a:p>
            <a:pPr algn="l"/>
            <a:r>
              <a:rPr lang="en-US" altLang="en-US" sz="2800" b="1" noProof="1">
                <a:solidFill>
                  <a:srgbClr val="FFFFFF"/>
                </a:solidFill>
                <a:latin typeface="Calibri" charset="0"/>
              </a:rPr>
              <a:t>Uzay Mühendisliği Bölümü – Akademik Kadro</a:t>
            </a:r>
            <a:endParaRPr lang="en-US" sz="2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360040" y="1257671"/>
            <a:ext cx="6068835" cy="5573505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defTabSz="457200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1028700" indent="-285750" defTabSz="457200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285750" lvl="0" indent="-285750" defTabSz="914400" eaLnBrk="1" hangingPunct="1">
              <a:lnSpc>
                <a:spcPct val="120000"/>
              </a:lnSpc>
              <a:spcBef>
                <a:spcPct val="20000"/>
              </a:spcBef>
              <a:buClr>
                <a:srgbClr val="00447C"/>
              </a:buClr>
              <a:buFont typeface="Times" panose="02020603050405020304" pitchFamily="18" charset="0"/>
              <a:buChar char="■"/>
            </a:pPr>
            <a:r>
              <a:rPr lang="en-US" altLang="en-US" sz="1800" b="1" noProof="1">
                <a:solidFill>
                  <a:srgbClr val="000000"/>
                </a:solidFill>
                <a:latin typeface="Calibri" panose="020F0502020204030204" pitchFamily="34" charset="0"/>
                <a:ea typeface="MS PGothic" charset="-128"/>
              </a:rPr>
              <a:t>Prof. Dr. A. Rüstem Aslan</a:t>
            </a:r>
          </a:p>
          <a:p>
            <a:pPr lvl="0" defTabSz="914400" eaLnBrk="1" hangingPunct="1">
              <a:lnSpc>
                <a:spcPct val="120000"/>
              </a:lnSpc>
              <a:spcBef>
                <a:spcPct val="20000"/>
              </a:spcBef>
              <a:buClr>
                <a:srgbClr val="00447C"/>
              </a:buClr>
            </a:pPr>
            <a:r>
              <a:rPr lang="en-US" altLang="en-US" sz="1300" b="1" noProof="1">
                <a:solidFill>
                  <a:srgbClr val="000000"/>
                </a:solidFill>
                <a:latin typeface="Calibri" panose="020F0502020204030204" pitchFamily="34" charset="0"/>
                <a:ea typeface="MS PGothic" charset="-128"/>
              </a:rPr>
              <a:t>Lisans: </a:t>
            </a:r>
            <a:r>
              <a:rPr lang="en-US" altLang="en-US" sz="1300" noProof="1">
                <a:solidFill>
                  <a:srgbClr val="000000"/>
                </a:solidFill>
                <a:latin typeface="Calibri" panose="020F0502020204030204" pitchFamily="34" charset="0"/>
                <a:ea typeface="MS PGothic" charset="-128"/>
              </a:rPr>
              <a:t>İstanbul Teknik Üniversitesi (1983)</a:t>
            </a:r>
          </a:p>
          <a:p>
            <a:pPr lvl="0" defTabSz="914400" eaLnBrk="1" hangingPunct="1">
              <a:lnSpc>
                <a:spcPct val="120000"/>
              </a:lnSpc>
              <a:spcBef>
                <a:spcPct val="20000"/>
              </a:spcBef>
              <a:buClr>
                <a:srgbClr val="00447C"/>
              </a:buClr>
            </a:pPr>
            <a:r>
              <a:rPr lang="en-US" altLang="en-US" sz="1300" b="1" noProof="1">
                <a:solidFill>
                  <a:srgbClr val="000000"/>
                </a:solidFill>
                <a:latin typeface="Calibri" panose="020F0502020204030204" pitchFamily="34" charset="0"/>
                <a:ea typeface="MS PGothic" charset="-128"/>
              </a:rPr>
              <a:t>Yüksek Lisans: </a:t>
            </a:r>
            <a:r>
              <a:rPr lang="en-US" altLang="en-US" sz="1300" noProof="1">
                <a:solidFill>
                  <a:srgbClr val="000000"/>
                </a:solidFill>
                <a:latin typeface="Calibri" panose="020F0502020204030204" pitchFamily="34" charset="0"/>
                <a:ea typeface="MS PGothic" charset="-128"/>
              </a:rPr>
              <a:t>İstanbul Teknik Üniversitesi (1985)</a:t>
            </a:r>
          </a:p>
          <a:p>
            <a:pPr defTabSz="914400" eaLnBrk="1" hangingPunct="1">
              <a:lnSpc>
                <a:spcPct val="120000"/>
              </a:lnSpc>
              <a:spcBef>
                <a:spcPct val="20000"/>
              </a:spcBef>
              <a:buClr>
                <a:srgbClr val="00447C"/>
              </a:buClr>
            </a:pPr>
            <a:r>
              <a:rPr lang="en-US" altLang="en-US" sz="1300" b="1" noProof="1">
                <a:solidFill>
                  <a:srgbClr val="000000"/>
                </a:solidFill>
                <a:latin typeface="Calibri" panose="020F0502020204030204" pitchFamily="34" charset="0"/>
                <a:ea typeface="MS PGothic" charset="-128"/>
              </a:rPr>
              <a:t>Yüksek Lisans: </a:t>
            </a:r>
            <a:r>
              <a:rPr lang="en-US" altLang="en-US" sz="1300" noProof="1">
                <a:solidFill>
                  <a:srgbClr val="000000"/>
                </a:solidFill>
                <a:latin typeface="Calibri" panose="020F0502020204030204" pitchFamily="34" charset="0"/>
                <a:ea typeface="MS PGothic" charset="-128"/>
              </a:rPr>
              <a:t>Von Karman Institute, Belgium (1986)</a:t>
            </a:r>
          </a:p>
          <a:p>
            <a:pPr defTabSz="914400" eaLnBrk="1" hangingPunct="1">
              <a:lnSpc>
                <a:spcPct val="120000"/>
              </a:lnSpc>
              <a:spcBef>
                <a:spcPct val="20000"/>
              </a:spcBef>
              <a:buClr>
                <a:srgbClr val="00447C"/>
              </a:buClr>
            </a:pPr>
            <a:r>
              <a:rPr lang="en-US" altLang="en-US" sz="1300" b="1" noProof="1">
                <a:solidFill>
                  <a:srgbClr val="000000"/>
                </a:solidFill>
                <a:latin typeface="Calibri" panose="020F0502020204030204" pitchFamily="34" charset="0"/>
                <a:ea typeface="MS PGothic" charset="-128"/>
              </a:rPr>
              <a:t>Doktora: </a:t>
            </a:r>
            <a:r>
              <a:rPr lang="en-US" sz="1300" dirty="0" err="1">
                <a:solidFill>
                  <a:srgbClr val="000000"/>
                </a:solidFill>
                <a:latin typeface="Calibri" panose="020F0502020204030204" pitchFamily="34" charset="0"/>
                <a:ea typeface="MS PGothic" charset="-128"/>
              </a:rPr>
              <a:t>Université</a:t>
            </a:r>
            <a:r>
              <a:rPr lang="en-US" sz="1300" dirty="0">
                <a:solidFill>
                  <a:srgbClr val="000000"/>
                </a:solidFill>
                <a:latin typeface="Calibri" panose="020F0502020204030204" pitchFamily="34" charset="0"/>
                <a:ea typeface="MS PGothic" charset="-128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Calibri" panose="020F0502020204030204" pitchFamily="34" charset="0"/>
                <a:ea typeface="MS PGothic" charset="-128"/>
              </a:rPr>
              <a:t>Libre</a:t>
            </a:r>
            <a:r>
              <a:rPr lang="en-US" sz="1300" dirty="0">
                <a:solidFill>
                  <a:srgbClr val="000000"/>
                </a:solidFill>
                <a:latin typeface="Calibri" panose="020F0502020204030204" pitchFamily="34" charset="0"/>
                <a:ea typeface="MS PGothic" charset="-128"/>
              </a:rPr>
              <a:t> de </a:t>
            </a:r>
            <a:r>
              <a:rPr lang="en-US" sz="1300" dirty="0" err="1">
                <a:solidFill>
                  <a:srgbClr val="000000"/>
                </a:solidFill>
                <a:latin typeface="Calibri" panose="020F0502020204030204" pitchFamily="34" charset="0"/>
                <a:ea typeface="MS PGothic" charset="-128"/>
              </a:rPr>
              <a:t>Bruxelles</a:t>
            </a:r>
            <a:r>
              <a:rPr lang="en-US" sz="1300" dirty="0">
                <a:solidFill>
                  <a:srgbClr val="000000"/>
                </a:solidFill>
                <a:latin typeface="Calibri" panose="020F0502020204030204" pitchFamily="34" charset="0"/>
                <a:ea typeface="MS PGothic" charset="-128"/>
              </a:rPr>
              <a:t> </a:t>
            </a:r>
            <a:r>
              <a:rPr lang="en-US" altLang="en-US" sz="1300" noProof="1">
                <a:solidFill>
                  <a:srgbClr val="000000"/>
                </a:solidFill>
                <a:latin typeface="Calibri" panose="020F0502020204030204" pitchFamily="34" charset="0"/>
                <a:ea typeface="MS PGothic" charset="-128"/>
              </a:rPr>
              <a:t>ve Von Karman Institute (1991)</a:t>
            </a:r>
          </a:p>
          <a:p>
            <a:pPr marL="285750" lvl="0" indent="-285750" defTabSz="914400" eaLnBrk="1" hangingPunct="1">
              <a:lnSpc>
                <a:spcPct val="120000"/>
              </a:lnSpc>
              <a:spcBef>
                <a:spcPct val="20000"/>
              </a:spcBef>
              <a:buClr>
                <a:srgbClr val="00447C"/>
              </a:buClr>
              <a:buFont typeface="Times" panose="02020603050405020304" pitchFamily="18" charset="0"/>
              <a:buChar char="■"/>
            </a:pPr>
            <a:r>
              <a:rPr lang="en-US" altLang="en-US" sz="1800" b="1" noProof="1">
                <a:solidFill>
                  <a:srgbClr val="000000"/>
                </a:solidFill>
                <a:latin typeface="Calibri" panose="020F0502020204030204" pitchFamily="34" charset="0"/>
                <a:ea typeface="MS PGothic" charset="-128"/>
              </a:rPr>
              <a:t>Prof. Dr. Fırat Oğuz Edis</a:t>
            </a:r>
          </a:p>
          <a:p>
            <a:pPr defTabSz="914400" eaLnBrk="1" hangingPunct="1">
              <a:lnSpc>
                <a:spcPct val="120000"/>
              </a:lnSpc>
              <a:spcBef>
                <a:spcPct val="20000"/>
              </a:spcBef>
              <a:buClr>
                <a:srgbClr val="00447C"/>
              </a:buClr>
            </a:pPr>
            <a:r>
              <a:rPr lang="en-US" altLang="en-US" sz="1300" b="1" noProof="1">
                <a:solidFill>
                  <a:srgbClr val="000000"/>
                </a:solidFill>
                <a:latin typeface="Calibri" panose="020F0502020204030204" pitchFamily="34" charset="0"/>
                <a:ea typeface="MS PGothic" charset="-128"/>
              </a:rPr>
              <a:t>Lisans: </a:t>
            </a:r>
            <a:r>
              <a:rPr lang="en-US" altLang="en-US" sz="1300" noProof="1">
                <a:solidFill>
                  <a:srgbClr val="000000"/>
                </a:solidFill>
                <a:latin typeface="Calibri" panose="020F0502020204030204" pitchFamily="34" charset="0"/>
                <a:ea typeface="MS PGothic" charset="-128"/>
              </a:rPr>
              <a:t>İstanbul Teknik Üniversitesi (1988)</a:t>
            </a:r>
          </a:p>
          <a:p>
            <a:pPr defTabSz="914400" eaLnBrk="1" hangingPunct="1">
              <a:lnSpc>
                <a:spcPct val="120000"/>
              </a:lnSpc>
              <a:spcBef>
                <a:spcPct val="20000"/>
              </a:spcBef>
              <a:buClr>
                <a:srgbClr val="00447C"/>
              </a:buClr>
            </a:pPr>
            <a:r>
              <a:rPr lang="en-US" altLang="en-US" sz="1300" b="1" noProof="1">
                <a:solidFill>
                  <a:srgbClr val="000000"/>
                </a:solidFill>
                <a:latin typeface="Calibri" panose="020F0502020204030204" pitchFamily="34" charset="0"/>
                <a:ea typeface="MS PGothic" charset="-128"/>
              </a:rPr>
              <a:t>Yüksek Lisans: </a:t>
            </a:r>
            <a:r>
              <a:rPr lang="en-US" altLang="en-US" sz="1300" noProof="1">
                <a:solidFill>
                  <a:srgbClr val="000000"/>
                </a:solidFill>
                <a:latin typeface="Calibri" panose="020F0502020204030204" pitchFamily="34" charset="0"/>
                <a:ea typeface="MS PGothic" charset="-128"/>
              </a:rPr>
              <a:t>İstanbul Teknik Üniversitesi (1991)</a:t>
            </a:r>
          </a:p>
          <a:p>
            <a:pPr defTabSz="914400" eaLnBrk="1" hangingPunct="1">
              <a:lnSpc>
                <a:spcPct val="120000"/>
              </a:lnSpc>
              <a:spcBef>
                <a:spcPct val="20000"/>
              </a:spcBef>
              <a:buClr>
                <a:srgbClr val="00447C"/>
              </a:buClr>
            </a:pPr>
            <a:r>
              <a:rPr lang="en-US" altLang="en-US" sz="1300" b="1" noProof="1">
                <a:solidFill>
                  <a:srgbClr val="000000"/>
                </a:solidFill>
                <a:latin typeface="Calibri" panose="020F0502020204030204" pitchFamily="34" charset="0"/>
                <a:ea typeface="MS PGothic" charset="-128"/>
              </a:rPr>
              <a:t>Doktora: </a:t>
            </a:r>
            <a:r>
              <a:rPr lang="en-US" altLang="en-US" sz="1300" noProof="1">
                <a:solidFill>
                  <a:srgbClr val="000000"/>
                </a:solidFill>
                <a:latin typeface="Calibri" panose="020F0502020204030204" pitchFamily="34" charset="0"/>
                <a:ea typeface="MS PGothic" charset="-128"/>
              </a:rPr>
              <a:t>İstanbul Teknik Üniversitesi (1998)</a:t>
            </a:r>
          </a:p>
          <a:p>
            <a:pPr marL="285750" lvl="0" indent="-285750" defTabSz="914400" eaLnBrk="1" hangingPunct="1">
              <a:lnSpc>
                <a:spcPct val="120000"/>
              </a:lnSpc>
              <a:spcBef>
                <a:spcPct val="20000"/>
              </a:spcBef>
              <a:buClr>
                <a:srgbClr val="00447C"/>
              </a:buClr>
              <a:buFont typeface="Times" panose="02020603050405020304" pitchFamily="18" charset="0"/>
              <a:buChar char="■"/>
            </a:pPr>
            <a:r>
              <a:rPr lang="en-US" altLang="en-US" sz="1800" b="1" noProof="1">
                <a:solidFill>
                  <a:srgbClr val="000000"/>
                </a:solidFill>
                <a:latin typeface="Calibri" panose="020F0502020204030204" pitchFamily="34" charset="0"/>
              </a:rPr>
              <a:t>Prof. Dr. Zahit Mecitoğlu</a:t>
            </a:r>
          </a:p>
          <a:p>
            <a:pPr defTabSz="914400" eaLnBrk="1" hangingPunct="1">
              <a:lnSpc>
                <a:spcPct val="120000"/>
              </a:lnSpc>
              <a:spcBef>
                <a:spcPct val="20000"/>
              </a:spcBef>
              <a:buClr>
                <a:srgbClr val="00447C"/>
              </a:buClr>
            </a:pPr>
            <a:r>
              <a:rPr lang="en-US" altLang="en-US" sz="1300" b="1" noProof="1">
                <a:solidFill>
                  <a:srgbClr val="000000"/>
                </a:solidFill>
                <a:latin typeface="Calibri" panose="020F0502020204030204" pitchFamily="34" charset="0"/>
              </a:rPr>
              <a:t>Lisans: </a:t>
            </a:r>
            <a:r>
              <a:rPr lang="en-US" altLang="en-US" sz="1300" noProof="1">
                <a:solidFill>
                  <a:srgbClr val="000000"/>
                </a:solidFill>
                <a:latin typeface="Calibri" panose="020F0502020204030204" pitchFamily="34" charset="0"/>
              </a:rPr>
              <a:t>İstanbul Teknik Üniversitesi (1982)</a:t>
            </a:r>
          </a:p>
          <a:p>
            <a:pPr defTabSz="914400" eaLnBrk="1" hangingPunct="1">
              <a:lnSpc>
                <a:spcPct val="120000"/>
              </a:lnSpc>
              <a:spcBef>
                <a:spcPct val="20000"/>
              </a:spcBef>
              <a:buClr>
                <a:srgbClr val="00447C"/>
              </a:buClr>
            </a:pPr>
            <a:r>
              <a:rPr lang="en-US" altLang="en-US" sz="1300" b="1" noProof="1">
                <a:solidFill>
                  <a:srgbClr val="000000"/>
                </a:solidFill>
                <a:latin typeface="Calibri" panose="020F0502020204030204" pitchFamily="34" charset="0"/>
              </a:rPr>
              <a:t>Yüksek Lisans: </a:t>
            </a:r>
            <a:r>
              <a:rPr lang="en-US" altLang="en-US" sz="1300" noProof="1">
                <a:solidFill>
                  <a:srgbClr val="000000"/>
                </a:solidFill>
                <a:latin typeface="Calibri" panose="020F0502020204030204" pitchFamily="34" charset="0"/>
              </a:rPr>
              <a:t>İstanbul Teknik Üniversitesi (1984)</a:t>
            </a:r>
          </a:p>
          <a:p>
            <a:pPr defTabSz="914400" eaLnBrk="1" hangingPunct="1">
              <a:lnSpc>
                <a:spcPct val="120000"/>
              </a:lnSpc>
              <a:spcBef>
                <a:spcPct val="20000"/>
              </a:spcBef>
              <a:buClr>
                <a:srgbClr val="00447C"/>
              </a:buClr>
            </a:pPr>
            <a:r>
              <a:rPr lang="en-US" altLang="en-US" sz="1300" b="1" noProof="1">
                <a:solidFill>
                  <a:srgbClr val="000000"/>
                </a:solidFill>
                <a:latin typeface="Calibri" panose="020F0502020204030204" pitchFamily="34" charset="0"/>
              </a:rPr>
              <a:t>Doktora: </a:t>
            </a:r>
            <a:r>
              <a:rPr lang="en-US" altLang="en-US" sz="1300" noProof="1">
                <a:solidFill>
                  <a:srgbClr val="000000"/>
                </a:solidFill>
                <a:latin typeface="Calibri" panose="020F0502020204030204" pitchFamily="34" charset="0"/>
              </a:rPr>
              <a:t>İstanbul Teknik Üniversitesi (1988)</a:t>
            </a:r>
            <a:endParaRPr lang="en-US" altLang="en-US" sz="1300" noProof="1">
              <a:solidFill>
                <a:srgbClr val="000000"/>
              </a:solidFill>
              <a:latin typeface="Calibri" panose="020F0502020204030204" pitchFamily="34" charset="0"/>
              <a:ea typeface="MS PGothic" charset="-128"/>
            </a:endParaRPr>
          </a:p>
          <a:p>
            <a:pPr marL="285750" indent="-285750" defTabSz="914400" eaLnBrk="1" hangingPunct="1">
              <a:lnSpc>
                <a:spcPct val="120000"/>
              </a:lnSpc>
              <a:spcBef>
                <a:spcPct val="20000"/>
              </a:spcBef>
              <a:buClr>
                <a:srgbClr val="00447C"/>
              </a:buClr>
              <a:buFont typeface="Times" panose="02020603050405020304" pitchFamily="18" charset="0"/>
              <a:buChar char="■"/>
            </a:pPr>
            <a:r>
              <a:rPr lang="en-US" altLang="en-US" sz="1800" b="1" noProof="1">
                <a:solidFill>
                  <a:srgbClr val="000000"/>
                </a:solidFill>
                <a:latin typeface="Calibri" panose="020F0502020204030204" pitchFamily="34" charset="0"/>
                <a:ea typeface="MS PGothic" charset="-128"/>
              </a:rPr>
              <a:t>Prof. Dr. Aydın Mısırlıoğlu</a:t>
            </a:r>
          </a:p>
          <a:p>
            <a:pPr defTabSz="914400" eaLnBrk="1" hangingPunct="1">
              <a:lnSpc>
                <a:spcPct val="120000"/>
              </a:lnSpc>
              <a:spcBef>
                <a:spcPct val="20000"/>
              </a:spcBef>
              <a:buClr>
                <a:srgbClr val="00447C"/>
              </a:buClr>
            </a:pPr>
            <a:r>
              <a:rPr lang="en-US" altLang="en-US" sz="1400" b="1" noProof="1">
                <a:solidFill>
                  <a:srgbClr val="000000"/>
                </a:solidFill>
                <a:latin typeface="Calibri" panose="020F0502020204030204" pitchFamily="34" charset="0"/>
                <a:ea typeface="MS PGothic" charset="-128"/>
              </a:rPr>
              <a:t>Lisans: </a:t>
            </a:r>
            <a:r>
              <a:rPr lang="en-US" altLang="en-US" sz="1400" noProof="1">
                <a:solidFill>
                  <a:srgbClr val="000000"/>
                </a:solidFill>
                <a:latin typeface="Calibri" panose="020F0502020204030204" pitchFamily="34" charset="0"/>
                <a:ea typeface="MS PGothic" charset="-128"/>
              </a:rPr>
              <a:t>İstanbul Teknik Üniversitesi (1988)</a:t>
            </a:r>
          </a:p>
          <a:p>
            <a:pPr defTabSz="914400" eaLnBrk="1" hangingPunct="1">
              <a:lnSpc>
                <a:spcPct val="120000"/>
              </a:lnSpc>
              <a:spcBef>
                <a:spcPct val="20000"/>
              </a:spcBef>
              <a:buClr>
                <a:srgbClr val="00447C"/>
              </a:buClr>
            </a:pPr>
            <a:r>
              <a:rPr lang="en-US" altLang="en-US" sz="1400" b="1" noProof="1">
                <a:solidFill>
                  <a:srgbClr val="000000"/>
                </a:solidFill>
                <a:latin typeface="Calibri" panose="020F0502020204030204" pitchFamily="34" charset="0"/>
                <a:ea typeface="MS PGothic" charset="-128"/>
              </a:rPr>
              <a:t>Yüksek Lisans: </a:t>
            </a:r>
            <a:r>
              <a:rPr lang="en-US" altLang="en-US" sz="1400" noProof="1">
                <a:solidFill>
                  <a:srgbClr val="000000"/>
                </a:solidFill>
                <a:latin typeface="Calibri" panose="020F0502020204030204" pitchFamily="34" charset="0"/>
                <a:ea typeface="MS PGothic" charset="-128"/>
              </a:rPr>
              <a:t>İstanbul Teknik Üniversitesi (1992)</a:t>
            </a:r>
          </a:p>
          <a:p>
            <a:pPr defTabSz="914400" eaLnBrk="1" hangingPunct="1">
              <a:lnSpc>
                <a:spcPct val="120000"/>
              </a:lnSpc>
              <a:spcBef>
                <a:spcPct val="20000"/>
              </a:spcBef>
              <a:buClr>
                <a:srgbClr val="00447C"/>
              </a:buClr>
            </a:pPr>
            <a:r>
              <a:rPr lang="en-US" altLang="en-US" sz="1400" b="1" noProof="1">
                <a:solidFill>
                  <a:srgbClr val="000000"/>
                </a:solidFill>
                <a:latin typeface="Calibri" panose="020F0502020204030204" pitchFamily="34" charset="0"/>
                <a:ea typeface="MS PGothic" charset="-128"/>
              </a:rPr>
              <a:t>Doktora: </a:t>
            </a:r>
            <a:r>
              <a:rPr lang="en-US" altLang="en-US" sz="1400" noProof="1">
                <a:solidFill>
                  <a:srgbClr val="000000"/>
                </a:solidFill>
                <a:latin typeface="Calibri" panose="020F0502020204030204" pitchFamily="34" charset="0"/>
                <a:ea typeface="MS PGothic" charset="-128"/>
              </a:rPr>
              <a:t>İstanbul Teknik Üniversitesi (1998)</a:t>
            </a:r>
            <a:endParaRPr lang="en-US" altLang="en-US" sz="1300" noProof="1">
              <a:solidFill>
                <a:srgbClr val="000000"/>
              </a:solidFill>
              <a:latin typeface="Calibri" panose="020F0502020204030204" pitchFamily="34" charset="0"/>
              <a:ea typeface="MS PGothic" charset="-128"/>
            </a:endParaRPr>
          </a:p>
          <a:p>
            <a:pPr defTabSz="914400" eaLnBrk="1" hangingPunct="1">
              <a:lnSpc>
                <a:spcPct val="120000"/>
              </a:lnSpc>
              <a:spcBef>
                <a:spcPct val="20000"/>
              </a:spcBef>
              <a:buClr>
                <a:srgbClr val="00447C"/>
              </a:buClr>
            </a:pPr>
            <a:endParaRPr lang="en-US" altLang="en-US" sz="1300" noProof="1">
              <a:solidFill>
                <a:srgbClr val="000000"/>
              </a:solidFill>
              <a:latin typeface="Calibri" panose="020F0502020204030204" pitchFamily="34" charset="0"/>
              <a:ea typeface="MS PGothic" charset="-128"/>
            </a:endParaRPr>
          </a:p>
          <a:p>
            <a:pPr marL="285750" lvl="0" indent="-285750" defTabSz="914400" eaLnBrk="1" hangingPunct="1">
              <a:lnSpc>
                <a:spcPct val="120000"/>
              </a:lnSpc>
              <a:spcBef>
                <a:spcPct val="20000"/>
              </a:spcBef>
              <a:buClr>
                <a:srgbClr val="00447C"/>
              </a:buClr>
              <a:buFont typeface="Times" panose="02020603050405020304" pitchFamily="18" charset="0"/>
              <a:buChar char="■"/>
            </a:pPr>
            <a:endParaRPr lang="en-US" altLang="en-US" sz="1500" noProof="1">
              <a:solidFill>
                <a:srgbClr val="000000"/>
              </a:solidFill>
              <a:latin typeface="Calibri" panose="020F0502020204030204" pitchFamily="34" charset="0"/>
              <a:ea typeface="MS PGothic" charset="-12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73E004-36BE-004A-8389-4AF227816A51}" type="slidenum">
              <a:rPr lang="en-US" altLang="en-US" smtClean="0"/>
              <a:pPr>
                <a:defRPr/>
              </a:pPr>
              <a:t>7</a:t>
            </a:fld>
            <a:endParaRPr lang="en-US" altLang="en-US" dirty="0"/>
          </a:p>
        </p:txBody>
      </p:sp>
      <p:sp>
        <p:nvSpPr>
          <p:cNvPr id="5" name="Rectangle 4"/>
          <p:cNvSpPr/>
          <p:nvPr/>
        </p:nvSpPr>
        <p:spPr>
          <a:xfrm>
            <a:off x="5735960" y="1160127"/>
            <a:ext cx="6096000" cy="52291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 eaLnBrk="1" hangingPunct="1">
              <a:lnSpc>
                <a:spcPct val="120000"/>
              </a:lnSpc>
              <a:spcBef>
                <a:spcPct val="20000"/>
              </a:spcBef>
              <a:buClr>
                <a:srgbClr val="00447C"/>
              </a:buClr>
              <a:buFont typeface="Times" panose="02020603050405020304" pitchFamily="18" charset="0"/>
              <a:buChar char="■"/>
            </a:pPr>
            <a:r>
              <a:rPr lang="en-US" altLang="en-US" sz="1800" b="1" noProof="1">
                <a:solidFill>
                  <a:srgbClr val="000000"/>
                </a:solidFill>
                <a:latin typeface="Calibri" panose="020F0502020204030204" pitchFamily="34" charset="0"/>
              </a:rPr>
              <a:t>Prof. Dr. Melike Nikbay</a:t>
            </a:r>
          </a:p>
          <a:p>
            <a:pPr lvl="0" eaLnBrk="1" hangingPunct="1">
              <a:lnSpc>
                <a:spcPct val="120000"/>
              </a:lnSpc>
              <a:spcBef>
                <a:spcPct val="20000"/>
              </a:spcBef>
              <a:buClr>
                <a:srgbClr val="00447C"/>
              </a:buClr>
            </a:pPr>
            <a:r>
              <a:rPr lang="en-US" altLang="en-US" sz="1300" b="1" noProof="1">
                <a:solidFill>
                  <a:srgbClr val="000000"/>
                </a:solidFill>
                <a:latin typeface="Calibri" panose="020F0502020204030204" pitchFamily="34" charset="0"/>
              </a:rPr>
              <a:t>Lisans</a:t>
            </a:r>
            <a:r>
              <a:rPr lang="en-US" altLang="en-US" sz="1300" noProof="1">
                <a:solidFill>
                  <a:srgbClr val="000000"/>
                </a:solidFill>
                <a:latin typeface="Calibri" panose="020F0502020204030204" pitchFamily="34" charset="0"/>
              </a:rPr>
              <a:t> : Boğaziçi Üniversitesi (1996)</a:t>
            </a:r>
          </a:p>
          <a:p>
            <a:pPr lvl="0" eaLnBrk="1" hangingPunct="1">
              <a:lnSpc>
                <a:spcPct val="120000"/>
              </a:lnSpc>
              <a:spcBef>
                <a:spcPct val="20000"/>
              </a:spcBef>
              <a:buClr>
                <a:srgbClr val="00447C"/>
              </a:buClr>
            </a:pPr>
            <a:r>
              <a:rPr lang="en-US" altLang="en-US" sz="1300" b="1" noProof="1">
                <a:solidFill>
                  <a:srgbClr val="000000"/>
                </a:solidFill>
                <a:latin typeface="Calibri" panose="020F0502020204030204" pitchFamily="34" charset="0"/>
              </a:rPr>
              <a:t>Yüksek Lisans</a:t>
            </a:r>
            <a:r>
              <a:rPr lang="en-US" altLang="en-US" sz="1300" noProof="1">
                <a:solidFill>
                  <a:srgbClr val="000000"/>
                </a:solidFill>
                <a:latin typeface="Calibri" panose="020F0502020204030204" pitchFamily="34" charset="0"/>
              </a:rPr>
              <a:t>: Boğaziçi Üniversitesi (1998) </a:t>
            </a:r>
          </a:p>
          <a:p>
            <a:pPr lvl="0" eaLnBrk="1" hangingPunct="1">
              <a:lnSpc>
                <a:spcPct val="120000"/>
              </a:lnSpc>
              <a:spcBef>
                <a:spcPct val="20000"/>
              </a:spcBef>
              <a:buClr>
                <a:srgbClr val="00447C"/>
              </a:buClr>
            </a:pPr>
            <a:r>
              <a:rPr lang="en-US" altLang="en-US" sz="1300" b="1" noProof="1">
                <a:solidFill>
                  <a:srgbClr val="000000"/>
                </a:solidFill>
                <a:latin typeface="Calibri" panose="020F0502020204030204" pitchFamily="34" charset="0"/>
              </a:rPr>
              <a:t>Yüksek Lisans</a:t>
            </a:r>
            <a:r>
              <a:rPr lang="en-US" altLang="en-US" sz="1300" noProof="1">
                <a:solidFill>
                  <a:srgbClr val="000000"/>
                </a:solidFill>
                <a:latin typeface="Calibri" panose="020F0502020204030204" pitchFamily="34" charset="0"/>
              </a:rPr>
              <a:t>: Uni. Of Colorado at Boulder, ABD (1999)</a:t>
            </a:r>
          </a:p>
          <a:p>
            <a:pPr lvl="0" eaLnBrk="1" hangingPunct="1">
              <a:lnSpc>
                <a:spcPct val="120000"/>
              </a:lnSpc>
              <a:spcBef>
                <a:spcPct val="20000"/>
              </a:spcBef>
              <a:buClr>
                <a:srgbClr val="00447C"/>
              </a:buClr>
            </a:pPr>
            <a:r>
              <a:rPr lang="en-US" altLang="en-US" sz="1300" b="1" noProof="1">
                <a:solidFill>
                  <a:srgbClr val="000000"/>
                </a:solidFill>
                <a:latin typeface="Calibri" panose="020F0502020204030204" pitchFamily="34" charset="0"/>
              </a:rPr>
              <a:t>Doktora</a:t>
            </a:r>
            <a:r>
              <a:rPr lang="en-US" altLang="en-US" sz="1300" noProof="1">
                <a:solidFill>
                  <a:srgbClr val="000000"/>
                </a:solidFill>
                <a:latin typeface="Calibri" panose="020F0502020204030204" pitchFamily="34" charset="0"/>
              </a:rPr>
              <a:t> : Uni. Of Colorado at Boulder, ABD (2002)</a:t>
            </a:r>
          </a:p>
          <a:p>
            <a:pPr marL="285750" lvl="0" indent="-285750" defTabSz="914400" eaLnBrk="1" hangingPunct="1">
              <a:lnSpc>
                <a:spcPct val="120000"/>
              </a:lnSpc>
              <a:spcBef>
                <a:spcPct val="20000"/>
              </a:spcBef>
              <a:buClr>
                <a:srgbClr val="00447C"/>
              </a:buClr>
              <a:buFont typeface="Times" panose="02020603050405020304" pitchFamily="18" charset="0"/>
              <a:buChar char="■"/>
            </a:pPr>
            <a:r>
              <a:rPr lang="en-US" altLang="en-US" sz="1800" b="1" noProof="1">
                <a:solidFill>
                  <a:srgbClr val="000000"/>
                </a:solidFill>
                <a:latin typeface="Calibri" panose="020F0502020204030204" pitchFamily="34" charset="0"/>
              </a:rPr>
              <a:t>Prof. Dr. Okşan Çetiner Yıldırım</a:t>
            </a:r>
          </a:p>
          <a:p>
            <a:pPr lvl="0" defTabSz="914400" eaLnBrk="1" hangingPunct="1">
              <a:lnSpc>
                <a:spcPct val="120000"/>
              </a:lnSpc>
              <a:spcBef>
                <a:spcPct val="20000"/>
              </a:spcBef>
              <a:buClr>
                <a:srgbClr val="00447C"/>
              </a:buClr>
            </a:pPr>
            <a:r>
              <a:rPr lang="en-US" altLang="en-US" sz="1300" b="1" noProof="1">
                <a:solidFill>
                  <a:srgbClr val="000000"/>
                </a:solidFill>
                <a:latin typeface="Calibri" panose="020F0502020204030204" pitchFamily="34" charset="0"/>
              </a:rPr>
              <a:t>Lisans</a:t>
            </a:r>
            <a:r>
              <a:rPr lang="en-US" altLang="en-US" sz="1300" noProof="1">
                <a:solidFill>
                  <a:srgbClr val="000000"/>
                </a:solidFill>
                <a:latin typeface="Calibri" panose="020F0502020204030204" pitchFamily="34" charset="0"/>
              </a:rPr>
              <a:t> : İstanbul Teknik Üniversitesi (1992)</a:t>
            </a:r>
          </a:p>
          <a:p>
            <a:pPr lvl="0" defTabSz="914400" eaLnBrk="1" hangingPunct="1">
              <a:lnSpc>
                <a:spcPct val="120000"/>
              </a:lnSpc>
              <a:spcBef>
                <a:spcPct val="20000"/>
              </a:spcBef>
              <a:buClr>
                <a:srgbClr val="00447C"/>
              </a:buClr>
            </a:pPr>
            <a:r>
              <a:rPr lang="en-US" altLang="en-US" sz="1300" b="1" noProof="1">
                <a:solidFill>
                  <a:srgbClr val="000000"/>
                </a:solidFill>
                <a:latin typeface="Calibri" panose="020F0502020204030204" pitchFamily="34" charset="0"/>
              </a:rPr>
              <a:t>Yüksek Lisans</a:t>
            </a:r>
            <a:r>
              <a:rPr lang="en-US" altLang="en-US" sz="1300" noProof="1">
                <a:solidFill>
                  <a:srgbClr val="000000"/>
                </a:solidFill>
                <a:latin typeface="Calibri" panose="020F0502020204030204" pitchFamily="34" charset="0"/>
              </a:rPr>
              <a:t>: İstanbul Teknik Üniversitesi  (1995)</a:t>
            </a:r>
          </a:p>
          <a:p>
            <a:pPr lvl="0" defTabSz="914400" eaLnBrk="1" hangingPunct="1">
              <a:lnSpc>
                <a:spcPct val="120000"/>
              </a:lnSpc>
              <a:spcBef>
                <a:spcPct val="20000"/>
              </a:spcBef>
              <a:buClr>
                <a:srgbClr val="00447C"/>
              </a:buClr>
            </a:pPr>
            <a:r>
              <a:rPr lang="en-US" altLang="en-US" sz="1300" b="1" noProof="1">
                <a:solidFill>
                  <a:srgbClr val="000000"/>
                </a:solidFill>
                <a:latin typeface="Calibri" panose="020F0502020204030204" pitchFamily="34" charset="0"/>
              </a:rPr>
              <a:t>Doktora</a:t>
            </a:r>
            <a:r>
              <a:rPr lang="en-US" altLang="en-US" sz="1300" noProof="1">
                <a:solidFill>
                  <a:srgbClr val="000000"/>
                </a:solidFill>
                <a:latin typeface="Calibri" panose="020F0502020204030204" pitchFamily="34" charset="0"/>
              </a:rPr>
              <a:t> : Lehigh University, ABD (1999</a:t>
            </a:r>
            <a:r>
              <a:rPr lang="en-US" altLang="en-US" sz="1300" noProof="1" smtClean="0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  <a:endParaRPr lang="tr-TR" altLang="en-US" sz="1300" noProof="1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lvl="0" indent="-285750" defTabSz="914400" eaLnBrk="1" hangingPunct="1">
              <a:lnSpc>
                <a:spcPct val="120000"/>
              </a:lnSpc>
              <a:spcBef>
                <a:spcPct val="20000"/>
              </a:spcBef>
              <a:buClr>
                <a:srgbClr val="00447C"/>
              </a:buClr>
              <a:buFont typeface="Times" panose="02020603050405020304" pitchFamily="18" charset="0"/>
              <a:buChar char="■"/>
            </a:pPr>
            <a:r>
              <a:rPr lang="en-US" altLang="en-US" sz="1800" b="1" noProof="1">
                <a:solidFill>
                  <a:srgbClr val="000000"/>
                </a:solidFill>
                <a:latin typeface="Calibri" panose="020F0502020204030204" pitchFamily="34" charset="0"/>
              </a:rPr>
              <a:t>Prof. Dr. </a:t>
            </a:r>
            <a:r>
              <a:rPr lang="tr-TR" altLang="en-US" sz="1800" b="1" noProof="1">
                <a:solidFill>
                  <a:srgbClr val="000000"/>
                </a:solidFill>
                <a:latin typeface="Calibri" panose="020F0502020204030204" pitchFamily="34" charset="0"/>
              </a:rPr>
              <a:t>Mehmet Şahin</a:t>
            </a:r>
            <a:endParaRPr lang="en-US" altLang="en-US" sz="1800" b="1" noProof="1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0" defTabSz="914400" eaLnBrk="1" hangingPunct="1">
              <a:lnSpc>
                <a:spcPct val="120000"/>
              </a:lnSpc>
              <a:spcBef>
                <a:spcPct val="20000"/>
              </a:spcBef>
              <a:buClr>
                <a:srgbClr val="00447C"/>
              </a:buClr>
            </a:pPr>
            <a:r>
              <a:rPr lang="en-US" altLang="en-US" sz="1300" b="1" noProof="1">
                <a:solidFill>
                  <a:srgbClr val="000000"/>
                </a:solidFill>
                <a:latin typeface="Calibri" panose="020F0502020204030204" pitchFamily="34" charset="0"/>
              </a:rPr>
              <a:t>Lisans</a:t>
            </a:r>
            <a:r>
              <a:rPr lang="en-US" altLang="en-US" sz="1300" noProof="1">
                <a:solidFill>
                  <a:srgbClr val="000000"/>
                </a:solidFill>
                <a:latin typeface="Calibri" panose="020F0502020204030204" pitchFamily="34" charset="0"/>
              </a:rPr>
              <a:t> : İstanbul Teknik Üniversitesi (199</a:t>
            </a:r>
            <a:r>
              <a:rPr lang="tr-TR" altLang="en-US" sz="1300" noProof="1">
                <a:solidFill>
                  <a:srgbClr val="000000"/>
                </a:solidFill>
                <a:latin typeface="Calibri" panose="020F0502020204030204" pitchFamily="34" charset="0"/>
              </a:rPr>
              <a:t>5</a:t>
            </a:r>
            <a:r>
              <a:rPr lang="en-US" altLang="en-US" sz="1300" noProof="1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</a:p>
          <a:p>
            <a:pPr lvl="0" defTabSz="914400" eaLnBrk="1" hangingPunct="1">
              <a:lnSpc>
                <a:spcPct val="120000"/>
              </a:lnSpc>
              <a:spcBef>
                <a:spcPct val="20000"/>
              </a:spcBef>
              <a:buClr>
                <a:srgbClr val="00447C"/>
              </a:buClr>
            </a:pPr>
            <a:r>
              <a:rPr lang="en-US" altLang="en-US" sz="1300" b="1" noProof="1">
                <a:solidFill>
                  <a:srgbClr val="000000"/>
                </a:solidFill>
                <a:latin typeface="Calibri" panose="020F0502020204030204" pitchFamily="34" charset="0"/>
              </a:rPr>
              <a:t>Yüksek Lisans</a:t>
            </a:r>
            <a:r>
              <a:rPr lang="en-US" altLang="en-US" sz="1300" noProof="1">
                <a:solidFill>
                  <a:srgbClr val="000000"/>
                </a:solidFill>
                <a:latin typeface="Calibri" panose="020F0502020204030204" pitchFamily="34" charset="0"/>
              </a:rPr>
              <a:t>: </a:t>
            </a:r>
            <a:r>
              <a:rPr lang="tr-TR" sz="1300" dirty="0">
                <a:solidFill>
                  <a:srgbClr val="000000"/>
                </a:solidFill>
                <a:latin typeface="Calibri" panose="020F0502020204030204" pitchFamily="34" charset="0"/>
              </a:rPr>
              <a:t>Georgia </a:t>
            </a:r>
            <a:r>
              <a:rPr lang="tr-TR" sz="1300" dirty="0" err="1">
                <a:solidFill>
                  <a:srgbClr val="000000"/>
                </a:solidFill>
                <a:latin typeface="Calibri" panose="020F0502020204030204" pitchFamily="34" charset="0"/>
              </a:rPr>
              <a:t>Institute</a:t>
            </a:r>
            <a:r>
              <a:rPr lang="tr-TR" sz="1300" dirty="0">
                <a:solidFill>
                  <a:srgbClr val="000000"/>
                </a:solidFill>
                <a:latin typeface="Calibri" panose="020F0502020204030204" pitchFamily="34" charset="0"/>
              </a:rPr>
              <a:t> of </a:t>
            </a:r>
            <a:r>
              <a:rPr lang="tr-TR" sz="1300" dirty="0" err="1">
                <a:solidFill>
                  <a:srgbClr val="000000"/>
                </a:solidFill>
                <a:latin typeface="Calibri" panose="020F0502020204030204" pitchFamily="34" charset="0"/>
              </a:rPr>
              <a:t>Technology</a:t>
            </a:r>
            <a:r>
              <a:rPr lang="tr-TR" sz="1300" dirty="0">
                <a:solidFill>
                  <a:srgbClr val="000000"/>
                </a:solidFill>
                <a:latin typeface="Calibri" panose="020F0502020204030204" pitchFamily="34" charset="0"/>
              </a:rPr>
              <a:t>,  ABD</a:t>
            </a:r>
            <a:r>
              <a:rPr lang="en-US" altLang="en-US" sz="1300" noProof="1">
                <a:solidFill>
                  <a:srgbClr val="000000"/>
                </a:solidFill>
                <a:latin typeface="Calibri" panose="020F0502020204030204" pitchFamily="34" charset="0"/>
              </a:rPr>
              <a:t>(</a:t>
            </a:r>
            <a:r>
              <a:rPr lang="tr-TR" altLang="en-US" sz="1300" noProof="1">
                <a:solidFill>
                  <a:srgbClr val="000000"/>
                </a:solidFill>
                <a:latin typeface="Calibri" panose="020F0502020204030204" pitchFamily="34" charset="0"/>
              </a:rPr>
              <a:t>2000</a:t>
            </a:r>
            <a:r>
              <a:rPr lang="en-US" altLang="en-US" sz="1300" noProof="1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</a:p>
          <a:p>
            <a:pPr lvl="0" defTabSz="914400" eaLnBrk="1" hangingPunct="1">
              <a:lnSpc>
                <a:spcPct val="120000"/>
              </a:lnSpc>
              <a:spcBef>
                <a:spcPct val="20000"/>
              </a:spcBef>
              <a:buClr>
                <a:srgbClr val="00447C"/>
              </a:buClr>
            </a:pPr>
            <a:r>
              <a:rPr lang="en-US" altLang="en-US" sz="1300" b="1" noProof="1">
                <a:solidFill>
                  <a:srgbClr val="000000"/>
                </a:solidFill>
                <a:latin typeface="Calibri" panose="020F0502020204030204" pitchFamily="34" charset="0"/>
              </a:rPr>
              <a:t>Doktora</a:t>
            </a:r>
            <a:r>
              <a:rPr lang="en-US" altLang="en-US" sz="1300" noProof="1">
                <a:solidFill>
                  <a:srgbClr val="000000"/>
                </a:solidFill>
                <a:latin typeface="Calibri" panose="020F0502020204030204" pitchFamily="34" charset="0"/>
              </a:rPr>
              <a:t> : </a:t>
            </a:r>
            <a:r>
              <a:rPr lang="tr-TR" sz="1300" dirty="0" err="1">
                <a:solidFill>
                  <a:srgbClr val="000000"/>
                </a:solidFill>
                <a:latin typeface="Calibri" panose="020F0502020204030204" pitchFamily="34" charset="0"/>
              </a:rPr>
              <a:t>Ecole</a:t>
            </a:r>
            <a:r>
              <a:rPr lang="tr-TR" sz="13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tr-TR" sz="1300" dirty="0" err="1">
                <a:solidFill>
                  <a:srgbClr val="000000"/>
                </a:solidFill>
                <a:latin typeface="Calibri" panose="020F0502020204030204" pitchFamily="34" charset="0"/>
              </a:rPr>
              <a:t>Polytechnique</a:t>
            </a:r>
            <a:r>
              <a:rPr lang="tr-TR" sz="1300" dirty="0">
                <a:solidFill>
                  <a:srgbClr val="000000"/>
                </a:solidFill>
                <a:latin typeface="Calibri" panose="020F0502020204030204" pitchFamily="34" charset="0"/>
              </a:rPr>
              <a:t> Federale De </a:t>
            </a:r>
            <a:r>
              <a:rPr lang="tr-TR" sz="1300" dirty="0" err="1">
                <a:solidFill>
                  <a:srgbClr val="000000"/>
                </a:solidFill>
                <a:latin typeface="Calibri" panose="020F0502020204030204" pitchFamily="34" charset="0"/>
              </a:rPr>
              <a:t>Lausanne</a:t>
            </a:r>
            <a:r>
              <a:rPr lang="tr-TR" sz="1300" dirty="0">
                <a:solidFill>
                  <a:srgbClr val="000000"/>
                </a:solidFill>
                <a:latin typeface="Calibri" panose="020F0502020204030204" pitchFamily="34" charset="0"/>
              </a:rPr>
              <a:t>, İsviçre </a:t>
            </a:r>
            <a:r>
              <a:rPr lang="en-US" altLang="en-US" sz="1300" noProof="1">
                <a:solidFill>
                  <a:srgbClr val="000000"/>
                </a:solidFill>
                <a:latin typeface="Calibri" panose="020F0502020204030204" pitchFamily="34" charset="0"/>
              </a:rPr>
              <a:t>(</a:t>
            </a:r>
            <a:r>
              <a:rPr lang="tr-TR" altLang="en-US" sz="1300" noProof="1">
                <a:solidFill>
                  <a:srgbClr val="000000"/>
                </a:solidFill>
                <a:latin typeface="Calibri" panose="020F0502020204030204" pitchFamily="34" charset="0"/>
              </a:rPr>
              <a:t>2004</a:t>
            </a:r>
            <a:r>
              <a:rPr lang="en-US" altLang="en-US" sz="1300" noProof="1" smtClean="0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  <a:endParaRPr lang="en-US" altLang="en-US" sz="1300" noProof="1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lvl="0" indent="-285750" defTabSz="914400" eaLnBrk="1" hangingPunct="1">
              <a:lnSpc>
                <a:spcPct val="120000"/>
              </a:lnSpc>
              <a:spcBef>
                <a:spcPct val="20000"/>
              </a:spcBef>
              <a:buClr>
                <a:srgbClr val="00447C"/>
              </a:buClr>
              <a:buFont typeface="Times" panose="02020603050405020304" pitchFamily="18" charset="0"/>
              <a:buChar char="■"/>
            </a:pPr>
            <a:r>
              <a:rPr lang="en-US" altLang="en-US" sz="1800" b="1" noProof="1">
                <a:solidFill>
                  <a:srgbClr val="000000"/>
                </a:solidFill>
                <a:latin typeface="Calibri" panose="020F0502020204030204" pitchFamily="34" charset="0"/>
              </a:rPr>
              <a:t>Doç. Dr. Bayram Çelik</a:t>
            </a:r>
          </a:p>
          <a:p>
            <a:pPr lvl="0" defTabSz="914400" eaLnBrk="1" hangingPunct="1">
              <a:lnSpc>
                <a:spcPct val="120000"/>
              </a:lnSpc>
              <a:spcBef>
                <a:spcPct val="20000"/>
              </a:spcBef>
              <a:buClr>
                <a:srgbClr val="00447C"/>
              </a:buClr>
            </a:pPr>
            <a:r>
              <a:rPr lang="en-US" altLang="en-US" sz="1300" b="1" noProof="1">
                <a:solidFill>
                  <a:srgbClr val="000000"/>
                </a:solidFill>
                <a:latin typeface="Calibri" panose="020F0502020204030204" pitchFamily="34" charset="0"/>
              </a:rPr>
              <a:t>Lisans </a:t>
            </a:r>
            <a:r>
              <a:rPr lang="en-US" altLang="en-US" sz="1300" noProof="1">
                <a:solidFill>
                  <a:srgbClr val="000000"/>
                </a:solidFill>
                <a:latin typeface="Calibri" panose="020F0502020204030204" pitchFamily="34" charset="0"/>
              </a:rPr>
              <a:t>: İstanbul Teknik Üniversitesi  (1993)</a:t>
            </a:r>
          </a:p>
          <a:p>
            <a:pPr lvl="0" defTabSz="914400" eaLnBrk="1" hangingPunct="1">
              <a:lnSpc>
                <a:spcPct val="120000"/>
              </a:lnSpc>
              <a:spcBef>
                <a:spcPct val="20000"/>
              </a:spcBef>
              <a:buClr>
                <a:srgbClr val="00447C"/>
              </a:buClr>
            </a:pPr>
            <a:r>
              <a:rPr lang="en-US" altLang="en-US" sz="1300" b="1" noProof="1">
                <a:solidFill>
                  <a:srgbClr val="000000"/>
                </a:solidFill>
                <a:latin typeface="Calibri" panose="020F0502020204030204" pitchFamily="34" charset="0"/>
              </a:rPr>
              <a:t>Yüksek Lisans</a:t>
            </a:r>
            <a:r>
              <a:rPr lang="en-US" altLang="en-US" sz="1300" noProof="1">
                <a:solidFill>
                  <a:srgbClr val="000000"/>
                </a:solidFill>
                <a:latin typeface="Calibri" panose="020F0502020204030204" pitchFamily="34" charset="0"/>
              </a:rPr>
              <a:t>: İstanbul Teknik Üniversitesi  (1997)</a:t>
            </a:r>
          </a:p>
          <a:p>
            <a:pPr lvl="0" defTabSz="914400" eaLnBrk="1" hangingPunct="1">
              <a:lnSpc>
                <a:spcPct val="120000"/>
              </a:lnSpc>
              <a:spcBef>
                <a:spcPct val="20000"/>
              </a:spcBef>
              <a:buClr>
                <a:srgbClr val="00447C"/>
              </a:buClr>
            </a:pPr>
            <a:r>
              <a:rPr lang="en-US" altLang="en-US" sz="1300" b="1" noProof="1">
                <a:solidFill>
                  <a:srgbClr val="000000"/>
                </a:solidFill>
                <a:latin typeface="Calibri" panose="020F0502020204030204" pitchFamily="34" charset="0"/>
              </a:rPr>
              <a:t>Doktora</a:t>
            </a:r>
            <a:r>
              <a:rPr lang="en-US" altLang="en-US" sz="1300" noProof="1">
                <a:solidFill>
                  <a:srgbClr val="000000"/>
                </a:solidFill>
                <a:latin typeface="Calibri" panose="020F0502020204030204" pitchFamily="34" charset="0"/>
              </a:rPr>
              <a:t> : İstanbul Teknik Üniversitesi  (2006</a:t>
            </a:r>
            <a:r>
              <a:rPr lang="en-US" altLang="en-US" sz="1300" noProof="1" smtClean="0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  <a:endParaRPr lang="en-US" altLang="en-US" sz="1300" noProof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93413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79376" y="260648"/>
            <a:ext cx="9793088" cy="646212"/>
          </a:xfrm>
        </p:spPr>
        <p:txBody>
          <a:bodyPr/>
          <a:lstStyle/>
          <a:p>
            <a:pPr algn="l"/>
            <a:r>
              <a:rPr lang="en-US" altLang="en-US" sz="2800" b="1" noProof="1">
                <a:solidFill>
                  <a:srgbClr val="FFFFFF"/>
                </a:solidFill>
                <a:latin typeface="Calibri" charset="0"/>
              </a:rPr>
              <a:t>Uzay Mühendisliği Bölümü – Akademik Kadro</a:t>
            </a:r>
            <a:endParaRPr lang="en-US" sz="2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547764" y="1284495"/>
            <a:ext cx="6068835" cy="5312857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defTabSz="457200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1028700" indent="-285750" defTabSz="457200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285750" lvl="0" indent="-285750" defTabSz="914400" eaLnBrk="1" hangingPunct="1">
              <a:lnSpc>
                <a:spcPct val="120000"/>
              </a:lnSpc>
              <a:spcBef>
                <a:spcPct val="20000"/>
              </a:spcBef>
              <a:buClr>
                <a:srgbClr val="00447C"/>
              </a:buClr>
              <a:buFont typeface="Times" panose="02020603050405020304" pitchFamily="18" charset="0"/>
              <a:buChar char="■"/>
            </a:pPr>
            <a:r>
              <a:rPr lang="en-US" altLang="en-US" sz="1800" b="1" noProof="1">
                <a:solidFill>
                  <a:srgbClr val="000000"/>
                </a:solidFill>
                <a:latin typeface="Calibri" panose="020F0502020204030204" pitchFamily="34" charset="0"/>
              </a:rPr>
              <a:t>Doç. Dr. Ayşe Gül Güngör</a:t>
            </a:r>
          </a:p>
          <a:p>
            <a:pPr lvl="0" defTabSz="914400" eaLnBrk="1" hangingPunct="1">
              <a:lnSpc>
                <a:spcPct val="120000"/>
              </a:lnSpc>
              <a:spcBef>
                <a:spcPct val="20000"/>
              </a:spcBef>
              <a:buClr>
                <a:srgbClr val="00447C"/>
              </a:buClr>
            </a:pPr>
            <a:r>
              <a:rPr lang="en-US" altLang="en-US" sz="1300" b="1" noProof="1">
                <a:solidFill>
                  <a:srgbClr val="000000"/>
                </a:solidFill>
                <a:latin typeface="Calibri" panose="020F0502020204030204" pitchFamily="34" charset="0"/>
              </a:rPr>
              <a:t>Lisans</a:t>
            </a:r>
            <a:r>
              <a:rPr lang="en-US" altLang="en-US" sz="1300" noProof="1">
                <a:solidFill>
                  <a:srgbClr val="000000"/>
                </a:solidFill>
                <a:latin typeface="Calibri" panose="020F0502020204030204" pitchFamily="34" charset="0"/>
              </a:rPr>
              <a:t> : İstanbul Teknik Üniversitesi  (2000, 2001)</a:t>
            </a:r>
          </a:p>
          <a:p>
            <a:pPr lvl="0" defTabSz="914400" eaLnBrk="1" hangingPunct="1">
              <a:lnSpc>
                <a:spcPct val="120000"/>
              </a:lnSpc>
              <a:spcBef>
                <a:spcPct val="20000"/>
              </a:spcBef>
              <a:buClr>
                <a:srgbClr val="00447C"/>
              </a:buClr>
            </a:pPr>
            <a:r>
              <a:rPr lang="en-US" altLang="en-US" sz="1300" b="1" noProof="1">
                <a:solidFill>
                  <a:srgbClr val="000000"/>
                </a:solidFill>
                <a:latin typeface="Calibri" panose="020F0502020204030204" pitchFamily="34" charset="0"/>
              </a:rPr>
              <a:t>Yüksek Lisans</a:t>
            </a:r>
            <a:r>
              <a:rPr lang="en-US" altLang="en-US" sz="1300" noProof="1">
                <a:solidFill>
                  <a:srgbClr val="000000"/>
                </a:solidFill>
                <a:latin typeface="Calibri" panose="020F0502020204030204" pitchFamily="34" charset="0"/>
              </a:rPr>
              <a:t>: İstanbul Teknik Üniversitesi  (2004), Georgia Tech, ABD (2007)</a:t>
            </a:r>
          </a:p>
          <a:p>
            <a:pPr lvl="0" defTabSz="914400" eaLnBrk="1" hangingPunct="1">
              <a:lnSpc>
                <a:spcPct val="120000"/>
              </a:lnSpc>
              <a:spcBef>
                <a:spcPct val="20000"/>
              </a:spcBef>
              <a:buClr>
                <a:srgbClr val="00447C"/>
              </a:buClr>
            </a:pPr>
            <a:r>
              <a:rPr lang="en-US" altLang="en-US" sz="1300" b="1" noProof="1">
                <a:solidFill>
                  <a:srgbClr val="000000"/>
                </a:solidFill>
                <a:latin typeface="Calibri" panose="020F0502020204030204" pitchFamily="34" charset="0"/>
              </a:rPr>
              <a:t>Doktora </a:t>
            </a:r>
            <a:r>
              <a:rPr lang="en-US" altLang="en-US" sz="1300" noProof="1">
                <a:solidFill>
                  <a:srgbClr val="000000"/>
                </a:solidFill>
                <a:latin typeface="Calibri" panose="020F0502020204030204" pitchFamily="34" charset="0"/>
              </a:rPr>
              <a:t>: Georgia Tech, ABD (2009)</a:t>
            </a:r>
          </a:p>
          <a:p>
            <a:pPr marL="285750" indent="-285750" defTabSz="914400" eaLnBrk="1" hangingPunct="1">
              <a:lnSpc>
                <a:spcPct val="120000"/>
              </a:lnSpc>
              <a:spcBef>
                <a:spcPct val="20000"/>
              </a:spcBef>
              <a:buClr>
                <a:srgbClr val="00447C"/>
              </a:buClr>
              <a:buFont typeface="Times" panose="02020603050405020304" pitchFamily="18" charset="0"/>
              <a:buChar char="■"/>
            </a:pPr>
            <a:r>
              <a:rPr lang="en-US" altLang="en-US" sz="1800" b="1" noProof="1" smtClean="0">
                <a:solidFill>
                  <a:srgbClr val="000000"/>
                </a:solidFill>
                <a:latin typeface="Calibri" panose="020F0502020204030204" pitchFamily="34" charset="0"/>
              </a:rPr>
              <a:t>Dr</a:t>
            </a:r>
            <a:r>
              <a:rPr lang="en-US" altLang="en-US" sz="1800" b="1" noProof="1">
                <a:solidFill>
                  <a:srgbClr val="000000"/>
                </a:solidFill>
                <a:latin typeface="Calibri" panose="020F0502020204030204" pitchFamily="34" charset="0"/>
              </a:rPr>
              <a:t>. Öğr. Üy. Cuma Yarım</a:t>
            </a:r>
          </a:p>
          <a:p>
            <a:pPr defTabSz="914400" eaLnBrk="1" hangingPunct="1">
              <a:lnSpc>
                <a:spcPct val="120000"/>
              </a:lnSpc>
              <a:spcBef>
                <a:spcPct val="20000"/>
              </a:spcBef>
              <a:buClr>
                <a:srgbClr val="00447C"/>
              </a:buClr>
            </a:pPr>
            <a:r>
              <a:rPr lang="en-US" altLang="en-US" sz="1300" b="1" noProof="1">
                <a:solidFill>
                  <a:srgbClr val="000000"/>
                </a:solidFill>
                <a:latin typeface="Calibri" panose="020F0502020204030204" pitchFamily="34" charset="0"/>
                <a:ea typeface="MS PGothic" charset="-128"/>
              </a:rPr>
              <a:t>Lisans: </a:t>
            </a:r>
            <a:r>
              <a:rPr lang="en-US" altLang="en-US" sz="1300" noProof="1">
                <a:solidFill>
                  <a:srgbClr val="000000"/>
                </a:solidFill>
                <a:latin typeface="Calibri" panose="020F0502020204030204" pitchFamily="34" charset="0"/>
                <a:ea typeface="MS PGothic" charset="-128"/>
              </a:rPr>
              <a:t>İstanbul Teknik Üniversitesi (1988)</a:t>
            </a:r>
          </a:p>
          <a:p>
            <a:pPr defTabSz="914400" eaLnBrk="1" hangingPunct="1">
              <a:lnSpc>
                <a:spcPct val="120000"/>
              </a:lnSpc>
              <a:spcBef>
                <a:spcPct val="20000"/>
              </a:spcBef>
              <a:buClr>
                <a:srgbClr val="00447C"/>
              </a:buClr>
            </a:pPr>
            <a:r>
              <a:rPr lang="en-US" altLang="en-US" sz="1300" b="1" noProof="1">
                <a:solidFill>
                  <a:srgbClr val="000000"/>
                </a:solidFill>
                <a:latin typeface="Calibri" panose="020F0502020204030204" pitchFamily="34" charset="0"/>
                <a:ea typeface="MS PGothic" charset="-128"/>
              </a:rPr>
              <a:t>Yüksek Lisans: </a:t>
            </a:r>
            <a:r>
              <a:rPr lang="en-US" altLang="en-US" sz="1300" noProof="1">
                <a:solidFill>
                  <a:srgbClr val="000000"/>
                </a:solidFill>
                <a:latin typeface="Calibri" panose="020F0502020204030204" pitchFamily="34" charset="0"/>
                <a:ea typeface="MS PGothic" charset="-128"/>
              </a:rPr>
              <a:t>İstanbul Teknik Üniversitesi (1994)</a:t>
            </a:r>
          </a:p>
          <a:p>
            <a:pPr defTabSz="914400" eaLnBrk="1" hangingPunct="1">
              <a:lnSpc>
                <a:spcPct val="120000"/>
              </a:lnSpc>
              <a:spcBef>
                <a:spcPct val="20000"/>
              </a:spcBef>
              <a:buClr>
                <a:srgbClr val="00447C"/>
              </a:buClr>
            </a:pPr>
            <a:r>
              <a:rPr lang="en-US" altLang="en-US" sz="1300" b="1" noProof="1">
                <a:solidFill>
                  <a:srgbClr val="000000"/>
                </a:solidFill>
                <a:latin typeface="Calibri" panose="020F0502020204030204" pitchFamily="34" charset="0"/>
                <a:ea typeface="MS PGothic" charset="-128"/>
              </a:rPr>
              <a:t>Doktora: </a:t>
            </a:r>
            <a:r>
              <a:rPr lang="en-US" altLang="en-US" sz="1300" noProof="1">
                <a:solidFill>
                  <a:srgbClr val="000000"/>
                </a:solidFill>
                <a:latin typeface="Calibri" panose="020F0502020204030204" pitchFamily="34" charset="0"/>
                <a:ea typeface="MS PGothic" charset="-128"/>
              </a:rPr>
              <a:t>İstanbul Teknik Üniversitesi (2002)</a:t>
            </a:r>
          </a:p>
          <a:p>
            <a:pPr marL="285750" lvl="0" indent="-285750" defTabSz="914400" eaLnBrk="1" hangingPunct="1">
              <a:lnSpc>
                <a:spcPct val="120000"/>
              </a:lnSpc>
              <a:spcBef>
                <a:spcPct val="20000"/>
              </a:spcBef>
              <a:buClr>
                <a:srgbClr val="00447C"/>
              </a:buClr>
              <a:buFont typeface="Times" panose="02020603050405020304" pitchFamily="18" charset="0"/>
              <a:buChar char="■"/>
            </a:pPr>
            <a:r>
              <a:rPr lang="en-US" altLang="en-US" sz="1800" b="1" noProof="1">
                <a:solidFill>
                  <a:srgbClr val="000000"/>
                </a:solidFill>
                <a:latin typeface="Calibri" panose="020F0502020204030204" pitchFamily="34" charset="0"/>
              </a:rPr>
              <a:t>Dr. Öğr. Üy. Seher Eken</a:t>
            </a:r>
          </a:p>
          <a:p>
            <a:pPr lvl="0" defTabSz="914400" eaLnBrk="1" hangingPunct="1">
              <a:lnSpc>
                <a:spcPct val="120000"/>
              </a:lnSpc>
              <a:spcBef>
                <a:spcPct val="20000"/>
              </a:spcBef>
              <a:buClr>
                <a:srgbClr val="00447C"/>
              </a:buClr>
            </a:pPr>
            <a:r>
              <a:rPr lang="en-US" altLang="en-US" sz="1600" b="1" noProof="1">
                <a:solidFill>
                  <a:srgbClr val="000000"/>
                </a:solidFill>
                <a:latin typeface="Calibri" panose="020F0502020204030204" pitchFamily="34" charset="0"/>
              </a:rPr>
              <a:t>Lisans: </a:t>
            </a:r>
            <a:r>
              <a:rPr lang="en-US" altLang="en-US" sz="1300" noProof="1">
                <a:solidFill>
                  <a:srgbClr val="000000"/>
                </a:solidFill>
                <a:latin typeface="Calibri" panose="020F0502020204030204" pitchFamily="34" charset="0"/>
              </a:rPr>
              <a:t>İstanbul Teknik Üniversitesi (2007)</a:t>
            </a:r>
          </a:p>
          <a:p>
            <a:pPr lvl="0" defTabSz="914400" eaLnBrk="1" hangingPunct="1">
              <a:lnSpc>
                <a:spcPct val="120000"/>
              </a:lnSpc>
              <a:spcBef>
                <a:spcPct val="20000"/>
              </a:spcBef>
              <a:buClr>
                <a:srgbClr val="00447C"/>
              </a:buClr>
            </a:pPr>
            <a:r>
              <a:rPr lang="en-US" altLang="en-US" sz="1600" b="1" noProof="1">
                <a:solidFill>
                  <a:srgbClr val="000000"/>
                </a:solidFill>
                <a:latin typeface="Calibri" panose="020F0502020204030204" pitchFamily="34" charset="0"/>
              </a:rPr>
              <a:t>Yüksek Lisans: </a:t>
            </a:r>
            <a:r>
              <a:rPr lang="en-US" altLang="en-US" sz="1300" noProof="1">
                <a:solidFill>
                  <a:srgbClr val="000000"/>
                </a:solidFill>
                <a:latin typeface="Calibri" panose="020F0502020204030204" pitchFamily="34" charset="0"/>
              </a:rPr>
              <a:t>İstanbul Teknik Üniversitesi (2009)</a:t>
            </a:r>
          </a:p>
          <a:p>
            <a:pPr defTabSz="914400" eaLnBrk="1" hangingPunct="1">
              <a:lnSpc>
                <a:spcPct val="120000"/>
              </a:lnSpc>
              <a:spcBef>
                <a:spcPct val="20000"/>
              </a:spcBef>
              <a:buClr>
                <a:srgbClr val="00447C"/>
              </a:buClr>
            </a:pPr>
            <a:r>
              <a:rPr lang="en-US" altLang="en-US" sz="1600" b="1" noProof="1">
                <a:solidFill>
                  <a:srgbClr val="000000"/>
                </a:solidFill>
                <a:latin typeface="Calibri" panose="020F0502020204030204" pitchFamily="34" charset="0"/>
              </a:rPr>
              <a:t>Doktora: </a:t>
            </a:r>
            <a:r>
              <a:rPr lang="en-US" altLang="en-US" sz="1300" noProof="1">
                <a:solidFill>
                  <a:srgbClr val="000000"/>
                </a:solidFill>
                <a:latin typeface="Calibri" panose="020F0502020204030204" pitchFamily="34" charset="0"/>
              </a:rPr>
              <a:t>İstanbul Teknik Üniversitesi (2013)</a:t>
            </a:r>
            <a:endParaRPr lang="tr-TR" altLang="en-US" sz="1300" noProof="1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lvl="0" indent="-285750" defTabSz="914400" eaLnBrk="1" hangingPunct="1">
              <a:lnSpc>
                <a:spcPct val="120000"/>
              </a:lnSpc>
              <a:spcBef>
                <a:spcPct val="20000"/>
              </a:spcBef>
              <a:buClr>
                <a:srgbClr val="00447C"/>
              </a:buClr>
              <a:buFont typeface="Times" panose="02020603050405020304" pitchFamily="18" charset="0"/>
              <a:buChar char="■"/>
            </a:pPr>
            <a:r>
              <a:rPr lang="en-US" altLang="en-US" sz="1800" b="1" noProof="1">
                <a:solidFill>
                  <a:srgbClr val="000000"/>
                </a:solidFill>
                <a:latin typeface="Calibri" panose="020F0502020204030204" pitchFamily="34" charset="0"/>
              </a:rPr>
              <a:t>Dr. Öğr. Üy. </a:t>
            </a:r>
            <a:r>
              <a:rPr lang="tr-TR" altLang="en-US" sz="1800" b="1" noProof="1">
                <a:solidFill>
                  <a:srgbClr val="000000"/>
                </a:solidFill>
                <a:latin typeface="Calibri" panose="020F0502020204030204" pitchFamily="34" charset="0"/>
              </a:rPr>
              <a:t>Demet Çilden Güler</a:t>
            </a:r>
            <a:endParaRPr lang="en-US" altLang="en-US" sz="1800" b="1" noProof="1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0" defTabSz="914400" eaLnBrk="1" hangingPunct="1">
              <a:lnSpc>
                <a:spcPct val="120000"/>
              </a:lnSpc>
              <a:spcBef>
                <a:spcPct val="20000"/>
              </a:spcBef>
              <a:buClr>
                <a:srgbClr val="00447C"/>
              </a:buClr>
            </a:pPr>
            <a:r>
              <a:rPr lang="en-US" altLang="en-US" sz="1600" b="1" noProof="1">
                <a:solidFill>
                  <a:srgbClr val="000000"/>
                </a:solidFill>
                <a:latin typeface="Calibri" panose="020F0502020204030204" pitchFamily="34" charset="0"/>
              </a:rPr>
              <a:t>Lisans: </a:t>
            </a:r>
            <a:r>
              <a:rPr lang="en-US" altLang="en-US" sz="1600" noProof="1">
                <a:solidFill>
                  <a:srgbClr val="000000"/>
                </a:solidFill>
                <a:latin typeface="Calibri" panose="020F0502020204030204" pitchFamily="34" charset="0"/>
              </a:rPr>
              <a:t>İstanbul Teknik Üniversitesi (</a:t>
            </a:r>
            <a:r>
              <a:rPr lang="tr-TR" altLang="en-US" sz="1600" noProof="1">
                <a:solidFill>
                  <a:srgbClr val="000000"/>
                </a:solidFill>
                <a:latin typeface="Calibri" panose="020F0502020204030204" pitchFamily="34" charset="0"/>
              </a:rPr>
              <a:t>2014</a:t>
            </a:r>
            <a:r>
              <a:rPr lang="en-US" altLang="en-US" sz="1600" noProof="1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</a:p>
          <a:p>
            <a:pPr lvl="0" defTabSz="914400" eaLnBrk="1" hangingPunct="1">
              <a:lnSpc>
                <a:spcPct val="120000"/>
              </a:lnSpc>
              <a:spcBef>
                <a:spcPct val="20000"/>
              </a:spcBef>
              <a:buClr>
                <a:srgbClr val="00447C"/>
              </a:buClr>
            </a:pPr>
            <a:r>
              <a:rPr lang="en-US" altLang="en-US" sz="1600" b="1" noProof="1">
                <a:solidFill>
                  <a:srgbClr val="000000"/>
                </a:solidFill>
                <a:latin typeface="Calibri" panose="020F0502020204030204" pitchFamily="34" charset="0"/>
              </a:rPr>
              <a:t>Yüksek Lisans: </a:t>
            </a:r>
            <a:r>
              <a:rPr lang="en-US" altLang="en-US" sz="1600" noProof="1">
                <a:solidFill>
                  <a:srgbClr val="000000"/>
                </a:solidFill>
                <a:latin typeface="Calibri" panose="020F0502020204030204" pitchFamily="34" charset="0"/>
              </a:rPr>
              <a:t>İstanbul Teknik Üniversitesi (</a:t>
            </a:r>
            <a:r>
              <a:rPr lang="tr-TR" altLang="en-US" sz="1600" noProof="1">
                <a:solidFill>
                  <a:srgbClr val="000000"/>
                </a:solidFill>
                <a:latin typeface="Calibri" panose="020F0502020204030204" pitchFamily="34" charset="0"/>
              </a:rPr>
              <a:t>2016</a:t>
            </a:r>
            <a:r>
              <a:rPr lang="en-US" altLang="en-US" sz="1600" noProof="1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</a:p>
          <a:p>
            <a:pPr defTabSz="914400" eaLnBrk="1" hangingPunct="1">
              <a:lnSpc>
                <a:spcPct val="120000"/>
              </a:lnSpc>
              <a:spcBef>
                <a:spcPct val="20000"/>
              </a:spcBef>
              <a:buClr>
                <a:srgbClr val="00447C"/>
              </a:buClr>
            </a:pPr>
            <a:r>
              <a:rPr lang="en-US" altLang="en-US" sz="1600" b="1" noProof="1">
                <a:solidFill>
                  <a:srgbClr val="000000"/>
                </a:solidFill>
                <a:latin typeface="Calibri" panose="020F0502020204030204" pitchFamily="34" charset="0"/>
              </a:rPr>
              <a:t>Doktora: </a:t>
            </a:r>
            <a:r>
              <a:rPr lang="en-US" altLang="en-US" sz="1600" noProof="1">
                <a:solidFill>
                  <a:srgbClr val="000000"/>
                </a:solidFill>
                <a:latin typeface="Calibri" panose="020F0502020204030204" pitchFamily="34" charset="0"/>
              </a:rPr>
              <a:t>İstanbul Teknik Üniversitesi (</a:t>
            </a:r>
            <a:r>
              <a:rPr lang="tr-TR" altLang="en-US" sz="1600" noProof="1">
                <a:solidFill>
                  <a:srgbClr val="000000"/>
                </a:solidFill>
                <a:latin typeface="Calibri" panose="020F0502020204030204" pitchFamily="34" charset="0"/>
              </a:rPr>
              <a:t>2021</a:t>
            </a:r>
            <a:r>
              <a:rPr lang="en-US" altLang="en-US" sz="1600" noProof="1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</a:p>
          <a:p>
            <a:pPr defTabSz="914400" eaLnBrk="1" hangingPunct="1">
              <a:lnSpc>
                <a:spcPct val="120000"/>
              </a:lnSpc>
              <a:spcBef>
                <a:spcPct val="20000"/>
              </a:spcBef>
              <a:buClr>
                <a:srgbClr val="00447C"/>
              </a:buClr>
            </a:pPr>
            <a:endParaRPr lang="en-US" altLang="en-US" sz="1600" noProof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73E004-36BE-004A-8389-4AF227816A51}" type="slidenum">
              <a:rPr lang="en-US" altLang="en-US" smtClean="0"/>
              <a:pPr>
                <a:defRPr/>
              </a:pPr>
              <a:t>8</a:t>
            </a:fld>
            <a:endParaRPr lang="en-US" altLang="en-US" dirty="0"/>
          </a:p>
        </p:txBody>
      </p:sp>
      <p:sp>
        <p:nvSpPr>
          <p:cNvPr id="5" name="Rectangle 4"/>
          <p:cNvSpPr/>
          <p:nvPr/>
        </p:nvSpPr>
        <p:spPr>
          <a:xfrm>
            <a:off x="6384032" y="1293083"/>
            <a:ext cx="6096000" cy="55092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 defTabSz="914400" eaLnBrk="1" hangingPunct="1">
              <a:lnSpc>
                <a:spcPct val="120000"/>
              </a:lnSpc>
              <a:spcBef>
                <a:spcPct val="20000"/>
              </a:spcBef>
              <a:buClr>
                <a:srgbClr val="00447C"/>
              </a:buClr>
              <a:buFont typeface="Times" panose="02020603050405020304" pitchFamily="18" charset="0"/>
              <a:buChar char="■"/>
            </a:pPr>
            <a:r>
              <a:rPr lang="en-US" altLang="en-US" sz="1800" b="1" noProof="1">
                <a:solidFill>
                  <a:srgbClr val="000000"/>
                </a:solidFill>
                <a:latin typeface="Calibri" panose="020F0502020204030204" pitchFamily="34" charset="0"/>
              </a:rPr>
              <a:t>Öğr. Gör. Dr. H. Barbaros Soyer</a:t>
            </a:r>
          </a:p>
          <a:p>
            <a:pPr defTabSz="914400" eaLnBrk="1" hangingPunct="1">
              <a:lnSpc>
                <a:spcPct val="120000"/>
              </a:lnSpc>
              <a:spcBef>
                <a:spcPct val="20000"/>
              </a:spcBef>
              <a:buClr>
                <a:srgbClr val="00447C"/>
              </a:buClr>
            </a:pPr>
            <a:r>
              <a:rPr lang="en-US" altLang="en-US" sz="1300" b="1" noProof="1">
                <a:solidFill>
                  <a:srgbClr val="000000"/>
                </a:solidFill>
                <a:latin typeface="Calibri" panose="020F0502020204030204" pitchFamily="34" charset="0"/>
              </a:rPr>
              <a:t>Lisans: </a:t>
            </a:r>
            <a:r>
              <a:rPr lang="en-US" altLang="en-US" sz="1300" noProof="1">
                <a:solidFill>
                  <a:srgbClr val="000000"/>
                </a:solidFill>
                <a:latin typeface="Calibri" panose="020F0502020204030204" pitchFamily="34" charset="0"/>
              </a:rPr>
              <a:t>İstanbul Teknik Üniversitesi (1988)</a:t>
            </a:r>
          </a:p>
          <a:p>
            <a:pPr defTabSz="914400" eaLnBrk="1" hangingPunct="1">
              <a:lnSpc>
                <a:spcPct val="120000"/>
              </a:lnSpc>
              <a:spcBef>
                <a:spcPct val="20000"/>
              </a:spcBef>
              <a:buClr>
                <a:srgbClr val="00447C"/>
              </a:buClr>
            </a:pPr>
            <a:r>
              <a:rPr lang="en-US" altLang="en-US" sz="1300" b="1" noProof="1">
                <a:solidFill>
                  <a:srgbClr val="000000"/>
                </a:solidFill>
                <a:latin typeface="Calibri" panose="020F0502020204030204" pitchFamily="34" charset="0"/>
              </a:rPr>
              <a:t>Yüksek Lisans: </a:t>
            </a:r>
            <a:r>
              <a:rPr lang="en-US" altLang="en-US" sz="1300" noProof="1">
                <a:solidFill>
                  <a:srgbClr val="000000"/>
                </a:solidFill>
                <a:latin typeface="Calibri" panose="020F0502020204030204" pitchFamily="34" charset="0"/>
              </a:rPr>
              <a:t>İstanbul Teknik Üniversitesi (1992)</a:t>
            </a:r>
          </a:p>
          <a:p>
            <a:pPr defTabSz="914400" eaLnBrk="1" hangingPunct="1">
              <a:lnSpc>
                <a:spcPct val="120000"/>
              </a:lnSpc>
              <a:spcBef>
                <a:spcPct val="20000"/>
              </a:spcBef>
              <a:buClr>
                <a:srgbClr val="00447C"/>
              </a:buClr>
            </a:pPr>
            <a:r>
              <a:rPr lang="en-US" altLang="en-US" sz="1300" b="1" noProof="1">
                <a:solidFill>
                  <a:srgbClr val="000000"/>
                </a:solidFill>
                <a:latin typeface="Calibri" panose="020F0502020204030204" pitchFamily="34" charset="0"/>
              </a:rPr>
              <a:t>Doktora: </a:t>
            </a:r>
            <a:r>
              <a:rPr lang="en-US" altLang="en-US" sz="1300" noProof="1">
                <a:solidFill>
                  <a:srgbClr val="000000"/>
                </a:solidFill>
                <a:latin typeface="Calibri" panose="020F0502020204030204" pitchFamily="34" charset="0"/>
              </a:rPr>
              <a:t>İstanbul Teknik Üniversitesi (2000)</a:t>
            </a:r>
          </a:p>
          <a:p>
            <a:pPr marL="285750" lvl="0" indent="-285750" defTabSz="914400" eaLnBrk="1" hangingPunct="1">
              <a:lnSpc>
                <a:spcPct val="120000"/>
              </a:lnSpc>
              <a:spcBef>
                <a:spcPct val="20000"/>
              </a:spcBef>
              <a:buClr>
                <a:srgbClr val="00447C"/>
              </a:buClr>
              <a:buFont typeface="Times" panose="02020603050405020304" pitchFamily="18" charset="0"/>
              <a:buChar char="■"/>
            </a:pPr>
            <a:r>
              <a:rPr lang="en-US" altLang="en-US" sz="1800" b="1" noProof="1" smtClean="0">
                <a:solidFill>
                  <a:srgbClr val="000000"/>
                </a:solidFill>
                <a:latin typeface="Calibri" panose="020F0502020204030204" pitchFamily="34" charset="0"/>
              </a:rPr>
              <a:t>Dr. </a:t>
            </a:r>
            <a:r>
              <a:rPr lang="tr-TR" altLang="en-US" sz="1800" b="1" noProof="1" smtClean="0">
                <a:solidFill>
                  <a:srgbClr val="000000"/>
                </a:solidFill>
                <a:latin typeface="Calibri" panose="020F0502020204030204" pitchFamily="34" charset="0"/>
              </a:rPr>
              <a:t>Öğr.Üy. Demet Balkan</a:t>
            </a:r>
            <a:endParaRPr lang="en-US" altLang="en-US" sz="1800" b="1" noProof="1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0" defTabSz="914400" eaLnBrk="1" hangingPunct="1">
              <a:lnSpc>
                <a:spcPct val="120000"/>
              </a:lnSpc>
              <a:spcBef>
                <a:spcPct val="20000"/>
              </a:spcBef>
              <a:buClr>
                <a:srgbClr val="00447C"/>
              </a:buClr>
            </a:pPr>
            <a:r>
              <a:rPr lang="en-US" altLang="en-US" sz="1300" b="1" noProof="1" smtClean="0">
                <a:solidFill>
                  <a:srgbClr val="000000"/>
                </a:solidFill>
                <a:latin typeface="Calibri" panose="020F0502020204030204" pitchFamily="34" charset="0"/>
              </a:rPr>
              <a:t>Lisans </a:t>
            </a:r>
            <a:r>
              <a:rPr lang="en-US" altLang="en-US" sz="1300" noProof="1">
                <a:solidFill>
                  <a:srgbClr val="000000"/>
                </a:solidFill>
                <a:latin typeface="Calibri" panose="020F0502020204030204" pitchFamily="34" charset="0"/>
              </a:rPr>
              <a:t>: İstanbul Teknik Üniversitesi  (2000)</a:t>
            </a:r>
          </a:p>
          <a:p>
            <a:pPr lvl="0" defTabSz="914400" eaLnBrk="1" hangingPunct="1">
              <a:lnSpc>
                <a:spcPct val="120000"/>
              </a:lnSpc>
              <a:spcBef>
                <a:spcPct val="20000"/>
              </a:spcBef>
              <a:buClr>
                <a:srgbClr val="00447C"/>
              </a:buClr>
            </a:pPr>
            <a:r>
              <a:rPr lang="en-US" altLang="en-US" sz="1300" b="1" noProof="1">
                <a:solidFill>
                  <a:srgbClr val="000000"/>
                </a:solidFill>
                <a:latin typeface="Calibri" panose="020F0502020204030204" pitchFamily="34" charset="0"/>
              </a:rPr>
              <a:t>Yüksek Lisans</a:t>
            </a:r>
            <a:r>
              <a:rPr lang="en-US" altLang="en-US" sz="1300" noProof="1">
                <a:solidFill>
                  <a:srgbClr val="000000"/>
                </a:solidFill>
                <a:latin typeface="Calibri" panose="020F0502020204030204" pitchFamily="34" charset="0"/>
              </a:rPr>
              <a:t>: İstanbul Teknik Üniversitesi  (</a:t>
            </a:r>
            <a:r>
              <a:rPr lang="en-US" altLang="en-US" sz="1300" noProof="1" smtClean="0">
                <a:solidFill>
                  <a:srgbClr val="000000"/>
                </a:solidFill>
                <a:latin typeface="Calibri" panose="020F0502020204030204" pitchFamily="34" charset="0"/>
              </a:rPr>
              <a:t>200</a:t>
            </a:r>
            <a:r>
              <a:rPr lang="tr-TR" altLang="en-US" sz="1300" noProof="1" smtClean="0">
                <a:solidFill>
                  <a:srgbClr val="000000"/>
                </a:solidFill>
                <a:latin typeface="Calibri" panose="020F0502020204030204" pitchFamily="34" charset="0"/>
              </a:rPr>
              <a:t>5</a:t>
            </a:r>
            <a:r>
              <a:rPr lang="en-US" altLang="en-US" sz="1300" noProof="1" smtClean="0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  <a:endParaRPr lang="en-US" altLang="en-US" sz="1300" noProof="1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0" defTabSz="914400" eaLnBrk="1" hangingPunct="1">
              <a:lnSpc>
                <a:spcPct val="120000"/>
              </a:lnSpc>
              <a:spcBef>
                <a:spcPct val="20000"/>
              </a:spcBef>
              <a:buClr>
                <a:srgbClr val="00447C"/>
              </a:buClr>
            </a:pPr>
            <a:r>
              <a:rPr lang="en-US" altLang="en-US" sz="1300" b="1" noProof="1">
                <a:solidFill>
                  <a:srgbClr val="000000"/>
                </a:solidFill>
                <a:latin typeface="Calibri" panose="020F0502020204030204" pitchFamily="34" charset="0"/>
              </a:rPr>
              <a:t>Doktora</a:t>
            </a:r>
            <a:r>
              <a:rPr lang="en-US" altLang="en-US" sz="1300" noProof="1">
                <a:solidFill>
                  <a:srgbClr val="000000"/>
                </a:solidFill>
                <a:latin typeface="Calibri" panose="020F0502020204030204" pitchFamily="34" charset="0"/>
              </a:rPr>
              <a:t> : İstanbul Teknik Üniversitesi  (2012)</a:t>
            </a:r>
            <a:endParaRPr lang="tr-TR" altLang="en-US" sz="1300" noProof="1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lvl="0" indent="-285750" defTabSz="914400" eaLnBrk="1" hangingPunct="1">
              <a:lnSpc>
                <a:spcPct val="120000"/>
              </a:lnSpc>
              <a:spcBef>
                <a:spcPct val="20000"/>
              </a:spcBef>
              <a:buClr>
                <a:srgbClr val="00447C"/>
              </a:buClr>
              <a:buFont typeface="Times" panose="02020603050405020304" pitchFamily="18" charset="0"/>
              <a:buChar char="■"/>
            </a:pPr>
            <a:r>
              <a:rPr lang="en-US" altLang="en-US" sz="1800" b="1" noProof="1">
                <a:solidFill>
                  <a:srgbClr val="000000"/>
                </a:solidFill>
                <a:latin typeface="Calibri" panose="020F0502020204030204" pitchFamily="34" charset="0"/>
              </a:rPr>
              <a:t>Dr. </a:t>
            </a:r>
            <a:r>
              <a:rPr lang="tr-TR" altLang="en-US" sz="1800" b="1" noProof="1">
                <a:solidFill>
                  <a:srgbClr val="000000"/>
                </a:solidFill>
                <a:latin typeface="Calibri" panose="020F0502020204030204" pitchFamily="34" charset="0"/>
              </a:rPr>
              <a:t>Saliha Banu Yücel</a:t>
            </a:r>
            <a:endParaRPr lang="en-US" altLang="en-US" sz="1800" b="1" noProof="1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0" defTabSz="914400" eaLnBrk="1" hangingPunct="1">
              <a:lnSpc>
                <a:spcPct val="120000"/>
              </a:lnSpc>
              <a:spcBef>
                <a:spcPct val="20000"/>
              </a:spcBef>
              <a:buClr>
                <a:srgbClr val="00447C"/>
              </a:buClr>
            </a:pPr>
            <a:r>
              <a:rPr lang="en-US" altLang="en-US" sz="1300" b="1" noProof="1">
                <a:solidFill>
                  <a:srgbClr val="000000"/>
                </a:solidFill>
                <a:latin typeface="Calibri" panose="020F0502020204030204" pitchFamily="34" charset="0"/>
              </a:rPr>
              <a:t>Lisans </a:t>
            </a:r>
            <a:r>
              <a:rPr lang="en-US" altLang="en-US" sz="1300" noProof="1">
                <a:solidFill>
                  <a:srgbClr val="000000"/>
                </a:solidFill>
                <a:latin typeface="Calibri" panose="020F0502020204030204" pitchFamily="34" charset="0"/>
              </a:rPr>
              <a:t>: İstanbul Teknik Üniversitesi  (</a:t>
            </a:r>
            <a:r>
              <a:rPr lang="tr-TR" altLang="en-US" sz="1300" noProof="1">
                <a:solidFill>
                  <a:srgbClr val="000000"/>
                </a:solidFill>
                <a:latin typeface="Calibri" panose="020F0502020204030204" pitchFamily="34" charset="0"/>
              </a:rPr>
              <a:t>2005</a:t>
            </a:r>
            <a:r>
              <a:rPr lang="en-US" altLang="en-US" sz="1300" noProof="1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</a:p>
          <a:p>
            <a:pPr lvl="0" defTabSz="914400" eaLnBrk="1" hangingPunct="1">
              <a:lnSpc>
                <a:spcPct val="120000"/>
              </a:lnSpc>
              <a:spcBef>
                <a:spcPct val="20000"/>
              </a:spcBef>
              <a:buClr>
                <a:srgbClr val="00447C"/>
              </a:buClr>
            </a:pPr>
            <a:r>
              <a:rPr lang="en-US" altLang="en-US" sz="1300" b="1" noProof="1">
                <a:solidFill>
                  <a:srgbClr val="000000"/>
                </a:solidFill>
                <a:latin typeface="Calibri" panose="020F0502020204030204" pitchFamily="34" charset="0"/>
              </a:rPr>
              <a:t>Yüksek Lisans</a:t>
            </a:r>
            <a:r>
              <a:rPr lang="en-US" altLang="en-US" sz="1300" noProof="1">
                <a:solidFill>
                  <a:srgbClr val="000000"/>
                </a:solidFill>
                <a:latin typeface="Calibri" panose="020F0502020204030204" pitchFamily="34" charset="0"/>
              </a:rPr>
              <a:t>: İstanbul Teknik Üniversitesi  (</a:t>
            </a:r>
            <a:r>
              <a:rPr lang="tr-TR" altLang="en-US" sz="1300" noProof="1">
                <a:solidFill>
                  <a:srgbClr val="000000"/>
                </a:solidFill>
                <a:latin typeface="Calibri" panose="020F0502020204030204" pitchFamily="34" charset="0"/>
              </a:rPr>
              <a:t>2008</a:t>
            </a:r>
            <a:r>
              <a:rPr lang="en-US" altLang="en-US" sz="1300" noProof="1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</a:p>
          <a:p>
            <a:pPr lvl="0" defTabSz="914400" eaLnBrk="1" hangingPunct="1">
              <a:lnSpc>
                <a:spcPct val="120000"/>
              </a:lnSpc>
              <a:spcBef>
                <a:spcPct val="20000"/>
              </a:spcBef>
              <a:buClr>
                <a:srgbClr val="00447C"/>
              </a:buClr>
            </a:pPr>
            <a:r>
              <a:rPr lang="en-US" altLang="en-US" sz="1300" b="1" noProof="1">
                <a:solidFill>
                  <a:srgbClr val="000000"/>
                </a:solidFill>
                <a:latin typeface="Calibri" panose="020F0502020204030204" pitchFamily="34" charset="0"/>
              </a:rPr>
              <a:t>Doktora</a:t>
            </a:r>
            <a:r>
              <a:rPr lang="en-US" altLang="en-US" sz="1300" noProof="1">
                <a:solidFill>
                  <a:srgbClr val="000000"/>
                </a:solidFill>
                <a:latin typeface="Calibri" panose="020F0502020204030204" pitchFamily="34" charset="0"/>
              </a:rPr>
              <a:t> : İstanbul Teknik Üniversitesi  (</a:t>
            </a:r>
            <a:r>
              <a:rPr lang="tr-TR" altLang="en-US" sz="1300" noProof="1">
                <a:solidFill>
                  <a:srgbClr val="000000"/>
                </a:solidFill>
                <a:latin typeface="Calibri" panose="020F0502020204030204" pitchFamily="34" charset="0"/>
              </a:rPr>
              <a:t>2022</a:t>
            </a:r>
            <a:r>
              <a:rPr lang="en-US" altLang="en-US" sz="1300" noProof="1" smtClean="0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  <a:endParaRPr lang="tr-TR" altLang="en-US" sz="1300" noProof="1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lvl="0" indent="-285750" defTabSz="914400" eaLnBrk="1" hangingPunct="1">
              <a:lnSpc>
                <a:spcPct val="120000"/>
              </a:lnSpc>
              <a:spcBef>
                <a:spcPct val="20000"/>
              </a:spcBef>
              <a:buClr>
                <a:srgbClr val="00447C"/>
              </a:buClr>
              <a:buFont typeface="Times" panose="02020603050405020304" pitchFamily="18" charset="0"/>
              <a:buChar char="■"/>
            </a:pPr>
            <a:r>
              <a:rPr lang="en-US" altLang="en-US" sz="1800" b="1" noProof="1">
                <a:solidFill>
                  <a:srgbClr val="000000"/>
                </a:solidFill>
                <a:latin typeface="Calibri" panose="020F0502020204030204" pitchFamily="34" charset="0"/>
              </a:rPr>
              <a:t>Araş. Gör. Dr. Bülent Tutkun</a:t>
            </a:r>
          </a:p>
          <a:p>
            <a:pPr lvl="0" defTabSz="914400" eaLnBrk="1" hangingPunct="1">
              <a:lnSpc>
                <a:spcPct val="120000"/>
              </a:lnSpc>
              <a:spcBef>
                <a:spcPct val="20000"/>
              </a:spcBef>
              <a:buClr>
                <a:srgbClr val="00447C"/>
              </a:buClr>
            </a:pPr>
            <a:r>
              <a:rPr lang="en-US" altLang="en-US" sz="1300" b="1" noProof="1">
                <a:solidFill>
                  <a:srgbClr val="000000"/>
                </a:solidFill>
                <a:latin typeface="Calibri" panose="020F0502020204030204" pitchFamily="34" charset="0"/>
              </a:rPr>
              <a:t>Lisans </a:t>
            </a:r>
            <a:r>
              <a:rPr lang="en-US" altLang="en-US" sz="1300" noProof="1">
                <a:solidFill>
                  <a:srgbClr val="000000"/>
                </a:solidFill>
                <a:latin typeface="Calibri" panose="020F0502020204030204" pitchFamily="34" charset="0"/>
              </a:rPr>
              <a:t>: İstanbul Teknik Üniversitesi  (2000)</a:t>
            </a:r>
          </a:p>
          <a:p>
            <a:pPr lvl="0" defTabSz="914400" eaLnBrk="1" hangingPunct="1">
              <a:lnSpc>
                <a:spcPct val="120000"/>
              </a:lnSpc>
              <a:spcBef>
                <a:spcPct val="20000"/>
              </a:spcBef>
              <a:buClr>
                <a:srgbClr val="00447C"/>
              </a:buClr>
            </a:pPr>
            <a:r>
              <a:rPr lang="en-US" altLang="en-US" sz="1300" b="1" noProof="1">
                <a:solidFill>
                  <a:srgbClr val="000000"/>
                </a:solidFill>
                <a:latin typeface="Calibri" panose="020F0502020204030204" pitchFamily="34" charset="0"/>
              </a:rPr>
              <a:t>Yüksek Lisans</a:t>
            </a:r>
            <a:r>
              <a:rPr lang="en-US" altLang="en-US" sz="1300" noProof="1">
                <a:solidFill>
                  <a:srgbClr val="000000"/>
                </a:solidFill>
                <a:latin typeface="Calibri" panose="020F0502020204030204" pitchFamily="34" charset="0"/>
              </a:rPr>
              <a:t>: İstanbul Teknik Üniversitesi  (2003)</a:t>
            </a:r>
          </a:p>
          <a:p>
            <a:pPr lvl="0" defTabSz="914400" eaLnBrk="1" hangingPunct="1">
              <a:lnSpc>
                <a:spcPct val="120000"/>
              </a:lnSpc>
              <a:spcBef>
                <a:spcPct val="20000"/>
              </a:spcBef>
              <a:buClr>
                <a:srgbClr val="00447C"/>
              </a:buClr>
            </a:pPr>
            <a:r>
              <a:rPr lang="en-US" altLang="en-US" sz="1300" b="1" noProof="1">
                <a:solidFill>
                  <a:srgbClr val="000000"/>
                </a:solidFill>
                <a:latin typeface="Calibri" panose="020F0502020204030204" pitchFamily="34" charset="0"/>
              </a:rPr>
              <a:t>Doktora</a:t>
            </a:r>
            <a:r>
              <a:rPr lang="en-US" altLang="en-US" sz="1300" noProof="1">
                <a:solidFill>
                  <a:srgbClr val="000000"/>
                </a:solidFill>
                <a:latin typeface="Calibri" panose="020F0502020204030204" pitchFamily="34" charset="0"/>
              </a:rPr>
              <a:t> : İstanbul Teknik Üniversitesi  (2012)</a:t>
            </a:r>
            <a:endParaRPr lang="tr-TR" altLang="en-US" sz="1300" noProof="1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0" defTabSz="914400" eaLnBrk="1" hangingPunct="1">
              <a:lnSpc>
                <a:spcPct val="120000"/>
              </a:lnSpc>
              <a:spcBef>
                <a:spcPct val="20000"/>
              </a:spcBef>
              <a:buClr>
                <a:srgbClr val="00447C"/>
              </a:buClr>
            </a:pPr>
            <a:endParaRPr lang="en-US" altLang="en-US" sz="1300" noProof="1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0" defTabSz="914400" eaLnBrk="1" hangingPunct="1">
              <a:lnSpc>
                <a:spcPct val="120000"/>
              </a:lnSpc>
              <a:spcBef>
                <a:spcPct val="20000"/>
              </a:spcBef>
              <a:buClr>
                <a:srgbClr val="00447C"/>
              </a:buClr>
            </a:pPr>
            <a:endParaRPr lang="en-US" altLang="en-US" sz="1300" noProof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2020314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4160</TotalTime>
  <Words>1897</Words>
  <Application>Microsoft Office PowerPoint</Application>
  <PresentationFormat>Geniş ekran</PresentationFormat>
  <Paragraphs>340</Paragraphs>
  <Slides>25</Slides>
  <Notes>15</Notes>
  <HiddenSlides>0</HiddenSlides>
  <MMClips>1</MMClips>
  <ScaleCrop>false</ScaleCrop>
  <HeadingPairs>
    <vt:vector size="6" baseType="variant">
      <vt:variant>
        <vt:lpstr>Kullanılan Yazı Tipleri</vt:lpstr>
      </vt:variant>
      <vt:variant>
        <vt:i4>8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25</vt:i4>
      </vt:variant>
    </vt:vector>
  </HeadingPairs>
  <TitlesOfParts>
    <vt:vector size="34" baseType="lpstr">
      <vt:lpstr>ＭＳ Ｐゴシック</vt:lpstr>
      <vt:lpstr>ＭＳ Ｐゴシック</vt:lpstr>
      <vt:lpstr>Arial</vt:lpstr>
      <vt:lpstr>Calibri</vt:lpstr>
      <vt:lpstr>Cambria Math</vt:lpstr>
      <vt:lpstr>Times</vt:lpstr>
      <vt:lpstr>Times New Roman</vt:lpstr>
      <vt:lpstr>Wingdings</vt:lpstr>
      <vt:lpstr>Blank Presentation</vt:lpstr>
      <vt:lpstr>PowerPoint Sunusu</vt:lpstr>
      <vt:lpstr>Uçak ve Uzay Bilimleri Fakültesi (UUBF)</vt:lpstr>
      <vt:lpstr>Uzay Mühendisliği Bölümü</vt:lpstr>
      <vt:lpstr>Uzay Mühendisliği Bölümü – Uzay Mühendisi Ne yapar?</vt:lpstr>
      <vt:lpstr>PowerPoint Sunusu</vt:lpstr>
      <vt:lpstr>Uzay Mühendisliği Çift Anadal Programları</vt:lpstr>
      <vt:lpstr>Araştırma Alanları</vt:lpstr>
      <vt:lpstr>Uzay Mühendisliği Bölümü – Akademik Kadro</vt:lpstr>
      <vt:lpstr>Uzay Mühendisliği Bölümü – Akademik Kadro</vt:lpstr>
      <vt:lpstr>Çalışma İmkanları</vt:lpstr>
      <vt:lpstr>Stratejik İş Birliktelikleri</vt:lpstr>
      <vt:lpstr>AR-GE İmkanları – Trisonik Laboratuvarı</vt:lpstr>
      <vt:lpstr>AR-GE İmkanları – Kompozit Yapı Laboratuvarı</vt:lpstr>
      <vt:lpstr>AR-GE İmkanları – Hesaplamalı Mühendislik Laboratuvarı (HEMLAB)</vt:lpstr>
      <vt:lpstr>Hesaplamalı Mühendislik Laboratuvarı (HEMLAB)</vt:lpstr>
      <vt:lpstr>Hesaplamalı Mühendislik Laboratuvarı (HEMLAB)</vt:lpstr>
      <vt:lpstr>PowerPoint Sunusu</vt:lpstr>
      <vt:lpstr>AR-GE İmkanları – Yanma Laboratuvarı</vt:lpstr>
      <vt:lpstr>AR-GE İmkanları –Yukarı Atmosfer ve Uzay Havası Laboratuvarı </vt:lpstr>
      <vt:lpstr>AR-GE İmkanları – Uzay Sistemleri Tasarım ve Test Laboratuvarı</vt:lpstr>
      <vt:lpstr>AR-GE İmkanları – Uzay Aracı Yönelim Belirleme ve Kontrol</vt:lpstr>
      <vt:lpstr>Araştırma Projeleri – İTÜpSAT-1</vt:lpstr>
      <vt:lpstr>Araştırma Projeleri – Ses-Üstü Uçak Tasarımı için Sonik Patlama, Aeroelastisite ve İtki Sistemini Bütünleştiren Çok-Doğruluklu Ve Çok-Disiplinli Yöntemlerin Geliştirilmesi </vt:lpstr>
      <vt:lpstr>UUBF Proje Takımları</vt:lpstr>
      <vt:lpstr>UUBF Öğrenci Kulüpleri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UCK362E_Lecture01</dc:title>
  <dc:creator>E. Barış Öndeş</dc:creator>
  <cp:lastModifiedBy>ucakmuh</cp:lastModifiedBy>
  <cp:revision>471</cp:revision>
  <dcterms:created xsi:type="dcterms:W3CDTF">2017-01-16T15:06:38Z</dcterms:created>
  <dcterms:modified xsi:type="dcterms:W3CDTF">2022-11-15T07:01:47Z</dcterms:modified>
</cp:coreProperties>
</file>