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3" r:id="rId3"/>
    <p:sldId id="257" r:id="rId4"/>
    <p:sldId id="261" r:id="rId5"/>
    <p:sldId id="262" r:id="rId6"/>
    <p:sldId id="263" r:id="rId7"/>
    <p:sldId id="281" r:id="rId8"/>
    <p:sldId id="269" r:id="rId9"/>
    <p:sldId id="264" r:id="rId10"/>
    <p:sldId id="280" r:id="rId11"/>
    <p:sldId id="265" r:id="rId12"/>
    <p:sldId id="277" r:id="rId13"/>
    <p:sldId id="282" r:id="rId14"/>
    <p:sldId id="273" r:id="rId15"/>
    <p:sldId id="259" r:id="rId1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036"/>
    <p:restoredTop sz="94667"/>
  </p:normalViewPr>
  <p:slideViewPr>
    <p:cSldViewPr snapToGrid="0" snapToObjects="1">
      <p:cViewPr varScale="1">
        <p:scale>
          <a:sx n="49" d="100"/>
          <a:sy n="49" d="100"/>
        </p:scale>
        <p:origin x="208" y="2136"/>
      </p:cViewPr>
      <p:guideLst/>
    </p:cSldViewPr>
  </p:slideViewPr>
  <p:notesTextViewPr>
    <p:cViewPr>
      <p:scale>
        <a:sx n="1" d="1"/>
        <a:sy n="1" d="1"/>
      </p:scale>
      <p:origin x="0" y="0"/>
    </p:cViewPr>
  </p:notesTextViewPr>
  <p:sorterViewPr>
    <p:cViewPr>
      <p:scale>
        <a:sx n="78" d="100"/>
        <a:sy n="7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23F4A4A-A4D5-2348-AF7C-7E54CE8176B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87E272F-3BF2-4349-A1C8-8864BE80A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6C6B9C-F5EF-EE43-A46D-5B7E7B5CA46E}"/>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5" name="Alt Bilgi Yer Tutucusu 4">
            <a:extLst>
              <a:ext uri="{FF2B5EF4-FFF2-40B4-BE49-F238E27FC236}">
                <a16:creationId xmlns:a16="http://schemas.microsoft.com/office/drawing/2014/main" id="{DA082823-60A0-494E-B48E-7C9DA5B557C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BD18C82-31A6-EE46-B9A5-1E72C4BD57E6}"/>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647653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F9564D5-ED48-F44D-8EE0-A54246FD541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6D74B02-F2E3-E84A-9A4A-64F013C9105E}"/>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45FE059-7CAA-0149-93B7-31FE9927E57F}"/>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5" name="Alt Bilgi Yer Tutucusu 4">
            <a:extLst>
              <a:ext uri="{FF2B5EF4-FFF2-40B4-BE49-F238E27FC236}">
                <a16:creationId xmlns:a16="http://schemas.microsoft.com/office/drawing/2014/main" id="{C69BC4D6-20B0-7747-BD50-AF8FDD7C2B9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6A132B-85C1-094F-9189-84F8B5D99517}"/>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100286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580AAE4-80E2-4D45-9811-5E16BDE2F45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733B41A-75E7-B74E-B780-0471E44BA831}"/>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C1ED6A13-101D-8747-A9DE-B6ADD71A4F3B}"/>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5" name="Alt Bilgi Yer Tutucusu 4">
            <a:extLst>
              <a:ext uri="{FF2B5EF4-FFF2-40B4-BE49-F238E27FC236}">
                <a16:creationId xmlns:a16="http://schemas.microsoft.com/office/drawing/2014/main" id="{61D85D4D-8BD3-F34D-8427-451653BD01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B8B85C-D259-D44A-BA44-723C633393B6}"/>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206711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153073D-EA45-E844-8CA7-1FE24465C53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C5C4C20-6C8E-D742-94A9-4A2B5E310E0E}"/>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F236B8C-2DC7-4346-AC02-D7713F619441}"/>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5" name="Alt Bilgi Yer Tutucusu 4">
            <a:extLst>
              <a:ext uri="{FF2B5EF4-FFF2-40B4-BE49-F238E27FC236}">
                <a16:creationId xmlns:a16="http://schemas.microsoft.com/office/drawing/2014/main" id="{2F749EEB-EBE3-C045-8B52-B46449C8D08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3D07D5-7374-D74A-A335-FB9E6EA2A93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55427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C12861F-E5B6-D74A-B21D-B4C10698CA9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FBC0046-3115-9C4A-9072-DBD032DEB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2614A859-917C-3E46-8F51-46E7BA7801E3}"/>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5" name="Alt Bilgi Yer Tutucusu 4">
            <a:extLst>
              <a:ext uri="{FF2B5EF4-FFF2-40B4-BE49-F238E27FC236}">
                <a16:creationId xmlns:a16="http://schemas.microsoft.com/office/drawing/2014/main" id="{75272CCF-0B32-0B41-A8C6-E205FEBC811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FFBE48-17D9-6B45-B47A-23B3C8330744}"/>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8017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C4ABE0-5E7B-834F-A117-21EC6154513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D0ACD98-CCD6-CB49-8458-7C7A00D8F66E}"/>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9CD88308-8553-6A4F-818F-7C17D39516EF}"/>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AEBCCB16-44DD-C744-826B-D4023C68C24F}"/>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6" name="Alt Bilgi Yer Tutucusu 5">
            <a:extLst>
              <a:ext uri="{FF2B5EF4-FFF2-40B4-BE49-F238E27FC236}">
                <a16:creationId xmlns:a16="http://schemas.microsoft.com/office/drawing/2014/main" id="{4DFF57A8-0B80-B34B-B85A-C5DB04EEE2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4B1C411-02CB-0649-8CCD-C60E14537F2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232682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1E52CCF-5497-3848-B390-A15DC8F97F6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3D357E-AE4C-D14E-BEF2-FEAC3CD9B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1523D610-31F3-E54D-B092-01398470F34D}"/>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7F19756F-357D-B246-9E5B-434C45E5E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80B2CDEF-B858-034C-95C5-EC3BFD9C5036}"/>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D83240D0-257D-D844-AC51-7FBEBDCE567D}"/>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8" name="Alt Bilgi Yer Tutucusu 7">
            <a:extLst>
              <a:ext uri="{FF2B5EF4-FFF2-40B4-BE49-F238E27FC236}">
                <a16:creationId xmlns:a16="http://schemas.microsoft.com/office/drawing/2014/main" id="{2F7A015E-8CA9-BE40-B59C-6603CB465C0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BAB5A1-9228-2741-8BBE-69E2868D6AF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14804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BB825E4-3607-4447-9F25-A2D170E1F49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1AE2729-79A7-1D4F-977D-50BC5F089A5F}"/>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4" name="Alt Bilgi Yer Tutucusu 3">
            <a:extLst>
              <a:ext uri="{FF2B5EF4-FFF2-40B4-BE49-F238E27FC236}">
                <a16:creationId xmlns:a16="http://schemas.microsoft.com/office/drawing/2014/main" id="{0F324995-868D-0849-B0AA-1DB4E343C4C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D08F884-A1C4-B04C-9B34-FBE18787CFAB}"/>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428427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E2F1A0B-F52F-9645-B559-B8283B8E26D2}"/>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3" name="Alt Bilgi Yer Tutucusu 2">
            <a:extLst>
              <a:ext uri="{FF2B5EF4-FFF2-40B4-BE49-F238E27FC236}">
                <a16:creationId xmlns:a16="http://schemas.microsoft.com/office/drawing/2014/main" id="{B903E908-DBFF-E64C-A906-4F486534437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2140A32-DD55-104C-B1FF-D6037454ADA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05884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5FD8BF8-063C-2844-9AA2-DDBE79382A9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2A11773-C3CF-934B-A31B-C240FB300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A2ECAF38-B6EE-E34D-8D46-7F01F75BB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51977596-1539-3341-9E4E-8928EF935E94}"/>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6" name="Alt Bilgi Yer Tutucusu 5">
            <a:extLst>
              <a:ext uri="{FF2B5EF4-FFF2-40B4-BE49-F238E27FC236}">
                <a16:creationId xmlns:a16="http://schemas.microsoft.com/office/drawing/2014/main" id="{537E0F70-F249-7640-B9D2-BB52ECB7A3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EC40570-05FD-AF40-9E0C-DE0186224383}"/>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371967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05470A8-3894-5C46-B4D8-7A302C3C27E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2B16B0B-E8FB-CE4B-8EA8-FD018CB17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117EA4F-9FFA-E247-929F-0FA88CCC0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06502F7F-E948-F24E-ABD2-9DBB138ACB8D}"/>
              </a:ext>
            </a:extLst>
          </p:cNvPr>
          <p:cNvSpPr>
            <a:spLocks noGrp="1"/>
          </p:cNvSpPr>
          <p:nvPr>
            <p:ph type="dt" sz="half" idx="10"/>
          </p:nvPr>
        </p:nvSpPr>
        <p:spPr/>
        <p:txBody>
          <a:bodyPr/>
          <a:lstStyle/>
          <a:p>
            <a:fld id="{030358F6-DF7F-2346-AF16-32D83413D1FD}" type="datetimeFigureOut">
              <a:rPr lang="tr-TR" smtClean="0"/>
              <a:t>18.11.2022</a:t>
            </a:fld>
            <a:endParaRPr lang="tr-TR"/>
          </a:p>
        </p:txBody>
      </p:sp>
      <p:sp>
        <p:nvSpPr>
          <p:cNvPr id="6" name="Alt Bilgi Yer Tutucusu 5">
            <a:extLst>
              <a:ext uri="{FF2B5EF4-FFF2-40B4-BE49-F238E27FC236}">
                <a16:creationId xmlns:a16="http://schemas.microsoft.com/office/drawing/2014/main" id="{727D5AD8-2327-CE4D-B001-54AE826E76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E5B43F6-AFF9-F041-8CCB-6410061FE02F}"/>
              </a:ext>
            </a:extLst>
          </p:cNvPr>
          <p:cNvSpPr>
            <a:spLocks noGrp="1"/>
          </p:cNvSpPr>
          <p:nvPr>
            <p:ph type="sldNum" sz="quarter" idx="12"/>
          </p:nvPr>
        </p:nvSpPr>
        <p:spPr/>
        <p:txBody>
          <a:bodyPr/>
          <a:lstStyle/>
          <a:p>
            <a:fld id="{711EB622-B21C-244C-8EBB-55E4427D51C7}" type="slidenum">
              <a:rPr lang="tr-TR" smtClean="0"/>
              <a:t>‹#›</a:t>
            </a:fld>
            <a:endParaRPr lang="tr-TR"/>
          </a:p>
        </p:txBody>
      </p:sp>
    </p:spTree>
    <p:extLst>
      <p:ext uri="{BB962C8B-B14F-4D97-AF65-F5344CB8AC3E}">
        <p14:creationId xmlns:p14="http://schemas.microsoft.com/office/powerpoint/2010/main" val="58390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FB68439-F63B-4848-8EF6-9A2174FEC3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CE85429-904D-324C-A725-F22B5858B2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E9E7243-BE71-AD47-8F4D-03EC72D93B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358F6-DF7F-2346-AF16-32D83413D1FD}" type="datetimeFigureOut">
              <a:rPr lang="tr-TR" smtClean="0"/>
              <a:t>18.11.2022</a:t>
            </a:fld>
            <a:endParaRPr lang="tr-TR"/>
          </a:p>
        </p:txBody>
      </p:sp>
      <p:sp>
        <p:nvSpPr>
          <p:cNvPr id="5" name="Alt Bilgi Yer Tutucusu 4">
            <a:extLst>
              <a:ext uri="{FF2B5EF4-FFF2-40B4-BE49-F238E27FC236}">
                <a16:creationId xmlns:a16="http://schemas.microsoft.com/office/drawing/2014/main" id="{8F2A28BB-6808-B449-B538-E8B4375A1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657A172-07F4-A64D-9AF2-F9E50D857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EB622-B21C-244C-8EBB-55E4427D51C7}" type="slidenum">
              <a:rPr lang="tr-TR" smtClean="0"/>
              <a:t>‹#›</a:t>
            </a:fld>
            <a:endParaRPr lang="tr-TR"/>
          </a:p>
        </p:txBody>
      </p:sp>
    </p:spTree>
    <p:extLst>
      <p:ext uri="{BB962C8B-B14F-4D97-AF65-F5344CB8AC3E}">
        <p14:creationId xmlns:p14="http://schemas.microsoft.com/office/powerpoint/2010/main" val="851675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4860CD6-88DC-8A44-AD57-1F6AD35F2FAB}"/>
              </a:ext>
            </a:extLst>
          </p:cNvPr>
          <p:cNvSpPr txBox="1">
            <a:spLocks/>
          </p:cNvSpPr>
          <p:nvPr/>
        </p:nvSpPr>
        <p:spPr>
          <a:xfrm>
            <a:off x="886690" y="4736108"/>
            <a:ext cx="10563369" cy="99298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800" b="1" dirty="0">
                <a:solidFill>
                  <a:prstClr val="white"/>
                </a:solidFill>
                <a:latin typeface="Calibri" charset="0"/>
                <a:ea typeface="Calibri" charset="0"/>
                <a:cs typeface="Calibri" charset="0"/>
              </a:rPr>
              <a:t>Meteoroloji Mühendisliği Bölümü</a:t>
            </a:r>
          </a:p>
        </p:txBody>
      </p:sp>
      <p:sp>
        <p:nvSpPr>
          <p:cNvPr id="5" name="Başlık 3">
            <a:extLst>
              <a:ext uri="{FF2B5EF4-FFF2-40B4-BE49-F238E27FC236}">
                <a16:creationId xmlns:a16="http://schemas.microsoft.com/office/drawing/2014/main" id="{8CBB9206-D91C-AA41-A792-94E8602E624F}"/>
              </a:ext>
            </a:extLst>
          </p:cNvPr>
          <p:cNvSpPr txBox="1">
            <a:spLocks/>
          </p:cNvSpPr>
          <p:nvPr/>
        </p:nvSpPr>
        <p:spPr>
          <a:xfrm>
            <a:off x="886690" y="5999018"/>
            <a:ext cx="10563369" cy="645203"/>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dirty="0">
                <a:solidFill>
                  <a:prstClr val="white"/>
                </a:solidFill>
                <a:latin typeface="Calibri" charset="0"/>
                <a:ea typeface="Calibri" charset="0"/>
                <a:cs typeface="Calibri" charset="0"/>
              </a:rPr>
              <a:t>Çevrim İçi Tanıtım Günleri - 17.02.2022</a:t>
            </a:r>
          </a:p>
        </p:txBody>
      </p:sp>
    </p:spTree>
    <p:extLst>
      <p:ext uri="{BB962C8B-B14F-4D97-AF65-F5344CB8AC3E}">
        <p14:creationId xmlns:p14="http://schemas.microsoft.com/office/powerpoint/2010/main" val="392146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06395" y="288757"/>
            <a:ext cx="9538565"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000" b="1" dirty="0">
                <a:solidFill>
                  <a:schemeClr val="bg1"/>
                </a:solidFill>
                <a:latin typeface="Verdana" panose="020B0604030504040204" pitchFamily="34" charset="0"/>
                <a:ea typeface="Verdana" panose="020B0604030504040204" pitchFamily="34" charset="0"/>
                <a:cs typeface="Calibri" charset="0"/>
              </a:rPr>
              <a:t>İş imkanları nelerdir? </a:t>
            </a:r>
            <a:endParaRPr lang="en-US" sz="3000" dirty="0">
              <a:solidFill>
                <a:schemeClr val="bg1"/>
              </a:solidFill>
              <a:latin typeface="Verdana" panose="020B0604030504040204" pitchFamily="34" charset="0"/>
              <a:ea typeface="Verdana" panose="020B0604030504040204" pitchFamily="34" charset="0"/>
              <a:cs typeface="Calibri" charset="0"/>
            </a:endParaRPr>
          </a:p>
        </p:txBody>
      </p:sp>
      <p:sp>
        <p:nvSpPr>
          <p:cNvPr id="3" name="Metin kutusu 2">
            <a:extLst>
              <a:ext uri="{FF2B5EF4-FFF2-40B4-BE49-F238E27FC236}">
                <a16:creationId xmlns:a16="http://schemas.microsoft.com/office/drawing/2014/main" id="{048E6418-82E6-E746-96F5-B01738F88FBB}"/>
              </a:ext>
            </a:extLst>
          </p:cNvPr>
          <p:cNvSpPr txBox="1"/>
          <p:nvPr/>
        </p:nvSpPr>
        <p:spPr>
          <a:xfrm>
            <a:off x="298161" y="1551205"/>
            <a:ext cx="7016985" cy="2308324"/>
          </a:xfrm>
          <a:prstGeom prst="rect">
            <a:avLst/>
          </a:prstGeom>
          <a:noFill/>
        </p:spPr>
        <p:txBody>
          <a:bodyPr wrap="square" rtlCol="0">
            <a:spAutoFit/>
          </a:bodyPr>
          <a:lstStyle/>
          <a:p>
            <a:pPr algn="just"/>
            <a:r>
              <a:rPr lang="tr-TR" sz="2400" b="1" dirty="0" err="1">
                <a:ea typeface="Verdana" panose="020B0604030504040204" pitchFamily="34" charset="0"/>
              </a:rPr>
              <a:t>ABET</a:t>
            </a:r>
            <a:r>
              <a:rPr lang="tr-TR" sz="2400" dirty="0" err="1">
                <a:ea typeface="Verdana" panose="020B0604030504040204" pitchFamily="34" charset="0"/>
              </a:rPr>
              <a:t>’e</a:t>
            </a:r>
            <a:r>
              <a:rPr lang="tr-TR" sz="2400" dirty="0">
                <a:ea typeface="Verdana" panose="020B0604030504040204" pitchFamily="34" charset="0"/>
              </a:rPr>
              <a:t> tam akredite olarak girmiş dünyadaki tek Meteoroloji Mühendisliği Bölümü olarak, programımızda öğrenim gören öğrencilerimiz, mesleklerini yurt dışında da rahatça yapabilecek bir donanım elde etmekte ve dünyanın dört bir yanında çalışmalarını sürdürebilmektedir.</a:t>
            </a:r>
          </a:p>
        </p:txBody>
      </p:sp>
      <p:sp>
        <p:nvSpPr>
          <p:cNvPr id="17" name="TextBox 16">
            <a:extLst>
              <a:ext uri="{FF2B5EF4-FFF2-40B4-BE49-F238E27FC236}">
                <a16:creationId xmlns:a16="http://schemas.microsoft.com/office/drawing/2014/main" id="{6D08682B-21DF-4A6B-94E6-3F463F3B2172}"/>
              </a:ext>
            </a:extLst>
          </p:cNvPr>
          <p:cNvSpPr txBox="1"/>
          <p:nvPr/>
        </p:nvSpPr>
        <p:spPr>
          <a:xfrm>
            <a:off x="11678412" y="6818869"/>
            <a:ext cx="480291" cy="261610"/>
          </a:xfrm>
          <a:prstGeom prst="rect">
            <a:avLst/>
          </a:prstGeom>
          <a:noFill/>
        </p:spPr>
        <p:txBody>
          <a:bodyPr wrap="square" rtlCol="0">
            <a:spAutoFit/>
          </a:bodyPr>
          <a:lstStyle/>
          <a:p>
            <a:r>
              <a:rPr lang="tr-TR" sz="1050" dirty="0">
                <a:solidFill>
                  <a:schemeClr val="bg1">
                    <a:lumMod val="50000"/>
                  </a:schemeClr>
                </a:solidFill>
              </a:rPr>
              <a:t>9/18</a:t>
            </a:r>
            <a:endParaRPr lang="en-US" sz="1400" dirty="0">
              <a:solidFill>
                <a:schemeClr val="bg1">
                  <a:lumMod val="50000"/>
                </a:schemeClr>
              </a:solidFill>
            </a:endParaRPr>
          </a:p>
        </p:txBody>
      </p:sp>
      <p:pic>
        <p:nvPicPr>
          <p:cNvPr id="11" name="Picture 10"/>
          <p:cNvPicPr>
            <a:picLocks noChangeAspect="1"/>
          </p:cNvPicPr>
          <p:nvPr/>
        </p:nvPicPr>
        <p:blipFill rotWithShape="1">
          <a:blip r:embed="rId2"/>
          <a:srcRect l="31100" t="15000" r="36613" b="15000"/>
          <a:stretch/>
        </p:blipFill>
        <p:spPr>
          <a:xfrm>
            <a:off x="7602562" y="1503079"/>
            <a:ext cx="4179651" cy="5157209"/>
          </a:xfrm>
          <a:prstGeom prst="rect">
            <a:avLst/>
          </a:prstGeom>
          <a:ln>
            <a:solidFill>
              <a:schemeClr val="tx1"/>
            </a:solidFill>
          </a:ln>
        </p:spPr>
      </p:pic>
      <p:pic>
        <p:nvPicPr>
          <p:cNvPr id="4100" name="Picture 4" descr="Weather | WHNT.com">
            <a:extLst>
              <a:ext uri="{FF2B5EF4-FFF2-40B4-BE49-F238E27FC236}">
                <a16:creationId xmlns:a16="http://schemas.microsoft.com/office/drawing/2014/main" id="{1834FC3C-FDB2-C546-8A22-E466F24FFD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68" b="40808"/>
          <a:stretch/>
        </p:blipFill>
        <p:spPr bwMode="auto">
          <a:xfrm>
            <a:off x="129720" y="113754"/>
            <a:ext cx="11869776" cy="1214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AF79A19-694F-694F-A9EA-35D38BEF1F04}"/>
              </a:ext>
            </a:extLst>
          </p:cNvPr>
          <p:cNvPicPr>
            <a:picLocks noChangeAspect="1"/>
          </p:cNvPicPr>
          <p:nvPr/>
        </p:nvPicPr>
        <p:blipFill>
          <a:blip r:embed="rId4"/>
          <a:stretch>
            <a:fillRect/>
          </a:stretch>
        </p:blipFill>
        <p:spPr>
          <a:xfrm>
            <a:off x="257387" y="3907656"/>
            <a:ext cx="7207539" cy="2752632"/>
          </a:xfrm>
          <a:prstGeom prst="rect">
            <a:avLst/>
          </a:prstGeom>
        </p:spPr>
      </p:pic>
      <p:pic>
        <p:nvPicPr>
          <p:cNvPr id="4102" name="Picture 6" descr="ABET">
            <a:extLst>
              <a:ext uri="{FF2B5EF4-FFF2-40B4-BE49-F238E27FC236}">
                <a16:creationId xmlns:a16="http://schemas.microsoft.com/office/drawing/2014/main" id="{C32591B4-A56B-814A-9268-C5A26C5EC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3950" y="2495550"/>
            <a:ext cx="2178050" cy="933450"/>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064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277091"/>
            <a:ext cx="10833287" cy="769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solidFill>
                <a:schemeClr val="bg1"/>
              </a:solidFill>
              <a:latin typeface="Calibri" charset="0"/>
              <a:ea typeface="Calibri" charset="0"/>
              <a:cs typeface="Calibri" charset="0"/>
            </a:endParaRPr>
          </a:p>
        </p:txBody>
      </p:sp>
      <p:sp>
        <p:nvSpPr>
          <p:cNvPr id="5" name="Başlık 3">
            <a:extLst>
              <a:ext uri="{FF2B5EF4-FFF2-40B4-BE49-F238E27FC236}">
                <a16:creationId xmlns:a16="http://schemas.microsoft.com/office/drawing/2014/main" id="{9F5FDC6B-FB7A-43BB-AD3D-8FE379C8B9B3}"/>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Neden İTÜ ve Meteoroloji Mühendisliği Bölümü?</a:t>
            </a:r>
          </a:p>
        </p:txBody>
      </p:sp>
      <p:sp>
        <p:nvSpPr>
          <p:cNvPr id="7" name="Metin kutusu 2">
            <a:extLst>
              <a:ext uri="{FF2B5EF4-FFF2-40B4-BE49-F238E27FC236}">
                <a16:creationId xmlns:a16="http://schemas.microsoft.com/office/drawing/2014/main" id="{0B2550E0-510B-FF4D-97ED-E1C4597A7844}"/>
              </a:ext>
            </a:extLst>
          </p:cNvPr>
          <p:cNvSpPr txBox="1"/>
          <p:nvPr/>
        </p:nvSpPr>
        <p:spPr>
          <a:xfrm>
            <a:off x="4989149" y="1491414"/>
            <a:ext cx="7022765" cy="4893647"/>
          </a:xfrm>
          <a:prstGeom prst="rect">
            <a:avLst/>
          </a:prstGeom>
          <a:noFill/>
        </p:spPr>
        <p:txBody>
          <a:bodyPr wrap="square" rtlCol="0">
            <a:spAutoFit/>
          </a:bodyPr>
          <a:lstStyle/>
          <a:p>
            <a:pPr marL="342900" indent="-342900" algn="just">
              <a:buFont typeface="Wingdings" panose="05000000000000000000" pitchFamily="2" charset="2"/>
              <a:buChar char="v"/>
            </a:pPr>
            <a:r>
              <a:rPr lang="tr-TR" sz="2400" dirty="0">
                <a:ea typeface="Verdana" panose="020B0604030504040204" pitchFamily="34" charset="0"/>
              </a:rPr>
              <a:t>Zengin ve farklı alt araştırma alanlarında uluslarası tecrübe sahibi akademik kadro,</a:t>
            </a:r>
          </a:p>
          <a:p>
            <a:pPr marL="342900" indent="-342900" algn="just">
              <a:buFont typeface="Wingdings" panose="05000000000000000000" pitchFamily="2" charset="2"/>
              <a:buChar char="v"/>
            </a:pPr>
            <a:endParaRPr lang="tr-TR" sz="2400" dirty="0">
              <a:ea typeface="Verdana" panose="020B0604030504040204" pitchFamily="34" charset="0"/>
            </a:endParaRPr>
          </a:p>
          <a:p>
            <a:pPr marL="342900" indent="-342900" algn="just">
              <a:buFont typeface="Wingdings" panose="05000000000000000000" pitchFamily="2" charset="2"/>
              <a:buChar char="v"/>
            </a:pPr>
            <a:r>
              <a:rPr lang="tr-TR" sz="2400" dirty="0">
                <a:ea typeface="Verdana" panose="020B0604030504040204" pitchFamily="34" charset="0"/>
              </a:rPr>
              <a:t>Önemli ulusal ve uluslarası projelerde çalışma imkanı, </a:t>
            </a:r>
          </a:p>
          <a:p>
            <a:pPr marL="342900" indent="-342900" algn="just">
              <a:buFont typeface="Wingdings" panose="05000000000000000000" pitchFamily="2" charset="2"/>
              <a:buChar char="v"/>
            </a:pPr>
            <a:endParaRPr lang="tr-TR" sz="2400" dirty="0">
              <a:ea typeface="Verdana" panose="020B0604030504040204" pitchFamily="34" charset="0"/>
            </a:endParaRPr>
          </a:p>
          <a:p>
            <a:pPr marL="342900" indent="-342900" algn="just">
              <a:buFont typeface="Wingdings" panose="05000000000000000000" pitchFamily="2" charset="2"/>
              <a:buChar char="v"/>
            </a:pPr>
            <a:r>
              <a:rPr lang="tr-TR" sz="2400" dirty="0">
                <a:ea typeface="Verdana" panose="020B0604030504040204" pitchFamily="34" charset="0"/>
              </a:rPr>
              <a:t>Dünya çapında ödüller alan öğrenci takımları ile birlikte çalışma, </a:t>
            </a:r>
          </a:p>
          <a:p>
            <a:pPr marL="342900" indent="-342900" algn="just">
              <a:buFont typeface="Wingdings" panose="05000000000000000000" pitchFamily="2" charset="2"/>
              <a:buChar char="v"/>
            </a:pPr>
            <a:endParaRPr lang="tr-TR" sz="2400" dirty="0">
              <a:ea typeface="Verdana" panose="020B0604030504040204" pitchFamily="34" charset="0"/>
            </a:endParaRPr>
          </a:p>
          <a:p>
            <a:pPr marL="342900" indent="-342900" algn="just">
              <a:buFont typeface="Wingdings" panose="05000000000000000000" pitchFamily="2" charset="2"/>
              <a:buChar char="v"/>
            </a:pPr>
            <a:r>
              <a:rPr lang="tr-TR" sz="2400" dirty="0">
                <a:ea typeface="Verdana" panose="020B0604030504040204" pitchFamily="34" charset="0"/>
              </a:rPr>
              <a:t>Uluslararası tanınırlık ve akreditasyon, </a:t>
            </a:r>
          </a:p>
          <a:p>
            <a:pPr marL="342900" indent="-342900" algn="just">
              <a:buFont typeface="Wingdings" panose="05000000000000000000" pitchFamily="2" charset="2"/>
              <a:buChar char="v"/>
            </a:pPr>
            <a:endParaRPr lang="tr-TR" sz="2400" dirty="0">
              <a:ea typeface="Verdana" panose="020B0604030504040204" pitchFamily="34" charset="0"/>
            </a:endParaRPr>
          </a:p>
          <a:p>
            <a:pPr marL="342900" indent="-342900" algn="just">
              <a:buFont typeface="Wingdings" panose="05000000000000000000" pitchFamily="2" charset="2"/>
              <a:buChar char="v"/>
            </a:pPr>
            <a:r>
              <a:rPr lang="tr-TR" sz="2400" dirty="0">
                <a:ea typeface="Verdana" panose="020B0604030504040204" pitchFamily="34" charset="0"/>
              </a:rPr>
              <a:t>Zengin deneysel ve tasarıma yönelik altyapı olanakları</a:t>
            </a:r>
          </a:p>
        </p:txBody>
      </p:sp>
      <p:pic>
        <p:nvPicPr>
          <p:cNvPr id="8" name="Picture 7">
            <a:extLst>
              <a:ext uri="{FF2B5EF4-FFF2-40B4-BE49-F238E27FC236}">
                <a16:creationId xmlns:a16="http://schemas.microsoft.com/office/drawing/2014/main" id="{C772FD18-5DDC-3E45-8F55-9DB50D2ACB7B}"/>
              </a:ext>
            </a:extLst>
          </p:cNvPr>
          <p:cNvPicPr>
            <a:picLocks noChangeAspect="1"/>
          </p:cNvPicPr>
          <p:nvPr/>
        </p:nvPicPr>
        <p:blipFill>
          <a:blip r:embed="rId3"/>
          <a:stretch>
            <a:fillRect/>
          </a:stretch>
        </p:blipFill>
        <p:spPr>
          <a:xfrm>
            <a:off x="0" y="1496979"/>
            <a:ext cx="5105246" cy="4733700"/>
          </a:xfrm>
          <a:prstGeom prst="rect">
            <a:avLst/>
          </a:prstGeom>
        </p:spPr>
      </p:pic>
      <p:sp>
        <p:nvSpPr>
          <p:cNvPr id="10" name="Oval 9">
            <a:extLst>
              <a:ext uri="{FF2B5EF4-FFF2-40B4-BE49-F238E27FC236}">
                <a16:creationId xmlns:a16="http://schemas.microsoft.com/office/drawing/2014/main" id="{0F86926B-D09F-BE4B-9A97-13D0341B61C6}"/>
              </a:ext>
            </a:extLst>
          </p:cNvPr>
          <p:cNvSpPr/>
          <p:nvPr/>
        </p:nvSpPr>
        <p:spPr>
          <a:xfrm>
            <a:off x="3673098" y="2417736"/>
            <a:ext cx="511444" cy="4804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TextBox 10">
            <a:extLst>
              <a:ext uri="{FF2B5EF4-FFF2-40B4-BE49-F238E27FC236}">
                <a16:creationId xmlns:a16="http://schemas.microsoft.com/office/drawing/2014/main" id="{1EA32258-D701-5146-B6CB-22E1AF129116}"/>
              </a:ext>
            </a:extLst>
          </p:cNvPr>
          <p:cNvSpPr txBox="1"/>
          <p:nvPr/>
        </p:nvSpPr>
        <p:spPr>
          <a:xfrm>
            <a:off x="2278806" y="2898183"/>
            <a:ext cx="2788584" cy="369332"/>
          </a:xfrm>
          <a:prstGeom prst="rect">
            <a:avLst/>
          </a:prstGeom>
          <a:noFill/>
        </p:spPr>
        <p:txBody>
          <a:bodyPr wrap="none" rtlCol="0">
            <a:spAutoFit/>
          </a:bodyPr>
          <a:lstStyle/>
          <a:p>
            <a:r>
              <a:rPr lang="tr-TR" b="1" dirty="0">
                <a:solidFill>
                  <a:srgbClr val="FF0000"/>
                </a:solidFill>
              </a:rPr>
              <a:t>İTÜ Meteoroloji 1 Numara!</a:t>
            </a:r>
          </a:p>
        </p:txBody>
      </p:sp>
    </p:spTree>
    <p:extLst>
      <p:ext uri="{BB962C8B-B14F-4D97-AF65-F5344CB8AC3E}">
        <p14:creationId xmlns:p14="http://schemas.microsoft.com/office/powerpoint/2010/main" val="59798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tr-TR" sz="3000" b="1" dirty="0">
                <a:solidFill>
                  <a:prstClr val="white"/>
                </a:solidFill>
                <a:latin typeface="Verdana" panose="020B0604030504040204" pitchFamily="34" charset="0"/>
                <a:ea typeface="Verdana" panose="020B0604030504040204" pitchFamily="34" charset="0"/>
                <a:cs typeface="Calibri" charset="0"/>
              </a:rPr>
              <a:t>Öğrenci Kulüpleri</a:t>
            </a:r>
          </a:p>
        </p:txBody>
      </p:sp>
      <p:grpSp>
        <p:nvGrpSpPr>
          <p:cNvPr id="3" name="Group 2"/>
          <p:cNvGrpSpPr/>
          <p:nvPr/>
        </p:nvGrpSpPr>
        <p:grpSpPr>
          <a:xfrm>
            <a:off x="419384" y="1297837"/>
            <a:ext cx="11763383" cy="5486192"/>
            <a:chOff x="419384" y="1297837"/>
            <a:chExt cx="11763383" cy="5486192"/>
          </a:xfrm>
        </p:grpSpPr>
        <p:sp>
          <p:nvSpPr>
            <p:cNvPr id="7" name="TextBox 6">
              <a:extLst>
                <a:ext uri="{FF2B5EF4-FFF2-40B4-BE49-F238E27FC236}">
                  <a16:creationId xmlns:a16="http://schemas.microsoft.com/office/drawing/2014/main" id="{C8D081F6-62CE-4AB7-A27A-BF53C46A4658}"/>
                </a:ext>
              </a:extLst>
            </p:cNvPr>
            <p:cNvSpPr txBox="1"/>
            <p:nvPr/>
          </p:nvSpPr>
          <p:spPr>
            <a:xfrm>
              <a:off x="11593903" y="6530113"/>
              <a:ext cx="5888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15/18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Dikdörtgen 10">
              <a:extLst>
                <a:ext uri="{FF2B5EF4-FFF2-40B4-BE49-F238E27FC236}">
                  <a16:creationId xmlns:a16="http://schemas.microsoft.com/office/drawing/2014/main" id="{03CE9AFA-7899-4A27-BD5B-493570C0228B}"/>
                </a:ext>
              </a:extLst>
            </p:cNvPr>
            <p:cNvSpPr/>
            <p:nvPr/>
          </p:nvSpPr>
          <p:spPr>
            <a:xfrm>
              <a:off x="430458" y="1329807"/>
              <a:ext cx="6226374" cy="3477875"/>
            </a:xfrm>
            <a:prstGeom prst="rect">
              <a:avLst/>
            </a:prstGeom>
          </p:spPr>
          <p:txBody>
            <a:bodyPr wrap="square">
              <a:spAutoFit/>
            </a:bodyPr>
            <a:lstStyle/>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Meteorolojik Araştırmalar Kulübü (METAR) </a:t>
              </a:r>
            </a:p>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METEO Kodlama Takımı </a:t>
              </a:r>
            </a:p>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METEO Uzaktan Algılama Takımı</a:t>
              </a:r>
            </a:p>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METEO Modelleme Takımı</a:t>
              </a:r>
            </a:p>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METEO Tahmin Takımı</a:t>
              </a:r>
            </a:p>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Balon Takımı</a:t>
              </a:r>
            </a:p>
            <a:p>
              <a:pPr marL="342900" indent="-342900" defTabSz="764552">
                <a:buFont typeface="Wingdings" panose="05000000000000000000" pitchFamily="2" charset="2"/>
                <a:buChar char="v"/>
              </a:pPr>
              <a:r>
                <a:rPr lang="tr-TR" sz="2000" dirty="0">
                  <a:solidFill>
                    <a:prstClr val="black"/>
                  </a:solidFill>
                  <a:latin typeface="Verdana" panose="020B0604030504040204" pitchFamily="34" charset="0"/>
                  <a:ea typeface="Verdana" panose="020B0604030504040204" pitchFamily="34" charset="0"/>
                </a:rPr>
                <a:t>Raporlama Takımı</a:t>
              </a:r>
            </a:p>
            <a:p>
              <a:pPr marL="342900" indent="-342900" defTabSz="764552">
                <a:buFont typeface="Wingdings" panose="05000000000000000000" pitchFamily="2" charset="2"/>
                <a:buChar char="v"/>
              </a:pPr>
              <a:endParaRPr lang="tr-TR" sz="2000" dirty="0">
                <a:solidFill>
                  <a:prstClr val="black"/>
                </a:solidFill>
                <a:latin typeface="Verdana" panose="020B0604030504040204" pitchFamily="34" charset="0"/>
                <a:ea typeface="Verdana" panose="020B0604030504040204" pitchFamily="34" charset="0"/>
              </a:endParaRPr>
            </a:p>
            <a:p>
              <a:pPr marL="342900" indent="-342900" defTabSz="764552">
                <a:buFont typeface="Wingdings" panose="05000000000000000000" pitchFamily="2" charset="2"/>
                <a:buChar char="v"/>
              </a:pPr>
              <a:endParaRPr lang="tr-TR" sz="2000" dirty="0">
                <a:solidFill>
                  <a:prstClr val="black"/>
                </a:solidFill>
                <a:latin typeface="Verdana" panose="020B0604030504040204" pitchFamily="34" charset="0"/>
                <a:ea typeface="Verdana" panose="020B0604030504040204" pitchFamily="34" charset="0"/>
              </a:endParaRPr>
            </a:p>
            <a:p>
              <a:pPr marL="342900" indent="-342900" defTabSz="764552">
                <a:buFont typeface="Wingdings" panose="05000000000000000000" pitchFamily="2" charset="2"/>
                <a:buChar char="v"/>
              </a:pPr>
              <a:endParaRPr lang="tr-TR" sz="2000" dirty="0">
                <a:solidFill>
                  <a:prstClr val="black"/>
                </a:solidFill>
                <a:latin typeface="Verdana" panose="020B0604030504040204" pitchFamily="34" charset="0"/>
                <a:ea typeface="Verdana" panose="020B0604030504040204" pitchFamily="34" charset="0"/>
              </a:endParaRPr>
            </a:p>
            <a:p>
              <a:pPr marL="342900" indent="-342900" defTabSz="764552">
                <a:buFont typeface="Wingdings" panose="05000000000000000000" pitchFamily="2" charset="2"/>
                <a:buChar char="v"/>
              </a:pPr>
              <a:endParaRPr lang="tr-TR" sz="2000" dirty="0">
                <a:solidFill>
                  <a:prstClr val="black"/>
                </a:solidFill>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4" y="3602735"/>
              <a:ext cx="4477688" cy="2726013"/>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42" y="2006128"/>
              <a:ext cx="2724649" cy="2043487"/>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904" y="1297837"/>
              <a:ext cx="3666744" cy="2751778"/>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466" y="4133129"/>
              <a:ext cx="3619500" cy="2195620"/>
            </a:xfrm>
            <a:prstGeom prst="rect">
              <a:avLst/>
            </a:prstGeom>
            <a:ln>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311" y="4133129"/>
              <a:ext cx="3127337" cy="2195620"/>
            </a:xfrm>
            <a:prstGeom prst="rect">
              <a:avLst/>
            </a:prstGeom>
            <a:ln>
              <a:solidFill>
                <a:schemeClr val="tx1"/>
              </a:solidFill>
            </a:ln>
          </p:spPr>
        </p:pic>
      </p:grpSp>
      <p:pic>
        <p:nvPicPr>
          <p:cNvPr id="11" name="Picture 10">
            <a:extLst>
              <a:ext uri="{FF2B5EF4-FFF2-40B4-BE49-F238E27FC236}">
                <a16:creationId xmlns:a16="http://schemas.microsoft.com/office/drawing/2014/main" id="{A5DFB2C4-8E80-514F-9BAC-4BB74DCC0AF8}"/>
              </a:ext>
            </a:extLst>
          </p:cNvPr>
          <p:cNvPicPr>
            <a:picLocks noChangeAspect="1"/>
          </p:cNvPicPr>
          <p:nvPr/>
        </p:nvPicPr>
        <p:blipFill>
          <a:blip r:embed="rId7"/>
          <a:stretch>
            <a:fillRect/>
          </a:stretch>
        </p:blipFill>
        <p:spPr>
          <a:xfrm>
            <a:off x="430458" y="201118"/>
            <a:ext cx="11612190" cy="977900"/>
          </a:xfrm>
          <a:prstGeom prst="rect">
            <a:avLst/>
          </a:prstGeom>
        </p:spPr>
      </p:pic>
    </p:spTree>
    <p:extLst>
      <p:ext uri="{BB962C8B-B14F-4D97-AF65-F5344CB8AC3E}">
        <p14:creationId xmlns:p14="http://schemas.microsoft.com/office/powerpoint/2010/main" val="356757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5161" y="2281860"/>
            <a:ext cx="11996839" cy="4662457"/>
            <a:chOff x="185928" y="2175965"/>
            <a:chExt cx="11996839" cy="4662457"/>
          </a:xfrm>
        </p:grpSpPr>
        <p:sp>
          <p:nvSpPr>
            <p:cNvPr id="7" name="TextBox 6">
              <a:extLst>
                <a:ext uri="{FF2B5EF4-FFF2-40B4-BE49-F238E27FC236}">
                  <a16:creationId xmlns:a16="http://schemas.microsoft.com/office/drawing/2014/main" id="{C8D081F6-62CE-4AB7-A27A-BF53C46A4658}"/>
                </a:ext>
              </a:extLst>
            </p:cNvPr>
            <p:cNvSpPr txBox="1"/>
            <p:nvPr/>
          </p:nvSpPr>
          <p:spPr>
            <a:xfrm>
              <a:off x="11593903" y="6530113"/>
              <a:ext cx="5888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15/18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392" y="2175966"/>
              <a:ext cx="2679192" cy="2043554"/>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636" y="4368445"/>
              <a:ext cx="2679192" cy="2012743"/>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486" y="2175966"/>
              <a:ext cx="6307836" cy="4205224"/>
            </a:xfrm>
            <a:prstGeom prst="rect">
              <a:avLst/>
            </a:prstGeom>
            <a:ln>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28" y="2175965"/>
              <a:ext cx="2529078" cy="4205223"/>
            </a:xfrm>
            <a:prstGeom prst="rect">
              <a:avLst/>
            </a:prstGeom>
            <a:ln>
              <a:solidFill>
                <a:schemeClr val="tx1"/>
              </a:solidFill>
            </a:ln>
          </p:spPr>
        </p:pic>
        <p:sp>
          <p:nvSpPr>
            <p:cNvPr id="20" name="Dikdörtgen 10">
              <a:extLst>
                <a:ext uri="{FF2B5EF4-FFF2-40B4-BE49-F238E27FC236}">
                  <a16:creationId xmlns:a16="http://schemas.microsoft.com/office/drawing/2014/main" id="{03CE9AFA-7899-4A27-BD5B-493570C0228B}"/>
                </a:ext>
              </a:extLst>
            </p:cNvPr>
            <p:cNvSpPr/>
            <p:nvPr/>
          </p:nvSpPr>
          <p:spPr>
            <a:xfrm>
              <a:off x="455456" y="5330317"/>
              <a:ext cx="10833287" cy="1508105"/>
            </a:xfrm>
            <a:prstGeom prst="rect">
              <a:avLst/>
            </a:prstGeom>
          </p:spPr>
          <p:txBody>
            <a:bodyPr wrap="square">
              <a:spAutoFit/>
            </a:bodyPr>
            <a:lstStyle/>
            <a:p>
              <a:pPr algn="ctr" defTabSz="764552"/>
              <a:r>
                <a:rPr lang="tr-TR" sz="3200" b="1" dirty="0" err="1">
                  <a:solidFill>
                    <a:prstClr val="black"/>
                  </a:solidFill>
                  <a:highlight>
                    <a:srgbClr val="FFFF00"/>
                  </a:highlight>
                  <a:ea typeface="Verdana" panose="020B0604030504040204" pitchFamily="34" charset="0"/>
                </a:rPr>
                <a:t>Buyrun</a:t>
              </a:r>
              <a:r>
                <a:rPr lang="tr-TR" sz="3200" b="1" dirty="0">
                  <a:solidFill>
                    <a:prstClr val="black"/>
                  </a:solidFill>
                  <a:highlight>
                    <a:srgbClr val="FFFF00"/>
                  </a:highlight>
                  <a:ea typeface="Verdana" panose="020B0604030504040204" pitchFamily="34" charset="0"/>
                </a:rPr>
                <a:t> siz de bu ekibin </a:t>
              </a:r>
            </a:p>
            <a:p>
              <a:pPr algn="ctr" defTabSz="764552"/>
              <a:r>
                <a:rPr lang="tr-TR" sz="3200" b="1" dirty="0">
                  <a:solidFill>
                    <a:prstClr val="black"/>
                  </a:solidFill>
                  <a:highlight>
                    <a:srgbClr val="FFFF00"/>
                  </a:highlight>
                  <a:ea typeface="Verdana" panose="020B0604030504040204" pitchFamily="34" charset="0"/>
                </a:rPr>
                <a:t>bir parçası olun!..</a:t>
              </a:r>
              <a:endParaRPr lang="tr-TR" sz="2800" dirty="0">
                <a:solidFill>
                  <a:prstClr val="black"/>
                </a:solidFill>
                <a:highlight>
                  <a:srgbClr val="FFFF00"/>
                </a:highlight>
                <a:ea typeface="Verdana" panose="020B0604030504040204" pitchFamily="34" charset="0"/>
              </a:endParaRPr>
            </a:p>
            <a:p>
              <a:pPr defTabSz="764552"/>
              <a:endParaRPr lang="tr-TR" sz="2800" dirty="0">
                <a:solidFill>
                  <a:prstClr val="black"/>
                </a:solidFill>
                <a:highlight>
                  <a:srgbClr val="FFFF00"/>
                </a:highlight>
                <a:ea typeface="Verdana" panose="020B0604030504040204" pitchFamily="34" charset="0"/>
              </a:endParaRPr>
            </a:p>
          </p:txBody>
        </p:sp>
      </p:grpSp>
      <p:pic>
        <p:nvPicPr>
          <p:cNvPr id="4" name="Picture 3">
            <a:extLst>
              <a:ext uri="{FF2B5EF4-FFF2-40B4-BE49-F238E27FC236}">
                <a16:creationId xmlns:a16="http://schemas.microsoft.com/office/drawing/2014/main" id="{58408769-EF9D-D345-B75D-E0A94E88824A}"/>
              </a:ext>
            </a:extLst>
          </p:cNvPr>
          <p:cNvPicPr>
            <a:picLocks noChangeAspect="1"/>
          </p:cNvPicPr>
          <p:nvPr/>
        </p:nvPicPr>
        <p:blipFill>
          <a:blip r:embed="rId6"/>
          <a:stretch>
            <a:fillRect/>
          </a:stretch>
        </p:blipFill>
        <p:spPr>
          <a:xfrm>
            <a:off x="127000" y="234286"/>
            <a:ext cx="11841061" cy="1973111"/>
          </a:xfrm>
          <a:prstGeom prst="rect">
            <a:avLst/>
          </a:prstGeom>
        </p:spPr>
      </p:pic>
    </p:spTree>
    <p:extLst>
      <p:ext uri="{BB962C8B-B14F-4D97-AF65-F5344CB8AC3E}">
        <p14:creationId xmlns:p14="http://schemas.microsoft.com/office/powerpoint/2010/main" val="44838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6F84B07D-A9AA-9E49-8305-641C55175AFD}"/>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8" name="TextBox 7">
            <a:extLst>
              <a:ext uri="{FF2B5EF4-FFF2-40B4-BE49-F238E27FC236}">
                <a16:creationId xmlns:a16="http://schemas.microsoft.com/office/drawing/2014/main" id="{CDB19F76-2D57-4CAD-9C3A-397AA8F2BE7A}"/>
              </a:ext>
            </a:extLst>
          </p:cNvPr>
          <p:cNvSpPr txBox="1"/>
          <p:nvPr/>
        </p:nvSpPr>
        <p:spPr>
          <a:xfrm>
            <a:off x="11593903" y="6530113"/>
            <a:ext cx="588864" cy="253916"/>
          </a:xfrm>
          <a:prstGeom prst="rect">
            <a:avLst/>
          </a:prstGeom>
          <a:noFill/>
        </p:spPr>
        <p:txBody>
          <a:bodyPr wrap="square" rtlCol="0">
            <a:spAutoFit/>
          </a:bodyPr>
          <a:lstStyle/>
          <a:p>
            <a:r>
              <a:rPr lang="tr-TR" sz="1050" dirty="0">
                <a:solidFill>
                  <a:schemeClr val="bg1">
                    <a:lumMod val="50000"/>
                  </a:schemeClr>
                </a:solidFill>
              </a:rPr>
              <a:t>17/18</a:t>
            </a:r>
            <a:endParaRPr lang="en-US" sz="1400" dirty="0">
              <a:solidFill>
                <a:schemeClr val="bg1">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2767" cy="6858000"/>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92"/>
          <a:stretch/>
        </p:blipFill>
        <p:spPr>
          <a:xfrm>
            <a:off x="2157984" y="841248"/>
            <a:ext cx="8202168" cy="5551705"/>
          </a:xfrm>
          <a:prstGeom prst="rect">
            <a:avLst/>
          </a:prstGeom>
        </p:spPr>
      </p:pic>
    </p:spTree>
    <p:extLst>
      <p:ext uri="{BB962C8B-B14F-4D97-AF65-F5344CB8AC3E}">
        <p14:creationId xmlns:p14="http://schemas.microsoft.com/office/powerpoint/2010/main" val="2283211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98C822F2-0AC0-ED43-8513-D81869FBFE62}"/>
              </a:ext>
            </a:extLst>
          </p:cNvPr>
          <p:cNvSpPr txBox="1">
            <a:spLocks/>
          </p:cNvSpPr>
          <p:nvPr/>
        </p:nvSpPr>
        <p:spPr>
          <a:xfrm>
            <a:off x="886690" y="4736108"/>
            <a:ext cx="10563369" cy="992981"/>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4800" b="1" dirty="0">
                <a:solidFill>
                  <a:prstClr val="white"/>
                </a:solidFill>
                <a:latin typeface="Calibri" charset="0"/>
                <a:ea typeface="Calibri" charset="0"/>
                <a:cs typeface="Calibri" charset="0"/>
              </a:rPr>
              <a:t>Meteoroloji Mühendisliği Bölümü</a:t>
            </a:r>
          </a:p>
        </p:txBody>
      </p:sp>
      <p:sp>
        <p:nvSpPr>
          <p:cNvPr id="5" name="Başlık 3">
            <a:extLst>
              <a:ext uri="{FF2B5EF4-FFF2-40B4-BE49-F238E27FC236}">
                <a16:creationId xmlns:a16="http://schemas.microsoft.com/office/drawing/2014/main" id="{EE1573B0-2ADA-8441-8F76-B09835E6269C}"/>
              </a:ext>
            </a:extLst>
          </p:cNvPr>
          <p:cNvSpPr txBox="1">
            <a:spLocks/>
          </p:cNvSpPr>
          <p:nvPr/>
        </p:nvSpPr>
        <p:spPr>
          <a:xfrm>
            <a:off x="886689" y="5999018"/>
            <a:ext cx="10563369" cy="645203"/>
          </a:xfrm>
          <a:prstGeom prst="rect">
            <a:avLst/>
          </a:prstGeom>
        </p:spPr>
        <p:txBody>
          <a:bodyPr vert="horz" lIns="91440" tIns="45720" rIns="91440" bIns="45720" rtlCol="0" anchor="b">
            <a:noAutofit/>
          </a:bodyPr>
          <a:lstStyle>
            <a:lvl1pPr algn="ctr" defTabSz="1219352" rtl="0" eaLnBrk="1" latinLnBrk="0" hangingPunct="1">
              <a:lnSpc>
                <a:spcPct val="90000"/>
              </a:lnSpc>
              <a:spcBef>
                <a:spcPct val="0"/>
              </a:spcBef>
              <a:buNone/>
              <a:defRPr sz="8001" kern="1200">
                <a:solidFill>
                  <a:schemeClr val="tx1"/>
                </a:solidFill>
                <a:latin typeface="+mj-lt"/>
                <a:ea typeface="+mj-ea"/>
                <a:cs typeface="+mj-cs"/>
              </a:defRPr>
            </a:lvl1pPr>
          </a:lstStyle>
          <a:p>
            <a:pPr>
              <a:lnSpc>
                <a:spcPct val="100000"/>
              </a:lnSpc>
            </a:pPr>
            <a:r>
              <a:rPr lang="tr-TR" sz="3200" b="1" dirty="0">
                <a:solidFill>
                  <a:prstClr val="white"/>
                </a:solidFill>
                <a:latin typeface="Calibri" charset="0"/>
                <a:ea typeface="Calibri" charset="0"/>
                <a:cs typeface="Calibri" charset="0"/>
              </a:rPr>
              <a:t>Çevrim İçi Tanıtım Günleri - 17.02.2022</a:t>
            </a:r>
          </a:p>
        </p:txBody>
      </p:sp>
    </p:spTree>
    <p:extLst>
      <p:ext uri="{BB962C8B-B14F-4D97-AF65-F5344CB8AC3E}">
        <p14:creationId xmlns:p14="http://schemas.microsoft.com/office/powerpoint/2010/main" val="254131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tr-TR" sz="3000" b="1" dirty="0">
                <a:solidFill>
                  <a:schemeClr val="bg1"/>
                </a:solidFill>
                <a:latin typeface="Verdana" panose="020B0604030504040204" pitchFamily="34" charset="0"/>
                <a:ea typeface="Verdana" panose="020B0604030504040204" pitchFamily="34" charset="0"/>
                <a:cs typeface="Arial" panose="020B0604020202020204" pitchFamily="34" charset="0"/>
              </a:rPr>
              <a:t>Tarihçe</a:t>
            </a:r>
            <a:endParaRPr lang="en-US" sz="30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6" name="Footer Placeholder 3">
            <a:extLst>
              <a:ext uri="{FF2B5EF4-FFF2-40B4-BE49-F238E27FC236}">
                <a16:creationId xmlns:a16="http://schemas.microsoft.com/office/drawing/2014/main" id="{7F696BAA-2338-4BD5-8BBE-724FE130B19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dirty="0"/>
          </a:p>
        </p:txBody>
      </p:sp>
      <p:sp>
        <p:nvSpPr>
          <p:cNvPr id="4" name="TextBox 3">
            <a:extLst>
              <a:ext uri="{FF2B5EF4-FFF2-40B4-BE49-F238E27FC236}">
                <a16:creationId xmlns:a16="http://schemas.microsoft.com/office/drawing/2014/main" id="{E39FCF7F-27B0-4B61-A2B9-18892772948E}"/>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2/18</a:t>
            </a:r>
            <a:endParaRPr lang="en-US" sz="1400" dirty="0">
              <a:solidFill>
                <a:schemeClr val="bg1">
                  <a:lumMod val="50000"/>
                </a:schemeClr>
              </a:solidFill>
            </a:endParaRPr>
          </a:p>
        </p:txBody>
      </p:sp>
      <p:sp>
        <p:nvSpPr>
          <p:cNvPr id="15" name="TextBox 14">
            <a:extLst>
              <a:ext uri="{FF2B5EF4-FFF2-40B4-BE49-F238E27FC236}">
                <a16:creationId xmlns:a16="http://schemas.microsoft.com/office/drawing/2014/main" id="{C52B806A-0828-4E3A-9865-3D5378854EDA}"/>
              </a:ext>
            </a:extLst>
          </p:cNvPr>
          <p:cNvSpPr txBox="1"/>
          <p:nvPr/>
        </p:nvSpPr>
        <p:spPr>
          <a:xfrm>
            <a:off x="8223002" y="2734573"/>
            <a:ext cx="1052422" cy="276999"/>
          </a:xfrm>
          <a:prstGeom prst="rect">
            <a:avLst/>
          </a:prstGeom>
          <a:noFill/>
        </p:spPr>
        <p:txBody>
          <a:bodyPr wrap="square" rtlCol="0">
            <a:spAutoFit/>
          </a:bodyPr>
          <a:lstStyle/>
          <a:p>
            <a:r>
              <a:rPr lang="tr-TR" sz="1200" dirty="0">
                <a:solidFill>
                  <a:srgbClr val="C00000"/>
                </a:solidFill>
              </a:rPr>
              <a:t>Maslak - 2020</a:t>
            </a:r>
            <a:endParaRPr lang="en-US" sz="1200" dirty="0">
              <a:solidFill>
                <a:srgbClr val="C00000"/>
              </a:solidFill>
            </a:endParaRPr>
          </a:p>
        </p:txBody>
      </p:sp>
      <p:grpSp>
        <p:nvGrpSpPr>
          <p:cNvPr id="45" name="Group 44">
            <a:extLst>
              <a:ext uri="{FF2B5EF4-FFF2-40B4-BE49-F238E27FC236}">
                <a16:creationId xmlns:a16="http://schemas.microsoft.com/office/drawing/2014/main" id="{B68B5904-D44F-4203-A031-2D4ADAD65C81}"/>
              </a:ext>
            </a:extLst>
          </p:cNvPr>
          <p:cNvGrpSpPr/>
          <p:nvPr/>
        </p:nvGrpSpPr>
        <p:grpSpPr>
          <a:xfrm>
            <a:off x="432960" y="3057610"/>
            <a:ext cx="7576858" cy="3307853"/>
            <a:chOff x="323850" y="1399241"/>
            <a:chExt cx="8852024" cy="4758324"/>
          </a:xfrm>
        </p:grpSpPr>
        <p:pic>
          <p:nvPicPr>
            <p:cNvPr id="35" name="Picture 5">
              <a:extLst>
                <a:ext uri="{FF2B5EF4-FFF2-40B4-BE49-F238E27FC236}">
                  <a16:creationId xmlns:a16="http://schemas.microsoft.com/office/drawing/2014/main" id="{73117958-78A7-441E-AB2E-9932153C7A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60575"/>
              <a:ext cx="85693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6">
              <a:extLst>
                <a:ext uri="{FF2B5EF4-FFF2-40B4-BE49-F238E27FC236}">
                  <a16:creationId xmlns:a16="http://schemas.microsoft.com/office/drawing/2014/main" id="{5BB8DD6C-762B-4661-8964-3F62B98C3297}"/>
                </a:ext>
              </a:extLst>
            </p:cNvPr>
            <p:cNvSpPr txBox="1">
              <a:spLocks noChangeArrowheads="1"/>
            </p:cNvSpPr>
            <p:nvPr/>
          </p:nvSpPr>
          <p:spPr bwMode="auto">
            <a:xfrm>
              <a:off x="323851" y="1479101"/>
              <a:ext cx="1511300"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1773</a:t>
              </a:r>
            </a:p>
            <a:p>
              <a:pPr eaLnBrk="1" hangingPunct="1"/>
              <a:r>
                <a:rPr lang="en-US" altLang="en-US" sz="1200" dirty="0" err="1">
                  <a:latin typeface="Calibri" panose="020F0502020204030204" pitchFamily="34" charset="0"/>
                </a:rPr>
                <a:t>Mühendishane-i</a:t>
              </a:r>
              <a:r>
                <a:rPr lang="en-US" altLang="en-US" sz="1200" dirty="0">
                  <a:latin typeface="Calibri" panose="020F0502020204030204" pitchFamily="34" charset="0"/>
                </a:rPr>
                <a:t> Bahr-</a:t>
              </a:r>
              <a:r>
                <a:rPr lang="en-US" altLang="en-US" sz="1200" dirty="0" err="1">
                  <a:latin typeface="Calibri" panose="020F0502020204030204" pitchFamily="34" charset="0"/>
                </a:rPr>
                <a:t>i</a:t>
              </a:r>
              <a:r>
                <a:rPr lang="en-US" altLang="en-US" sz="1200" dirty="0">
                  <a:latin typeface="Calibri" panose="020F0502020204030204" pitchFamily="34" charset="0"/>
                </a:rPr>
                <a:t> </a:t>
              </a:r>
              <a:r>
                <a:rPr lang="en-US" altLang="en-US" sz="1200" dirty="0" err="1">
                  <a:latin typeface="Calibri" panose="020F0502020204030204" pitchFamily="34" charset="0"/>
                </a:rPr>
                <a:t>Hümayun</a:t>
              </a:r>
              <a:endParaRPr lang="en-US" altLang="en-US" sz="1200" dirty="0">
                <a:latin typeface="Calibri" panose="020F0502020204030204" pitchFamily="34" charset="0"/>
              </a:endParaRPr>
            </a:p>
          </p:txBody>
        </p:sp>
        <p:sp>
          <p:nvSpPr>
            <p:cNvPr id="37" name="TextBox 12">
              <a:extLst>
                <a:ext uri="{FF2B5EF4-FFF2-40B4-BE49-F238E27FC236}">
                  <a16:creationId xmlns:a16="http://schemas.microsoft.com/office/drawing/2014/main" id="{5C135F1B-1A01-43ED-8EF1-CC056E6AD8A6}"/>
                </a:ext>
              </a:extLst>
            </p:cNvPr>
            <p:cNvSpPr txBox="1">
              <a:spLocks noChangeArrowheads="1"/>
            </p:cNvSpPr>
            <p:nvPr/>
          </p:nvSpPr>
          <p:spPr bwMode="auto">
            <a:xfrm>
              <a:off x="1067673" y="4941889"/>
              <a:ext cx="15113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1795</a:t>
              </a:r>
            </a:p>
            <a:p>
              <a:pPr eaLnBrk="1" hangingPunct="1"/>
              <a:r>
                <a:rPr lang="en-US" altLang="en-US" sz="1200" dirty="0" err="1">
                  <a:latin typeface="Calibri" panose="020F0502020204030204" pitchFamily="34" charset="0"/>
                </a:rPr>
                <a:t>Mühendishane-i</a:t>
              </a:r>
              <a:r>
                <a:rPr lang="en-US" altLang="en-US" sz="1200" dirty="0">
                  <a:latin typeface="Calibri" panose="020F0502020204030204" pitchFamily="34" charset="0"/>
                </a:rPr>
                <a:t> </a:t>
              </a:r>
              <a:r>
                <a:rPr lang="en-US" altLang="en-US" sz="1200" dirty="0" err="1">
                  <a:latin typeface="Calibri" panose="020F0502020204030204" pitchFamily="34" charset="0"/>
                </a:rPr>
                <a:t>Berr-i</a:t>
              </a:r>
              <a:r>
                <a:rPr lang="en-US" altLang="en-US" sz="1200" dirty="0">
                  <a:latin typeface="Calibri" panose="020F0502020204030204" pitchFamily="34" charset="0"/>
                </a:rPr>
                <a:t> </a:t>
              </a:r>
              <a:r>
                <a:rPr lang="en-US" altLang="en-US" sz="1200" dirty="0" err="1">
                  <a:latin typeface="Calibri" panose="020F0502020204030204" pitchFamily="34" charset="0"/>
                </a:rPr>
                <a:t>Hümayun</a:t>
              </a:r>
              <a:endParaRPr lang="en-US" altLang="en-US" sz="1200" dirty="0">
                <a:latin typeface="Calibri" panose="020F0502020204030204" pitchFamily="34" charset="0"/>
              </a:endParaRPr>
            </a:p>
          </p:txBody>
        </p:sp>
        <p:sp>
          <p:nvSpPr>
            <p:cNvPr id="38" name="TextBox 13">
              <a:extLst>
                <a:ext uri="{FF2B5EF4-FFF2-40B4-BE49-F238E27FC236}">
                  <a16:creationId xmlns:a16="http://schemas.microsoft.com/office/drawing/2014/main" id="{619E270E-DB90-4FBE-9C8F-6AA130E1C290}"/>
                </a:ext>
              </a:extLst>
            </p:cNvPr>
            <p:cNvSpPr txBox="1">
              <a:spLocks noChangeArrowheads="1"/>
            </p:cNvSpPr>
            <p:nvPr/>
          </p:nvSpPr>
          <p:spPr bwMode="auto">
            <a:xfrm>
              <a:off x="2609228" y="1412875"/>
              <a:ext cx="2086270"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1909</a:t>
              </a:r>
            </a:p>
            <a:p>
              <a:pPr eaLnBrk="1" hangingPunct="1"/>
              <a:r>
                <a:rPr lang="tr-TR" altLang="en-US" sz="1200" i="1" dirty="0">
                  <a:latin typeface="Calibri" panose="020F0502020204030204" pitchFamily="34" charset="0"/>
                </a:rPr>
                <a:t>Mühendis ve Mimarlar </a:t>
              </a:r>
              <a:r>
                <a:rPr lang="tr-TR" altLang="en-US" sz="1200" i="1" dirty="0" err="1">
                  <a:latin typeface="Calibri" panose="020F0502020204030204" pitchFamily="34" charset="0"/>
                </a:rPr>
                <a:t>Mekteb</a:t>
              </a:r>
              <a:r>
                <a:rPr lang="tr-TR" altLang="en-US" sz="1200" i="1" dirty="0">
                  <a:latin typeface="Calibri" panose="020F0502020204030204" pitchFamily="34" charset="0"/>
                </a:rPr>
                <a:t>-i Alisi</a:t>
              </a:r>
              <a:endParaRPr lang="en-US" altLang="en-US" sz="1200" dirty="0">
                <a:latin typeface="Calibri" panose="020F0502020204030204" pitchFamily="34" charset="0"/>
              </a:endParaRPr>
            </a:p>
          </p:txBody>
        </p:sp>
        <p:sp>
          <p:nvSpPr>
            <p:cNvPr id="39" name="TextBox 14">
              <a:extLst>
                <a:ext uri="{FF2B5EF4-FFF2-40B4-BE49-F238E27FC236}">
                  <a16:creationId xmlns:a16="http://schemas.microsoft.com/office/drawing/2014/main" id="{F0493128-4B0D-46B2-A9B6-4B6E4C007954}"/>
                </a:ext>
              </a:extLst>
            </p:cNvPr>
            <p:cNvSpPr txBox="1">
              <a:spLocks noChangeArrowheads="1"/>
            </p:cNvSpPr>
            <p:nvPr/>
          </p:nvSpPr>
          <p:spPr bwMode="auto">
            <a:xfrm>
              <a:off x="3443086" y="4941889"/>
              <a:ext cx="1465103"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1914</a:t>
              </a:r>
            </a:p>
            <a:p>
              <a:pPr eaLnBrk="1" hangingPunct="1"/>
              <a:r>
                <a:rPr lang="tr-TR" altLang="en-US" sz="1200" dirty="0">
                  <a:latin typeface="Calibri" panose="020F0502020204030204" pitchFamily="34" charset="0"/>
                </a:rPr>
                <a:t>İlk Mühendis mezunlar</a:t>
              </a:r>
              <a:endParaRPr lang="en-US" altLang="en-US" sz="1200" dirty="0">
                <a:latin typeface="Calibri" panose="020F0502020204030204" pitchFamily="34" charset="0"/>
              </a:endParaRPr>
            </a:p>
          </p:txBody>
        </p:sp>
        <p:sp>
          <p:nvSpPr>
            <p:cNvPr id="40" name="TextBox 15">
              <a:extLst>
                <a:ext uri="{FF2B5EF4-FFF2-40B4-BE49-F238E27FC236}">
                  <a16:creationId xmlns:a16="http://schemas.microsoft.com/office/drawing/2014/main" id="{F16ABDDB-9085-4723-8A6D-5236D5C503F6}"/>
                </a:ext>
              </a:extLst>
            </p:cNvPr>
            <p:cNvSpPr txBox="1">
              <a:spLocks noChangeArrowheads="1"/>
            </p:cNvSpPr>
            <p:nvPr/>
          </p:nvSpPr>
          <p:spPr bwMode="auto">
            <a:xfrm>
              <a:off x="4908190" y="4917909"/>
              <a:ext cx="1223962" cy="1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1970</a:t>
              </a:r>
            </a:p>
            <a:p>
              <a:pPr eaLnBrk="1" hangingPunct="1"/>
              <a:r>
                <a:rPr lang="tr-TR" altLang="en-US" sz="1200" dirty="0">
                  <a:latin typeface="Calibri" panose="020F0502020204030204" pitchFamily="34" charset="0"/>
                </a:rPr>
                <a:t>Ayazağa Ana Kampüsü</a:t>
              </a:r>
            </a:p>
            <a:p>
              <a:pPr eaLnBrk="1" hangingPunct="1"/>
              <a:endParaRPr lang="en-US" altLang="en-US" sz="1200" dirty="0">
                <a:latin typeface="Calibri" panose="020F0502020204030204" pitchFamily="34" charset="0"/>
              </a:endParaRPr>
            </a:p>
          </p:txBody>
        </p:sp>
        <p:sp>
          <p:nvSpPr>
            <p:cNvPr id="41" name="TextBox 16">
              <a:extLst>
                <a:ext uri="{FF2B5EF4-FFF2-40B4-BE49-F238E27FC236}">
                  <a16:creationId xmlns:a16="http://schemas.microsoft.com/office/drawing/2014/main" id="{AEEA7FB6-22FF-4367-874D-672E86928BF6}"/>
                </a:ext>
              </a:extLst>
            </p:cNvPr>
            <p:cNvSpPr txBox="1">
              <a:spLocks noChangeArrowheads="1"/>
            </p:cNvSpPr>
            <p:nvPr/>
          </p:nvSpPr>
          <p:spPr bwMode="auto">
            <a:xfrm>
              <a:off x="6352354" y="4874422"/>
              <a:ext cx="1652789" cy="1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1974</a:t>
              </a:r>
            </a:p>
            <a:p>
              <a:pPr eaLnBrk="1" hangingPunct="1"/>
              <a:r>
                <a:rPr lang="tr-TR" altLang="en-US" sz="1200" dirty="0">
                  <a:latin typeface="Calibri" panose="020F0502020204030204" pitchFamily="34" charset="0"/>
                </a:rPr>
                <a:t>İki kademeli Lisans ve Yüksek Lisans eğitimine geçiş</a:t>
              </a:r>
              <a:endParaRPr lang="en-US" altLang="en-US" sz="1200" dirty="0">
                <a:latin typeface="Calibri" panose="020F0502020204030204" pitchFamily="34" charset="0"/>
              </a:endParaRPr>
            </a:p>
          </p:txBody>
        </p:sp>
        <p:sp>
          <p:nvSpPr>
            <p:cNvPr id="42" name="TextBox 17">
              <a:extLst>
                <a:ext uri="{FF2B5EF4-FFF2-40B4-BE49-F238E27FC236}">
                  <a16:creationId xmlns:a16="http://schemas.microsoft.com/office/drawing/2014/main" id="{F6361D69-1F38-4FEA-A325-3D3CAAB1DC56}"/>
                </a:ext>
              </a:extLst>
            </p:cNvPr>
            <p:cNvSpPr txBox="1">
              <a:spLocks noChangeArrowheads="1"/>
            </p:cNvSpPr>
            <p:nvPr/>
          </p:nvSpPr>
          <p:spPr bwMode="auto">
            <a:xfrm>
              <a:off x="8205798" y="4840188"/>
              <a:ext cx="970076" cy="7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tr-TR" altLang="en-US" sz="1400" dirty="0">
                  <a:latin typeface="Calibri" panose="020F0502020204030204" pitchFamily="34" charset="0"/>
                </a:rPr>
                <a:t>2021</a:t>
              </a:r>
              <a:endParaRPr lang="en-US" altLang="en-US" sz="1400" dirty="0">
                <a:latin typeface="Calibri" panose="020F0502020204030204" pitchFamily="34" charset="0"/>
              </a:endParaRPr>
            </a:p>
            <a:p>
              <a:pPr eaLnBrk="1" hangingPunct="1"/>
              <a:r>
                <a:rPr lang="tr-TR" altLang="en-US" sz="1200" dirty="0">
                  <a:latin typeface="Calibri" panose="020F0502020204030204" pitchFamily="34" charset="0"/>
                </a:rPr>
                <a:t>248. Yılı</a:t>
              </a:r>
              <a:endParaRPr lang="en-US" altLang="en-US" sz="1200" dirty="0">
                <a:latin typeface="Calibri" panose="020F0502020204030204" pitchFamily="34" charset="0"/>
              </a:endParaRPr>
            </a:p>
          </p:txBody>
        </p:sp>
        <p:sp>
          <p:nvSpPr>
            <p:cNvPr id="43" name="TextBox 18">
              <a:extLst>
                <a:ext uri="{FF2B5EF4-FFF2-40B4-BE49-F238E27FC236}">
                  <a16:creationId xmlns:a16="http://schemas.microsoft.com/office/drawing/2014/main" id="{0C571776-2A02-41A5-977B-C92699B84A79}"/>
                </a:ext>
              </a:extLst>
            </p:cNvPr>
            <p:cNvSpPr txBox="1">
              <a:spLocks noChangeArrowheads="1"/>
            </p:cNvSpPr>
            <p:nvPr/>
          </p:nvSpPr>
          <p:spPr bwMode="auto">
            <a:xfrm>
              <a:off x="4665030" y="1399241"/>
              <a:ext cx="1728787"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1944</a:t>
              </a:r>
            </a:p>
            <a:p>
              <a:pPr eaLnBrk="1" hangingPunct="1"/>
              <a:r>
                <a:rPr lang="tr-TR" altLang="en-US" sz="1200" dirty="0">
                  <a:latin typeface="Calibri" panose="020F0502020204030204" pitchFamily="34" charset="0"/>
                </a:rPr>
                <a:t>Yüksek Mühendis Mektebi</a:t>
              </a:r>
              <a:endParaRPr lang="en-US" altLang="en-US" sz="1200" dirty="0">
                <a:latin typeface="Calibri" panose="020F0502020204030204" pitchFamily="34" charset="0"/>
              </a:endParaRPr>
            </a:p>
          </p:txBody>
        </p:sp>
        <p:sp>
          <p:nvSpPr>
            <p:cNvPr id="44" name="TextBox 19">
              <a:extLst>
                <a:ext uri="{FF2B5EF4-FFF2-40B4-BE49-F238E27FC236}">
                  <a16:creationId xmlns:a16="http://schemas.microsoft.com/office/drawing/2014/main" id="{5E11C8E1-246E-4B35-A7B0-FB22570248FF}"/>
                </a:ext>
              </a:extLst>
            </p:cNvPr>
            <p:cNvSpPr txBox="1">
              <a:spLocks noChangeArrowheads="1"/>
            </p:cNvSpPr>
            <p:nvPr/>
          </p:nvSpPr>
          <p:spPr bwMode="auto">
            <a:xfrm>
              <a:off x="6496352" y="1434733"/>
              <a:ext cx="1807203" cy="97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US" altLang="en-US" sz="1400" dirty="0">
                  <a:latin typeface="Calibri" panose="020F0502020204030204" pitchFamily="34" charset="0"/>
                </a:rPr>
                <a:t>1988</a:t>
              </a:r>
            </a:p>
            <a:p>
              <a:pPr eaLnBrk="1" hangingPunct="1"/>
              <a:r>
                <a:rPr lang="tr-TR" altLang="en-US" sz="1200" dirty="0">
                  <a:solidFill>
                    <a:srgbClr val="262626"/>
                  </a:solidFill>
                  <a:latin typeface="Calibri" panose="020F0502020204030204" pitchFamily="34" charset="0"/>
                </a:rPr>
                <a:t>Denizcilik Fakültesi Kampüsü</a:t>
              </a:r>
              <a:endParaRPr lang="en-US" altLang="en-US" sz="1200" dirty="0">
                <a:latin typeface="Calibri" panose="020F0502020204030204" pitchFamily="34" charset="0"/>
              </a:endParaRPr>
            </a:p>
          </p:txBody>
        </p:sp>
      </p:grpSp>
      <p:grpSp>
        <p:nvGrpSpPr>
          <p:cNvPr id="50" name="Group 49">
            <a:extLst>
              <a:ext uri="{FF2B5EF4-FFF2-40B4-BE49-F238E27FC236}">
                <a16:creationId xmlns:a16="http://schemas.microsoft.com/office/drawing/2014/main" id="{01B55CA0-E3C4-4A25-8F10-D004BCA8FCBE}"/>
              </a:ext>
            </a:extLst>
          </p:cNvPr>
          <p:cNvGrpSpPr/>
          <p:nvPr/>
        </p:nvGrpSpPr>
        <p:grpSpPr>
          <a:xfrm>
            <a:off x="9234" y="1214324"/>
            <a:ext cx="12173532" cy="5231371"/>
            <a:chOff x="9234" y="1214324"/>
            <a:chExt cx="12173532" cy="5231371"/>
          </a:xfrm>
        </p:grpSpPr>
        <p:grpSp>
          <p:nvGrpSpPr>
            <p:cNvPr id="14" name="Group 13">
              <a:extLst>
                <a:ext uri="{FF2B5EF4-FFF2-40B4-BE49-F238E27FC236}">
                  <a16:creationId xmlns:a16="http://schemas.microsoft.com/office/drawing/2014/main" id="{CCDAF4A0-4142-400A-A091-D5906596D1B4}"/>
                </a:ext>
              </a:extLst>
            </p:cNvPr>
            <p:cNvGrpSpPr/>
            <p:nvPr/>
          </p:nvGrpSpPr>
          <p:grpSpPr>
            <a:xfrm>
              <a:off x="9234" y="1214324"/>
              <a:ext cx="12173532" cy="1787668"/>
              <a:chOff x="9234" y="1214324"/>
              <a:chExt cx="12509002" cy="1949270"/>
            </a:xfrm>
          </p:grpSpPr>
          <p:pic>
            <p:nvPicPr>
              <p:cNvPr id="7" name="Picture 6">
                <a:extLst>
                  <a:ext uri="{FF2B5EF4-FFF2-40B4-BE49-F238E27FC236}">
                    <a16:creationId xmlns:a16="http://schemas.microsoft.com/office/drawing/2014/main" id="{988382E1-1B9A-44E8-8922-A64A8E0FC80E}"/>
                  </a:ext>
                </a:extLst>
              </p:cNvPr>
              <p:cNvPicPr>
                <a:picLocks noChangeAspect="1"/>
              </p:cNvPicPr>
              <p:nvPr/>
            </p:nvPicPr>
            <p:blipFill>
              <a:blip r:embed="rId3"/>
              <a:stretch>
                <a:fillRect/>
              </a:stretch>
            </p:blipFill>
            <p:spPr>
              <a:xfrm>
                <a:off x="3150199" y="1217934"/>
                <a:ext cx="2374532" cy="1937034"/>
              </a:xfrm>
              <a:prstGeom prst="rect">
                <a:avLst/>
              </a:prstGeom>
            </p:spPr>
          </p:pic>
          <p:pic>
            <p:nvPicPr>
              <p:cNvPr id="10" name="Picture 9">
                <a:extLst>
                  <a:ext uri="{FF2B5EF4-FFF2-40B4-BE49-F238E27FC236}">
                    <a16:creationId xmlns:a16="http://schemas.microsoft.com/office/drawing/2014/main" id="{4D5E4D68-38D3-4205-8C49-5F86C90975D2}"/>
                  </a:ext>
                </a:extLst>
              </p:cNvPr>
              <p:cNvPicPr>
                <a:picLocks noChangeAspect="1"/>
              </p:cNvPicPr>
              <p:nvPr/>
            </p:nvPicPr>
            <p:blipFill>
              <a:blip r:embed="rId4"/>
              <a:stretch>
                <a:fillRect/>
              </a:stretch>
            </p:blipFill>
            <p:spPr>
              <a:xfrm>
                <a:off x="9234" y="1214324"/>
                <a:ext cx="3123713" cy="1949270"/>
              </a:xfrm>
              <a:prstGeom prst="rect">
                <a:avLst/>
              </a:prstGeom>
            </p:spPr>
          </p:pic>
          <p:pic>
            <p:nvPicPr>
              <p:cNvPr id="12" name="Picture 11">
                <a:extLst>
                  <a:ext uri="{FF2B5EF4-FFF2-40B4-BE49-F238E27FC236}">
                    <a16:creationId xmlns:a16="http://schemas.microsoft.com/office/drawing/2014/main" id="{A2E7131D-458A-4839-837B-8CF04BC70C88}"/>
                  </a:ext>
                </a:extLst>
              </p:cNvPr>
              <p:cNvPicPr>
                <a:picLocks noChangeAspect="1"/>
              </p:cNvPicPr>
              <p:nvPr/>
            </p:nvPicPr>
            <p:blipFill>
              <a:blip r:embed="rId5"/>
              <a:stretch>
                <a:fillRect/>
              </a:stretch>
            </p:blipFill>
            <p:spPr>
              <a:xfrm>
                <a:off x="5541984" y="1217935"/>
                <a:ext cx="2907368" cy="1937034"/>
              </a:xfrm>
              <a:prstGeom prst="rect">
                <a:avLst/>
              </a:prstGeom>
            </p:spPr>
          </p:pic>
          <p:pic>
            <p:nvPicPr>
              <p:cNvPr id="13" name="Picture 12" descr="İTÜ - UÇAK ve UZAY BİLİMLERİ FAKÜLTESİ">
                <a:extLst>
                  <a:ext uri="{FF2B5EF4-FFF2-40B4-BE49-F238E27FC236}">
                    <a16:creationId xmlns:a16="http://schemas.microsoft.com/office/drawing/2014/main" id="{2C7A553D-D144-4510-A78F-9FC44EA98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6605" y="1217933"/>
                <a:ext cx="4051631" cy="1937035"/>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0D164EB9-D17E-41C7-B868-6DD58465D362}"/>
                </a:ext>
              </a:extLst>
            </p:cNvPr>
            <p:cNvPicPr>
              <a:picLocks noChangeAspect="1"/>
            </p:cNvPicPr>
            <p:nvPr/>
          </p:nvPicPr>
          <p:blipFill>
            <a:blip r:embed="rId7"/>
            <a:stretch>
              <a:fillRect/>
            </a:stretch>
          </p:blipFill>
          <p:spPr>
            <a:xfrm>
              <a:off x="9834113" y="3028824"/>
              <a:ext cx="2323792" cy="1725803"/>
            </a:xfrm>
            <a:prstGeom prst="rect">
              <a:avLst/>
            </a:prstGeom>
          </p:spPr>
        </p:pic>
        <p:pic>
          <p:nvPicPr>
            <p:cNvPr id="49" name="Picture 48">
              <a:extLst>
                <a:ext uri="{FF2B5EF4-FFF2-40B4-BE49-F238E27FC236}">
                  <a16:creationId xmlns:a16="http://schemas.microsoft.com/office/drawing/2014/main" id="{7C622C83-0F45-4D4E-9BF8-E6D0B18C14B0}"/>
                </a:ext>
              </a:extLst>
            </p:cNvPr>
            <p:cNvPicPr>
              <a:picLocks noChangeAspect="1"/>
            </p:cNvPicPr>
            <p:nvPr/>
          </p:nvPicPr>
          <p:blipFill>
            <a:blip r:embed="rId8"/>
            <a:stretch>
              <a:fillRect/>
            </a:stretch>
          </p:blipFill>
          <p:spPr>
            <a:xfrm>
              <a:off x="9834113" y="4722990"/>
              <a:ext cx="2323792" cy="1722705"/>
            </a:xfrm>
            <a:prstGeom prst="rect">
              <a:avLst/>
            </a:prstGeom>
          </p:spPr>
        </p:pic>
      </p:grpSp>
    </p:spTree>
    <p:extLst>
      <p:ext uri="{BB962C8B-B14F-4D97-AF65-F5344CB8AC3E}">
        <p14:creationId xmlns:p14="http://schemas.microsoft.com/office/powerpoint/2010/main" val="3797882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277091"/>
            <a:ext cx="10833287" cy="769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solidFill>
                <a:schemeClr val="bg1"/>
              </a:solidFill>
              <a:latin typeface="Calibri" charset="0"/>
              <a:ea typeface="Calibri" charset="0"/>
              <a:cs typeface="Calibri" charset="0"/>
            </a:endParaRPr>
          </a:p>
        </p:txBody>
      </p:sp>
      <p:sp>
        <p:nvSpPr>
          <p:cNvPr id="5" name="Başlık 3">
            <a:extLst>
              <a:ext uri="{FF2B5EF4-FFF2-40B4-BE49-F238E27FC236}">
                <a16:creationId xmlns:a16="http://schemas.microsoft.com/office/drawing/2014/main" id="{9F5FDC6B-FB7A-43BB-AD3D-8FE379C8B9B3}"/>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tr-TR" sz="3200" b="1" dirty="0">
                <a:solidFill>
                  <a:schemeClr val="bg1"/>
                </a:solidFill>
                <a:latin typeface="Calibri" charset="0"/>
                <a:ea typeface="Calibri" charset="0"/>
                <a:cs typeface="Calibri" charset="0"/>
              </a:rPr>
              <a:t>Meteoroloji Mühendisi Kimdir?</a:t>
            </a:r>
            <a:endParaRPr lang="en-US" sz="3200" dirty="0">
              <a:solidFill>
                <a:schemeClr val="bg1"/>
              </a:solidFill>
              <a:latin typeface="Calibri" charset="0"/>
              <a:ea typeface="Calibri" charset="0"/>
              <a:cs typeface="Calibri" charset="0"/>
            </a:endParaRPr>
          </a:p>
        </p:txBody>
      </p:sp>
      <p:pic>
        <p:nvPicPr>
          <p:cNvPr id="7" name="Picture 6">
            <a:extLst>
              <a:ext uri="{FF2B5EF4-FFF2-40B4-BE49-F238E27FC236}">
                <a16:creationId xmlns:a16="http://schemas.microsoft.com/office/drawing/2014/main" id="{2B86EA94-3AD1-E741-8478-BD200ED18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96" y="1491414"/>
            <a:ext cx="5431536" cy="4562856"/>
          </a:xfrm>
          <a:prstGeom prst="rect">
            <a:avLst/>
          </a:prstGeom>
          <a:ln>
            <a:solidFill>
              <a:schemeClr val="tx1"/>
            </a:solidFill>
          </a:ln>
        </p:spPr>
      </p:pic>
      <p:sp>
        <p:nvSpPr>
          <p:cNvPr id="8" name="Metin kutusu 2">
            <a:extLst>
              <a:ext uri="{FF2B5EF4-FFF2-40B4-BE49-F238E27FC236}">
                <a16:creationId xmlns:a16="http://schemas.microsoft.com/office/drawing/2014/main" id="{757C921F-A897-C54F-B8E2-845901AC746D}"/>
              </a:ext>
            </a:extLst>
          </p:cNvPr>
          <p:cNvSpPr txBox="1"/>
          <p:nvPr/>
        </p:nvSpPr>
        <p:spPr>
          <a:xfrm>
            <a:off x="5806298" y="1456516"/>
            <a:ext cx="6253806" cy="4524315"/>
          </a:xfrm>
          <a:prstGeom prst="rect">
            <a:avLst/>
          </a:prstGeom>
          <a:noFill/>
        </p:spPr>
        <p:txBody>
          <a:bodyPr wrap="square" rtlCol="0">
            <a:spAutoFit/>
          </a:bodyPr>
          <a:lstStyle/>
          <a:p>
            <a:pPr algn="just"/>
            <a:r>
              <a:rPr lang="tr-TR" sz="2400" dirty="0">
                <a:solidFill>
                  <a:prstClr val="black"/>
                </a:solidFill>
                <a:ea typeface="Verdana" panose="020B0604030504040204" pitchFamily="34" charset="0"/>
              </a:rPr>
              <a:t>D</a:t>
            </a:r>
            <a:r>
              <a:rPr lang="tr-TR" sz="2400" dirty="0">
                <a:ea typeface="Verdana" panose="020B0604030504040204" pitchFamily="34" charset="0"/>
              </a:rPr>
              <a:t>ünya yüzeyinden başlayıp uzayı da içine alan sonsuz ortamda;</a:t>
            </a:r>
          </a:p>
          <a:p>
            <a:pPr marL="342900" indent="-342900" algn="just">
              <a:buFont typeface="Arial" panose="020B0604020202020204" pitchFamily="34" charset="0"/>
              <a:buChar char="•"/>
            </a:pPr>
            <a:r>
              <a:rPr lang="tr-TR" sz="2400" dirty="0">
                <a:ea typeface="Verdana" panose="020B0604030504040204" pitchFamily="34" charset="0"/>
              </a:rPr>
              <a:t>hava durumundan küresel iklim değişikliğine, </a:t>
            </a:r>
          </a:p>
          <a:p>
            <a:pPr marL="342900" indent="-342900" algn="just">
              <a:buFont typeface="Arial" panose="020B0604020202020204" pitchFamily="34" charset="0"/>
              <a:buChar char="•"/>
            </a:pPr>
            <a:r>
              <a:rPr lang="tr-TR" sz="2400" dirty="0">
                <a:ea typeface="Verdana" panose="020B0604030504040204" pitchFamily="34" charset="0"/>
              </a:rPr>
              <a:t>Hidrolojiden her türlü kuraklığa, </a:t>
            </a:r>
          </a:p>
          <a:p>
            <a:pPr marL="342900" indent="-342900" algn="just">
              <a:buFont typeface="Arial" panose="020B0604020202020204" pitchFamily="34" charset="0"/>
              <a:buChar char="•"/>
            </a:pPr>
            <a:r>
              <a:rPr lang="tr-TR" sz="2400" dirty="0">
                <a:ea typeface="Verdana" panose="020B0604030504040204" pitchFamily="34" charset="0"/>
              </a:rPr>
              <a:t>hava kirliliğinden kara, hava, deniz ulaşımına, </a:t>
            </a:r>
          </a:p>
          <a:p>
            <a:pPr marL="342900" indent="-342900" algn="just">
              <a:buFont typeface="Arial" panose="020B0604020202020204" pitchFamily="34" charset="0"/>
              <a:buChar char="•"/>
            </a:pPr>
            <a:r>
              <a:rPr lang="tr-TR" sz="2400" dirty="0">
                <a:ea typeface="Verdana" panose="020B0604030504040204" pitchFamily="34" charset="0"/>
              </a:rPr>
              <a:t>güneşin etkisinden uzay havasına ve daha da ötesine gezegenlerin atmosferlerine kadar,</a:t>
            </a:r>
          </a:p>
          <a:p>
            <a:pPr algn="just"/>
            <a:r>
              <a:rPr lang="tr-TR" sz="2400" dirty="0">
                <a:ea typeface="Verdana" panose="020B0604030504040204" pitchFamily="34" charset="0"/>
              </a:rPr>
              <a:t>aldıkları atmosfer bilimleri eğitimini mühendislik perspektifiyle bir araya getiren; çok boyutlu sistemlerin analizini yapan, tasarlayan ve yakın ya da uzak gelecekte karşılaşılabilecek tüm olasılıkları öngörebilen mühendislerdir. </a:t>
            </a:r>
          </a:p>
        </p:txBody>
      </p:sp>
    </p:spTree>
    <p:extLst>
      <p:ext uri="{BB962C8B-B14F-4D97-AF65-F5344CB8AC3E}">
        <p14:creationId xmlns:p14="http://schemas.microsoft.com/office/powerpoint/2010/main" val="349901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CFA6BD6-A878-F742-80B6-9588E67E1FAE}"/>
              </a:ext>
            </a:extLst>
          </p:cNvPr>
          <p:cNvSpPr/>
          <p:nvPr/>
        </p:nvSpPr>
        <p:spPr>
          <a:xfrm>
            <a:off x="430458" y="1214323"/>
            <a:ext cx="11068815" cy="504793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4">
            <a:extLst>
              <a:ext uri="{FF2B5EF4-FFF2-40B4-BE49-F238E27FC236}">
                <a16:creationId xmlns:a16="http://schemas.microsoft.com/office/drawing/2014/main" id="{D1305ED4-0786-A843-8B91-ED223882D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488" y="1317528"/>
            <a:ext cx="4486112" cy="4833061"/>
          </a:xfrm>
          <a:prstGeom prst="rect">
            <a:avLst/>
          </a:prstGeom>
        </p:spPr>
      </p:pic>
      <p:pic>
        <p:nvPicPr>
          <p:cNvPr id="7" name="Picture 6">
            <a:extLst>
              <a:ext uri="{FF2B5EF4-FFF2-40B4-BE49-F238E27FC236}">
                <a16:creationId xmlns:a16="http://schemas.microsoft.com/office/drawing/2014/main" id="{DCB87057-C585-0540-9267-327C233F755F}"/>
              </a:ext>
            </a:extLst>
          </p:cNvPr>
          <p:cNvPicPr>
            <a:picLocks noChangeAspect="1"/>
          </p:cNvPicPr>
          <p:nvPr/>
        </p:nvPicPr>
        <p:blipFill>
          <a:blip r:embed="rId4"/>
          <a:stretch>
            <a:fillRect/>
          </a:stretch>
        </p:blipFill>
        <p:spPr>
          <a:xfrm>
            <a:off x="522433" y="1321757"/>
            <a:ext cx="6333742" cy="4833061"/>
          </a:xfrm>
          <a:prstGeom prst="rect">
            <a:avLst/>
          </a:prstGeom>
        </p:spPr>
      </p:pic>
      <p:sp>
        <p:nvSpPr>
          <p:cNvPr id="4" name="Başlık 3">
            <a:extLst>
              <a:ext uri="{FF2B5EF4-FFF2-40B4-BE49-F238E27FC236}">
                <a16:creationId xmlns:a16="http://schemas.microsoft.com/office/drawing/2014/main" id="{6F84B07D-A9AA-9E49-8305-641C55175AFD}"/>
              </a:ext>
            </a:extLst>
          </p:cNvPr>
          <p:cNvSpPr txBox="1">
            <a:spLocks/>
          </p:cNvSpPr>
          <p:nvPr/>
        </p:nvSpPr>
        <p:spPr>
          <a:xfrm>
            <a:off x="366958" y="740950"/>
            <a:ext cx="11761542" cy="769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dirty="0">
              <a:highlight>
                <a:srgbClr val="FFFF00"/>
              </a:highlight>
              <a:latin typeface="Calibri" charset="0"/>
              <a:ea typeface="Calibri" charset="0"/>
              <a:cs typeface="Calibri" charset="0"/>
            </a:endParaRPr>
          </a:p>
        </p:txBody>
      </p:sp>
      <p:sp>
        <p:nvSpPr>
          <p:cNvPr id="8" name="Başlık 3">
            <a:extLst>
              <a:ext uri="{FF2B5EF4-FFF2-40B4-BE49-F238E27FC236}">
                <a16:creationId xmlns:a16="http://schemas.microsoft.com/office/drawing/2014/main" id="{9FCF0E11-03EA-6546-AC3E-56AB5BE3317A}"/>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tr-TR" sz="3200" b="1" dirty="0">
                <a:solidFill>
                  <a:schemeClr val="bg1"/>
                </a:solidFill>
                <a:latin typeface="Calibri" charset="0"/>
                <a:ea typeface="Calibri" charset="0"/>
                <a:cs typeface="Calibri" charset="0"/>
              </a:rPr>
              <a:t>Meteoroloji Mühendisi Kimdir?</a:t>
            </a:r>
          </a:p>
          <a:p>
            <a:pPr algn="l">
              <a:lnSpc>
                <a:spcPct val="100000"/>
              </a:lnSpc>
            </a:pPr>
            <a:r>
              <a:rPr lang="tr-TR" sz="3200" b="1" dirty="0">
                <a:solidFill>
                  <a:schemeClr val="bg1"/>
                </a:solidFill>
                <a:latin typeface="Calibri" charset="0"/>
                <a:ea typeface="Calibri" charset="0"/>
                <a:cs typeface="Calibri" charset="0"/>
              </a:rPr>
              <a:t>«En havalı ve hayati meslek; en popüler mühendislik!..» </a:t>
            </a:r>
            <a:endParaRPr lang="en-US" sz="3200" dirty="0">
              <a:solidFill>
                <a:schemeClr val="bg1"/>
              </a:solidFill>
              <a:latin typeface="Calibri" charset="0"/>
              <a:ea typeface="Calibri" charset="0"/>
              <a:cs typeface="Calibri" charset="0"/>
            </a:endParaRPr>
          </a:p>
        </p:txBody>
      </p:sp>
      <p:pic>
        <p:nvPicPr>
          <p:cNvPr id="6146" name="Picture 2" descr="TV weatherman fired after he appears to use racial slur about Martin Luther  King Jr. on air - New York Daily News">
            <a:extLst>
              <a:ext uri="{FF2B5EF4-FFF2-40B4-BE49-F238E27FC236}">
                <a16:creationId xmlns:a16="http://schemas.microsoft.com/office/drawing/2014/main" id="{4C51757E-5DC1-0440-BB6F-F3B536A5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5900" y="3293209"/>
            <a:ext cx="4089147" cy="311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3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277091"/>
            <a:ext cx="10833287" cy="769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solidFill>
                <a:schemeClr val="bg1"/>
              </a:solidFill>
              <a:latin typeface="Calibri" charset="0"/>
              <a:ea typeface="Calibri" charset="0"/>
              <a:cs typeface="Calibri" charset="0"/>
            </a:endParaRPr>
          </a:p>
        </p:txBody>
      </p:sp>
      <p:sp>
        <p:nvSpPr>
          <p:cNvPr id="5" name="Başlık 3">
            <a:extLst>
              <a:ext uri="{FF2B5EF4-FFF2-40B4-BE49-F238E27FC236}">
                <a16:creationId xmlns:a16="http://schemas.microsoft.com/office/drawing/2014/main" id="{9F5FDC6B-FB7A-43BB-AD3D-8FE379C8B9B3}"/>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Öğrencileri nasıl bir eğitim bekliyor? </a:t>
            </a:r>
            <a:endParaRPr lang="en-US" sz="3200" dirty="0">
              <a:solidFill>
                <a:schemeClr val="bg1"/>
              </a:solidFill>
              <a:latin typeface="Calibri" charset="0"/>
              <a:ea typeface="Calibri" charset="0"/>
              <a:cs typeface="Calibri" charset="0"/>
            </a:endParaRPr>
          </a:p>
        </p:txBody>
      </p:sp>
      <p:sp>
        <p:nvSpPr>
          <p:cNvPr id="7" name="Metin kutusu 2">
            <a:extLst>
              <a:ext uri="{FF2B5EF4-FFF2-40B4-BE49-F238E27FC236}">
                <a16:creationId xmlns:a16="http://schemas.microsoft.com/office/drawing/2014/main" id="{2A5EC3C9-4787-0A4C-838F-B9824B8F0C97}"/>
              </a:ext>
            </a:extLst>
          </p:cNvPr>
          <p:cNvSpPr txBox="1"/>
          <p:nvPr/>
        </p:nvSpPr>
        <p:spPr>
          <a:xfrm>
            <a:off x="111799" y="1315667"/>
            <a:ext cx="8616563" cy="5262979"/>
          </a:xfrm>
          <a:prstGeom prst="rect">
            <a:avLst/>
          </a:prstGeom>
          <a:noFill/>
        </p:spPr>
        <p:txBody>
          <a:bodyPr wrap="square" rtlCol="0">
            <a:spAutoFit/>
          </a:bodyPr>
          <a:lstStyle/>
          <a:p>
            <a:pPr algn="just"/>
            <a:r>
              <a:rPr lang="tr-TR" sz="2400" dirty="0">
                <a:ea typeface="Verdana" panose="020B0604030504040204" pitchFamily="34" charset="0"/>
              </a:rPr>
              <a:t>Meteoroloji</a:t>
            </a:r>
            <a:r>
              <a:rPr lang="en-US" sz="2400" dirty="0">
                <a:ea typeface="Verdana" panose="020B0604030504040204" pitchFamily="34" charset="0"/>
              </a:rPr>
              <a:t> Mühendisliği </a:t>
            </a:r>
            <a:r>
              <a:rPr lang="tr-TR" sz="2400" dirty="0">
                <a:ea typeface="Verdana" panose="020B0604030504040204" pitchFamily="34" charset="0"/>
              </a:rPr>
              <a:t>p</a:t>
            </a:r>
            <a:r>
              <a:rPr lang="en-US" sz="2400" dirty="0" err="1">
                <a:ea typeface="Verdana" panose="020B0604030504040204" pitchFamily="34" charset="0"/>
              </a:rPr>
              <a:t>rogramı</a:t>
            </a:r>
            <a:r>
              <a:rPr lang="tr-TR" sz="2400" dirty="0" err="1">
                <a:ea typeface="Verdana" panose="020B0604030504040204" pitchFamily="34" charset="0"/>
              </a:rPr>
              <a:t>nda</a:t>
            </a:r>
            <a:r>
              <a:rPr lang="tr-TR" sz="2400" dirty="0">
                <a:ea typeface="Verdana" panose="020B0604030504040204" pitchFamily="34" charset="0"/>
              </a:rPr>
              <a:t>; </a:t>
            </a:r>
          </a:p>
          <a:p>
            <a:pPr marL="285750" indent="-285750" algn="just">
              <a:buFont typeface="Wingdings" panose="05000000000000000000" pitchFamily="2" charset="2"/>
              <a:buChar char="v"/>
            </a:pPr>
            <a:r>
              <a:rPr lang="tr-TR" sz="2400" dirty="0">
                <a:ea typeface="Verdana" panose="020B0604030504040204" pitchFamily="34" charset="0"/>
              </a:rPr>
              <a:t>atmosfer termodinamiği, </a:t>
            </a:r>
          </a:p>
          <a:p>
            <a:pPr marL="285750" indent="-285750" algn="just">
              <a:buFont typeface="Wingdings" panose="05000000000000000000" pitchFamily="2" charset="2"/>
              <a:buChar char="v"/>
            </a:pPr>
            <a:r>
              <a:rPr lang="tr-TR" sz="2400" dirty="0">
                <a:ea typeface="Verdana" panose="020B0604030504040204" pitchFamily="34" charset="0"/>
              </a:rPr>
              <a:t>havacılık meteorolojisi</a:t>
            </a:r>
          </a:p>
          <a:p>
            <a:pPr marL="285750" indent="-285750" algn="just">
              <a:buFont typeface="Wingdings" panose="05000000000000000000" pitchFamily="2" charset="2"/>
              <a:buChar char="v"/>
            </a:pPr>
            <a:r>
              <a:rPr lang="tr-TR" sz="2400" dirty="0">
                <a:ea typeface="Verdana" panose="020B0604030504040204" pitchFamily="34" charset="0"/>
              </a:rPr>
              <a:t>hava analizi ve öngörüsü, </a:t>
            </a:r>
          </a:p>
          <a:p>
            <a:pPr marL="285750" indent="-285750" algn="just">
              <a:buFont typeface="Wingdings" panose="05000000000000000000" pitchFamily="2" charset="2"/>
              <a:buChar char="v"/>
            </a:pPr>
            <a:r>
              <a:rPr lang="tr-TR" sz="2400" dirty="0">
                <a:ea typeface="Verdana" panose="020B0604030504040204" pitchFamily="34" charset="0"/>
              </a:rPr>
              <a:t>iklim, iklim değişikliği, </a:t>
            </a:r>
          </a:p>
          <a:p>
            <a:pPr marL="285750" indent="-285750" algn="just">
              <a:buFont typeface="Wingdings" panose="05000000000000000000" pitchFamily="2" charset="2"/>
              <a:buChar char="v"/>
            </a:pPr>
            <a:r>
              <a:rPr lang="tr-TR" sz="2400" dirty="0">
                <a:ea typeface="Verdana" panose="020B0604030504040204" pitchFamily="34" charset="0"/>
              </a:rPr>
              <a:t>hava kirliliği, </a:t>
            </a:r>
          </a:p>
          <a:p>
            <a:pPr marL="285750" indent="-285750" algn="just">
              <a:buFont typeface="Wingdings" panose="05000000000000000000" pitchFamily="2" charset="2"/>
              <a:buChar char="v"/>
            </a:pPr>
            <a:r>
              <a:rPr lang="tr-TR" sz="2400" dirty="0">
                <a:ea typeface="Verdana" panose="020B0604030504040204" pitchFamily="34" charset="0"/>
              </a:rPr>
              <a:t>güneş ve rüzgar enerjisi, </a:t>
            </a:r>
          </a:p>
          <a:p>
            <a:pPr marL="285750" indent="-285750" algn="just">
              <a:buFont typeface="Wingdings" panose="05000000000000000000" pitchFamily="2" charset="2"/>
              <a:buChar char="v"/>
            </a:pPr>
            <a:r>
              <a:rPr lang="tr-TR" sz="2400" dirty="0">
                <a:ea typeface="Verdana" panose="020B0604030504040204" pitchFamily="34" charset="0"/>
              </a:rPr>
              <a:t>hidroloji, </a:t>
            </a:r>
          </a:p>
          <a:p>
            <a:pPr marL="285750" indent="-285750" algn="just">
              <a:buFont typeface="Wingdings" panose="05000000000000000000" pitchFamily="2" charset="2"/>
              <a:buChar char="v"/>
            </a:pPr>
            <a:r>
              <a:rPr lang="tr-TR" sz="2400" dirty="0">
                <a:ea typeface="Verdana" panose="020B0604030504040204" pitchFamily="34" charset="0"/>
              </a:rPr>
              <a:t>tarımsal meteoroloji vb. </a:t>
            </a:r>
          </a:p>
          <a:p>
            <a:pPr algn="just"/>
            <a:r>
              <a:rPr lang="tr-TR" sz="2400" dirty="0">
                <a:ea typeface="Verdana" panose="020B0604030504040204" pitchFamily="34" charset="0"/>
              </a:rPr>
              <a:t>atmosfer bilimleri dersleri ile;</a:t>
            </a:r>
          </a:p>
          <a:p>
            <a:pPr marL="285750" indent="-285750" algn="just">
              <a:buFont typeface="Courier New" panose="02070309020205020404" pitchFamily="49" charset="0"/>
              <a:buChar char="o"/>
            </a:pPr>
            <a:r>
              <a:rPr lang="tr-TR" sz="2400" dirty="0">
                <a:ea typeface="Verdana" panose="020B0604030504040204" pitchFamily="34" charset="0"/>
              </a:rPr>
              <a:t>akışkanlar mekaniği ve dinamiği, </a:t>
            </a:r>
          </a:p>
          <a:p>
            <a:pPr marL="285750" indent="-285750" algn="just">
              <a:buFont typeface="Courier New" panose="02070309020205020404" pitchFamily="49" charset="0"/>
              <a:buChar char="o"/>
            </a:pPr>
            <a:r>
              <a:rPr lang="tr-TR" sz="2400" dirty="0">
                <a:ea typeface="Verdana" panose="020B0604030504040204" pitchFamily="34" charset="0"/>
              </a:rPr>
              <a:t>tasarım gibi temel mühendislik dersleri birleştirilerek, gelecekte neler olabileceği ve bizleri nasıl etkileyebileceği ile ilgili tasarımlar ve öngörüler yapılmaktadır.. </a:t>
            </a:r>
          </a:p>
        </p:txBody>
      </p:sp>
      <p:pic>
        <p:nvPicPr>
          <p:cNvPr id="8" name="Picture 2" descr="Picture2">
            <a:extLst>
              <a:ext uri="{FF2B5EF4-FFF2-40B4-BE49-F238E27FC236}">
                <a16:creationId xmlns:a16="http://schemas.microsoft.com/office/drawing/2014/main" id="{0478170C-DA6D-F24B-ADCC-DB28A21F64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19" t="59496" r="63545" b="21870"/>
          <a:stretch/>
        </p:blipFill>
        <p:spPr bwMode="auto">
          <a:xfrm>
            <a:off x="6810848" y="1323915"/>
            <a:ext cx="1707541" cy="4040907"/>
          </a:xfrm>
          <a:prstGeom prst="rect">
            <a:avLst/>
          </a:prstGeom>
          <a:noFill/>
          <a:ln w="952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CD6D4"/>
                  </a:outerShdw>
                </a:effectLst>
              </a14:hiddenEffects>
            </a:ext>
          </a:extLst>
        </p:spPr>
      </p:pic>
      <p:pic>
        <p:nvPicPr>
          <p:cNvPr id="9" name="Picture 8">
            <a:extLst>
              <a:ext uri="{FF2B5EF4-FFF2-40B4-BE49-F238E27FC236}">
                <a16:creationId xmlns:a16="http://schemas.microsoft.com/office/drawing/2014/main" id="{59AD171B-D74F-A44F-9F83-4D9E620FA634}"/>
              </a:ext>
            </a:extLst>
          </p:cNvPr>
          <p:cNvPicPr>
            <a:picLocks noChangeAspect="1"/>
          </p:cNvPicPr>
          <p:nvPr/>
        </p:nvPicPr>
        <p:blipFill rotWithShape="1">
          <a:blip r:embed="rId4"/>
          <a:srcRect l="43173" t="71321" r="36345" b="5938"/>
          <a:stretch/>
        </p:blipFill>
        <p:spPr>
          <a:xfrm>
            <a:off x="4923745" y="1826986"/>
            <a:ext cx="1674970" cy="1786635"/>
          </a:xfrm>
          <a:prstGeom prst="rect">
            <a:avLst/>
          </a:prstGeom>
          <a:ln>
            <a:solidFill>
              <a:schemeClr val="tx1"/>
            </a:solidFill>
          </a:ln>
        </p:spPr>
      </p:pic>
      <p:pic>
        <p:nvPicPr>
          <p:cNvPr id="10" name="Picture 2" descr="Picture2">
            <a:extLst>
              <a:ext uri="{FF2B5EF4-FFF2-40B4-BE49-F238E27FC236}">
                <a16:creationId xmlns:a16="http://schemas.microsoft.com/office/drawing/2014/main" id="{9C5C51C1-3FE7-C644-910F-5F57011E8F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990" t="11579" r="14522" b="68456"/>
          <a:stretch/>
        </p:blipFill>
        <p:spPr bwMode="auto">
          <a:xfrm>
            <a:off x="4932739" y="3724252"/>
            <a:ext cx="1707541" cy="1598873"/>
          </a:xfrm>
          <a:prstGeom prst="rect">
            <a:avLst/>
          </a:prstGeom>
          <a:noFill/>
          <a:ln w="9525" algn="in">
            <a:solidFill>
              <a:srgbClr val="21212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CD6D4"/>
                  </a:outerShdw>
                </a:effectLst>
              </a14:hiddenEffects>
            </a:ext>
          </a:extLst>
        </p:spPr>
      </p:pic>
      <p:pic>
        <p:nvPicPr>
          <p:cNvPr id="11" name="Picture 10">
            <a:extLst>
              <a:ext uri="{FF2B5EF4-FFF2-40B4-BE49-F238E27FC236}">
                <a16:creationId xmlns:a16="http://schemas.microsoft.com/office/drawing/2014/main" id="{72788597-449E-2B41-B88A-B669B73ABF2B}"/>
              </a:ext>
            </a:extLst>
          </p:cNvPr>
          <p:cNvPicPr>
            <a:picLocks noChangeAspect="1"/>
          </p:cNvPicPr>
          <p:nvPr/>
        </p:nvPicPr>
        <p:blipFill rotWithShape="1">
          <a:blip r:embed="rId5"/>
          <a:srcRect l="29669" t="764" b="-1"/>
          <a:stretch/>
        </p:blipFill>
        <p:spPr>
          <a:xfrm>
            <a:off x="8743296" y="3947156"/>
            <a:ext cx="3374731" cy="2371542"/>
          </a:xfrm>
          <a:prstGeom prst="rect">
            <a:avLst/>
          </a:prstGeom>
          <a:ln>
            <a:solidFill>
              <a:schemeClr val="tx1"/>
            </a:solidFill>
          </a:ln>
        </p:spPr>
      </p:pic>
      <p:pic>
        <p:nvPicPr>
          <p:cNvPr id="13" name="Picture 12">
            <a:extLst>
              <a:ext uri="{FF2B5EF4-FFF2-40B4-BE49-F238E27FC236}">
                <a16:creationId xmlns:a16="http://schemas.microsoft.com/office/drawing/2014/main" id="{417DEE48-9A79-AD40-B6AB-A79FDA4CEC4A}"/>
              </a:ext>
            </a:extLst>
          </p:cNvPr>
          <p:cNvPicPr>
            <a:picLocks noChangeAspect="1"/>
          </p:cNvPicPr>
          <p:nvPr/>
        </p:nvPicPr>
        <p:blipFill>
          <a:blip r:embed="rId6"/>
          <a:stretch>
            <a:fillRect/>
          </a:stretch>
        </p:blipFill>
        <p:spPr>
          <a:xfrm>
            <a:off x="8698382" y="1283872"/>
            <a:ext cx="3404601" cy="2663283"/>
          </a:xfrm>
          <a:prstGeom prst="rect">
            <a:avLst/>
          </a:prstGeom>
        </p:spPr>
      </p:pic>
    </p:spTree>
    <p:extLst>
      <p:ext uri="{BB962C8B-B14F-4D97-AF65-F5344CB8AC3E}">
        <p14:creationId xmlns:p14="http://schemas.microsoft.com/office/powerpoint/2010/main" val="251131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277091"/>
            <a:ext cx="10833287" cy="769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solidFill>
                <a:schemeClr val="bg1"/>
              </a:solidFill>
              <a:latin typeface="Calibri" charset="0"/>
              <a:ea typeface="Calibri" charset="0"/>
              <a:cs typeface="Calibri" charset="0"/>
            </a:endParaRPr>
          </a:p>
        </p:txBody>
      </p:sp>
      <p:sp>
        <p:nvSpPr>
          <p:cNvPr id="5" name="Başlık 3">
            <a:extLst>
              <a:ext uri="{FF2B5EF4-FFF2-40B4-BE49-F238E27FC236}">
                <a16:creationId xmlns:a16="http://schemas.microsoft.com/office/drawing/2014/main" id="{9F5FDC6B-FB7A-43BB-AD3D-8FE379C8B9B3}"/>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AR-GE/tasarım olanakları nelerdir?</a:t>
            </a:r>
            <a:endParaRPr lang="en-US" sz="3200" dirty="0">
              <a:solidFill>
                <a:schemeClr val="bg1"/>
              </a:solidFill>
              <a:latin typeface="Calibri" charset="0"/>
              <a:ea typeface="Calibri" charset="0"/>
              <a:cs typeface="Calibri" charset="0"/>
            </a:endParaRPr>
          </a:p>
        </p:txBody>
      </p:sp>
      <p:sp>
        <p:nvSpPr>
          <p:cNvPr id="7" name="Metin kutusu 2">
            <a:extLst>
              <a:ext uri="{FF2B5EF4-FFF2-40B4-BE49-F238E27FC236}">
                <a16:creationId xmlns:a16="http://schemas.microsoft.com/office/drawing/2014/main" id="{5FAA5811-F506-0D41-9CB3-B739057F26C2}"/>
              </a:ext>
            </a:extLst>
          </p:cNvPr>
          <p:cNvSpPr txBox="1"/>
          <p:nvPr/>
        </p:nvSpPr>
        <p:spPr>
          <a:xfrm>
            <a:off x="4558146" y="1247231"/>
            <a:ext cx="7523018" cy="5575052"/>
          </a:xfrm>
          <a:prstGeom prst="rect">
            <a:avLst/>
          </a:prstGeom>
          <a:noFill/>
        </p:spPr>
        <p:txBody>
          <a:bodyPr wrap="square" rtlCol="0">
            <a:spAutoFit/>
          </a:bodyPr>
          <a:lstStyle/>
          <a:p>
            <a:pPr marL="3240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tr-TR" sz="2400" dirty="0">
                <a:solidFill>
                  <a:prstClr val="black"/>
                </a:solidFill>
                <a:ea typeface="Verdana" panose="020B0604030504040204" pitchFamily="34" charset="0"/>
              </a:rPr>
              <a:t>Atmosferi bir bütün olarak ele alarak, ortaya çıkan meteorolojik olayların neden-sonuç ilişkilerini anlama;</a:t>
            </a:r>
          </a:p>
          <a:p>
            <a:pPr marL="3240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prstClr val="black"/>
                </a:solidFill>
                <a:effectLst/>
                <a:uLnTx/>
                <a:uFillTx/>
                <a:ea typeface="Verdana" panose="020B0604030504040204" pitchFamily="34" charset="0"/>
              </a:rPr>
              <a:t>Tasarım dersleri ile teori</a:t>
            </a:r>
            <a:r>
              <a:rPr kumimoji="0" lang="tr-TR" sz="2400" b="0" i="0" u="none" strike="noStrike" kern="1200" cap="none" spc="0" normalizeH="0" noProof="0" dirty="0">
                <a:ln>
                  <a:noFill/>
                </a:ln>
                <a:solidFill>
                  <a:prstClr val="black"/>
                </a:solidFill>
                <a:effectLst/>
                <a:uLnTx/>
                <a:uFillTx/>
                <a:ea typeface="Verdana" panose="020B0604030504040204" pitchFamily="34" charset="0"/>
              </a:rPr>
              <a:t> ve </a:t>
            </a:r>
            <a:r>
              <a:rPr kumimoji="0" lang="tr-TR" sz="2400" b="0" i="0" u="none" strike="noStrike" kern="1200" cap="none" spc="0" normalizeH="0" baseline="0" noProof="0" dirty="0">
                <a:ln>
                  <a:noFill/>
                </a:ln>
                <a:solidFill>
                  <a:prstClr val="black"/>
                </a:solidFill>
                <a:effectLst/>
                <a:uLnTx/>
                <a:uFillTx/>
                <a:ea typeface="Verdana" panose="020B0604030504040204" pitchFamily="34" charset="0"/>
              </a:rPr>
              <a:t>teknoloji birleştirilmekte,</a:t>
            </a:r>
            <a:r>
              <a:rPr kumimoji="0" lang="tr-TR" sz="2400" b="0" i="0" u="none" strike="noStrike" kern="1200" cap="none" spc="0" normalizeH="0" noProof="0" dirty="0">
                <a:ln>
                  <a:noFill/>
                </a:ln>
                <a:solidFill>
                  <a:prstClr val="black"/>
                </a:solidFill>
                <a:effectLst/>
                <a:uLnTx/>
                <a:uFillTx/>
                <a:ea typeface="Verdana" panose="020B0604030504040204" pitchFamily="34" charset="0"/>
              </a:rPr>
              <a:t> </a:t>
            </a:r>
            <a:r>
              <a:rPr lang="tr-TR" sz="2400" dirty="0">
                <a:solidFill>
                  <a:prstClr val="black"/>
                </a:solidFill>
                <a:ea typeface="Verdana" panose="020B0604030504040204" pitchFamily="34" charset="0"/>
              </a:rPr>
              <a:t>yaşadığımız ortam için en uygun tasarımların ortaya koyma;</a:t>
            </a:r>
          </a:p>
          <a:p>
            <a:pPr marL="3240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tr-TR" sz="2400" dirty="0">
                <a:solidFill>
                  <a:prstClr val="black"/>
                </a:solidFill>
                <a:ea typeface="Verdana" panose="020B0604030504040204" pitchFamily="34" charset="0"/>
              </a:rPr>
              <a:t>Deneysel derslerle teknik deneyim kazanma;</a:t>
            </a:r>
          </a:p>
          <a:p>
            <a:pPr marL="3240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prstClr val="black"/>
                </a:solidFill>
                <a:effectLst/>
                <a:uLnTx/>
                <a:uFillTx/>
                <a:ea typeface="Verdana" panose="020B0604030504040204" pitchFamily="34" charset="0"/>
              </a:rPr>
              <a:t>Temel</a:t>
            </a:r>
            <a:r>
              <a:rPr lang="tr-TR" sz="2400" dirty="0">
                <a:solidFill>
                  <a:prstClr val="black"/>
                </a:solidFill>
                <a:ea typeface="Verdana" panose="020B0604030504040204" pitchFamily="34" charset="0"/>
              </a:rPr>
              <a:t> </a:t>
            </a:r>
            <a:r>
              <a:rPr kumimoji="0" lang="tr-TR" sz="2400" b="0" i="0" u="none" strike="noStrike" kern="1200" cap="none" spc="0" normalizeH="0" baseline="0" noProof="0" dirty="0">
                <a:ln>
                  <a:noFill/>
                </a:ln>
                <a:solidFill>
                  <a:prstClr val="black"/>
                </a:solidFill>
                <a:effectLst/>
                <a:uLnTx/>
                <a:uFillTx/>
                <a:ea typeface="Verdana" panose="020B0604030504040204" pitchFamily="34" charset="0"/>
              </a:rPr>
              <a:t>matematik ve fizik derslerinin yanı sıra güncel bilgisayar programlama dersleri ile meteorolojik modellere yönelik algoritma geliştirme kabiliyeti elde etme</a:t>
            </a:r>
            <a:r>
              <a:rPr lang="tr-TR" sz="2400" dirty="0">
                <a:solidFill>
                  <a:prstClr val="black"/>
                </a:solidFill>
                <a:ea typeface="Verdana" panose="020B0604030504040204" pitchFamily="34" charset="0"/>
              </a:rPr>
              <a:t>.</a:t>
            </a:r>
            <a:endParaRPr kumimoji="0" lang="tr-TR" sz="2400" b="0" i="0" u="none" strike="noStrike" kern="1200" cap="none" spc="0" normalizeH="0" baseline="0" noProof="0" dirty="0">
              <a:ln>
                <a:noFill/>
              </a:ln>
              <a:solidFill>
                <a:prstClr val="black"/>
              </a:solidFill>
              <a:effectLst/>
              <a:uLnTx/>
              <a:uFillTx/>
              <a:ea typeface="Verdana" panose="020B0604030504040204" pitchFamily="34" charset="0"/>
            </a:endParaRPr>
          </a:p>
        </p:txBody>
      </p:sp>
      <p:pic>
        <p:nvPicPr>
          <p:cNvPr id="8" name="Picture 7">
            <a:extLst>
              <a:ext uri="{FF2B5EF4-FFF2-40B4-BE49-F238E27FC236}">
                <a16:creationId xmlns:a16="http://schemas.microsoft.com/office/drawing/2014/main" id="{C9E211F3-FB89-BC4F-AD12-3F0DC9F13115}"/>
              </a:ext>
            </a:extLst>
          </p:cNvPr>
          <p:cNvPicPr>
            <a:picLocks noChangeAspect="1"/>
          </p:cNvPicPr>
          <p:nvPr/>
        </p:nvPicPr>
        <p:blipFill>
          <a:blip r:embed="rId3"/>
          <a:stretch>
            <a:fillRect/>
          </a:stretch>
        </p:blipFill>
        <p:spPr>
          <a:xfrm>
            <a:off x="2033665" y="4691207"/>
            <a:ext cx="2511879" cy="1671249"/>
          </a:xfrm>
          <a:prstGeom prst="rect">
            <a:avLst/>
          </a:prstGeom>
          <a:ln>
            <a:solidFill>
              <a:schemeClr val="tx1"/>
            </a:solidFill>
          </a:ln>
        </p:spPr>
      </p:pic>
      <p:pic>
        <p:nvPicPr>
          <p:cNvPr id="9" name="Picture 22" descr="http://t2.gstatic.com/images?q=tbn:ANd9GcTxBR35zlYzlzmvsSxG3vSL7Dsl3bHZ05mpZEFK3OF7YUoszccR">
            <a:extLst>
              <a:ext uri="{FF2B5EF4-FFF2-40B4-BE49-F238E27FC236}">
                <a16:creationId xmlns:a16="http://schemas.microsoft.com/office/drawing/2014/main" id="{76A3ED16-9659-A14D-9971-3135B5D90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41" y="1285603"/>
            <a:ext cx="2889243" cy="21020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http://t0.gstatic.com/images?q=tbn:ANd9GcQWKUrOHomYhRpPmaqU5O_aeLb6-_njyFYrxRjmKBANhm_nABGh6w">
            <a:extLst>
              <a:ext uri="{FF2B5EF4-FFF2-40B4-BE49-F238E27FC236}">
                <a16:creationId xmlns:a16="http://schemas.microsoft.com/office/drawing/2014/main" id="{3562BEF9-F91A-4B4D-855E-0CF957CED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199" y="3223841"/>
            <a:ext cx="2937974" cy="15268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8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29210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000" b="1" dirty="0">
                <a:solidFill>
                  <a:schemeClr val="bg1"/>
                </a:solidFill>
                <a:latin typeface="Verdana" panose="020B0604030504040204" pitchFamily="34" charset="0"/>
                <a:ea typeface="Verdana" panose="020B0604030504040204" pitchFamily="34" charset="0"/>
                <a:cs typeface="Calibri" charset="0"/>
              </a:rPr>
              <a:t>AR-GE/TASARIM olanakları nelerdir?</a:t>
            </a:r>
            <a:endParaRPr lang="en-US" sz="3000" dirty="0">
              <a:solidFill>
                <a:schemeClr val="bg1"/>
              </a:solidFill>
              <a:latin typeface="Verdana" panose="020B0604030504040204" pitchFamily="34" charset="0"/>
              <a:ea typeface="Verdana" panose="020B0604030504040204" pitchFamily="34" charset="0"/>
              <a:cs typeface="Calibri" charset="0"/>
            </a:endParaRPr>
          </a:p>
        </p:txBody>
      </p:sp>
      <p:grpSp>
        <p:nvGrpSpPr>
          <p:cNvPr id="6" name="Group 5"/>
          <p:cNvGrpSpPr/>
          <p:nvPr/>
        </p:nvGrpSpPr>
        <p:grpSpPr>
          <a:xfrm>
            <a:off x="89312" y="1587641"/>
            <a:ext cx="12093454" cy="5496182"/>
            <a:chOff x="89312" y="1295541"/>
            <a:chExt cx="12093454" cy="5496182"/>
          </a:xfrm>
        </p:grpSpPr>
        <p:sp>
          <p:nvSpPr>
            <p:cNvPr id="3" name="Metin kutusu 2">
              <a:extLst>
                <a:ext uri="{FF2B5EF4-FFF2-40B4-BE49-F238E27FC236}">
                  <a16:creationId xmlns:a16="http://schemas.microsoft.com/office/drawing/2014/main" id="{048E6418-82E6-E746-96F5-B01738F88FBB}"/>
                </a:ext>
              </a:extLst>
            </p:cNvPr>
            <p:cNvSpPr txBox="1"/>
            <p:nvPr/>
          </p:nvSpPr>
          <p:spPr>
            <a:xfrm>
              <a:off x="4366502" y="1352165"/>
              <a:ext cx="7145810" cy="707886"/>
            </a:xfrm>
            <a:prstGeom prst="rect">
              <a:avLst/>
            </a:prstGeom>
            <a:noFill/>
          </p:spPr>
          <p:txBody>
            <a:bodyPr wrap="square" rtlCol="0">
              <a:spAutoFit/>
            </a:bodyPr>
            <a:lstStyle/>
            <a:p>
              <a:r>
                <a:rPr lang="tr-TR" sz="2000" dirty="0">
                  <a:latin typeface="Verdana" panose="020B0604030504040204" pitchFamily="34" charset="0"/>
                  <a:ea typeface="Verdana" panose="020B0604030504040204" pitchFamily="34" charset="0"/>
                </a:rPr>
                <a:t>İlgili derslerde aktif olarak kullanılan;</a:t>
              </a:r>
            </a:p>
            <a:p>
              <a:endParaRPr lang="tr-TR" sz="2000" dirty="0">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1BFBACB2-391B-4964-8DBB-D5D75519D91D}"/>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6/18</a:t>
              </a:r>
              <a:endParaRPr lang="en-US" sz="1400" dirty="0">
                <a:solidFill>
                  <a:schemeClr val="bg1">
                    <a:lumMod val="50000"/>
                  </a:schemeClr>
                </a:solidFill>
              </a:endParaRPr>
            </a:p>
          </p:txBody>
        </p:sp>
        <p:grpSp>
          <p:nvGrpSpPr>
            <p:cNvPr id="21" name="Group 20"/>
            <p:cNvGrpSpPr/>
            <p:nvPr/>
          </p:nvGrpSpPr>
          <p:grpSpPr>
            <a:xfrm>
              <a:off x="89312" y="1295541"/>
              <a:ext cx="4072401" cy="3962259"/>
              <a:chOff x="4953000" y="2833316"/>
              <a:chExt cx="4419599" cy="4009127"/>
            </a:xfrm>
          </p:grpSpPr>
          <p:sp>
            <p:nvSpPr>
              <p:cNvPr id="22" name="Rounded Rectangle 21"/>
              <p:cNvSpPr/>
              <p:nvPr/>
            </p:nvSpPr>
            <p:spPr>
              <a:xfrm>
                <a:off x="4953000" y="2833316"/>
                <a:ext cx="4419599" cy="400912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21143" y="4943553"/>
                <a:ext cx="1579911" cy="1637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00320" y="3257851"/>
                <a:ext cx="1958268" cy="1580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1"/>
              <p:cNvGrpSpPr>
                <a:grpSpLocks/>
              </p:cNvGrpSpPr>
              <p:nvPr/>
            </p:nvGrpSpPr>
            <p:grpSpPr bwMode="auto">
              <a:xfrm>
                <a:off x="7235801" y="3257851"/>
                <a:ext cx="1957389" cy="2022476"/>
                <a:chOff x="-135" y="2956"/>
                <a:chExt cx="1233" cy="1274"/>
              </a:xfrm>
            </p:grpSpPr>
            <p:pic>
              <p:nvPicPr>
                <p:cNvPr id="27"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5" y="2956"/>
                  <a:ext cx="1233" cy="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9"/>
                <p:cNvSpPr>
                  <a:spLocks noChangeArrowheads="1"/>
                </p:cNvSpPr>
                <p:nvPr/>
              </p:nvSpPr>
              <p:spPr bwMode="auto">
                <a:xfrm>
                  <a:off x="188" y="4065"/>
                  <a:ext cx="4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sz="1100" dirty="0"/>
                    <a:t>SID anteni</a:t>
                  </a:r>
                  <a:endParaRPr lang="en-US" sz="1100" dirty="0"/>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183" y="4943553"/>
                <a:ext cx="2351096" cy="1637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9" name="Group 28"/>
            <p:cNvGrpSpPr/>
            <p:nvPr/>
          </p:nvGrpSpPr>
          <p:grpSpPr>
            <a:xfrm>
              <a:off x="7837490" y="2060051"/>
              <a:ext cx="4105130" cy="3686906"/>
              <a:chOff x="5240092" y="3224513"/>
              <a:chExt cx="3729279" cy="2948866"/>
            </a:xfrm>
          </p:grpSpPr>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0092" y="4753172"/>
                <a:ext cx="1056460" cy="1420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0092" y="3247136"/>
                <a:ext cx="2325607" cy="1348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21"/>
              <p:cNvGrpSpPr>
                <a:grpSpLocks/>
              </p:cNvGrpSpPr>
              <p:nvPr/>
            </p:nvGrpSpPr>
            <p:grpSpPr bwMode="auto">
              <a:xfrm>
                <a:off x="7748564" y="3224513"/>
                <a:ext cx="1165226" cy="2055813"/>
                <a:chOff x="188" y="2935"/>
                <a:chExt cx="734" cy="1295"/>
              </a:xfrm>
            </p:grpSpPr>
            <p:pic>
              <p:nvPicPr>
                <p:cNvPr id="3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 y="2935"/>
                  <a:ext cx="732" cy="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188" y="4065"/>
                  <a:ext cx="4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sz="1100" dirty="0"/>
                    <a:t>SID anteni</a:t>
                  </a:r>
                  <a:endParaRPr lang="en-US" sz="1100" dirty="0"/>
                </a:p>
              </p:txBody>
            </p:sp>
          </p:grpSp>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t="2623"/>
              <a:stretch/>
            </p:blipFill>
            <p:spPr>
              <a:xfrm>
                <a:off x="6527758" y="4753172"/>
                <a:ext cx="2441613" cy="1407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Rectangle 3"/>
            <p:cNvSpPr/>
            <p:nvPr/>
          </p:nvSpPr>
          <p:spPr>
            <a:xfrm>
              <a:off x="89312" y="5160998"/>
              <a:ext cx="7367954" cy="923330"/>
            </a:xfrm>
            <a:prstGeom prst="rect">
              <a:avLst/>
            </a:prstGeom>
          </p:spPr>
          <p:txBody>
            <a:bodyPr wrap="square">
              <a:spAutoFit/>
            </a:bodyPr>
            <a:lstStyle/>
            <a:p>
              <a:pPr algn="r"/>
              <a:endParaRPr lang="tr-TR" dirty="0">
                <a:latin typeface="Verdana" panose="020B0604030504040204" pitchFamily="34" charset="0"/>
                <a:ea typeface="Verdana" panose="020B0604030504040204" pitchFamily="34" charset="0"/>
              </a:endParaRPr>
            </a:p>
            <a:p>
              <a:pPr algn="r"/>
              <a:r>
                <a:rPr lang="tr-TR" dirty="0">
                  <a:latin typeface="Verdana" panose="020B0604030504040204" pitchFamily="34" charset="0"/>
                  <a:ea typeface="Verdana" panose="020B0604030504040204" pitchFamily="34" charset="0"/>
                </a:rPr>
                <a:t>uygulamalar, tasarım ve deneysel çalışmalar gerçekleştirilmektedir. </a:t>
              </a:r>
            </a:p>
          </p:txBody>
        </p:sp>
        <p:sp>
          <p:nvSpPr>
            <p:cNvPr id="5" name="Rectangle 4"/>
            <p:cNvSpPr/>
            <p:nvPr/>
          </p:nvSpPr>
          <p:spPr>
            <a:xfrm>
              <a:off x="4444831" y="1729861"/>
              <a:ext cx="3346924" cy="3970318"/>
            </a:xfrm>
            <a:prstGeom prst="rect">
              <a:avLst/>
            </a:prstGeom>
          </p:spPr>
          <p:txBody>
            <a:bodyPr wrap="square">
              <a:spAutoFit/>
            </a:bodyPr>
            <a:lstStyle/>
            <a:p>
              <a:pPr marL="285750" indent="-285750">
                <a:buFont typeface="Courier New" panose="02070309020205020404" pitchFamily="49" charset="0"/>
                <a:buChar char="o"/>
              </a:pPr>
              <a:r>
                <a:rPr lang="tr-TR" dirty="0">
                  <a:latin typeface="Verdana" panose="020B0604030504040204" pitchFamily="34" charset="0"/>
                  <a:ea typeface="Verdana" panose="020B0604030504040204" pitchFamily="34" charset="0"/>
                </a:rPr>
                <a:t>açık hava meteoroloji gözlem parkı, </a:t>
              </a:r>
            </a:p>
            <a:p>
              <a:pPr marL="285750" indent="-285750">
                <a:buFont typeface="Courier New" panose="02070309020205020404" pitchFamily="49" charset="0"/>
                <a:buChar char="o"/>
              </a:pPr>
              <a:r>
                <a:rPr lang="tr-TR" dirty="0">
                  <a:latin typeface="Verdana" panose="020B0604030504040204" pitchFamily="34" charset="0"/>
                  <a:ea typeface="Verdana" panose="020B0604030504040204" pitchFamily="34" charset="0"/>
                </a:rPr>
                <a:t>meteoroloji aletleri ve gözlem usulleri laboratuvarı, </a:t>
              </a:r>
            </a:p>
            <a:p>
              <a:pPr marL="285750" indent="-285750">
                <a:buFont typeface="Courier New" panose="02070309020205020404" pitchFamily="49" charset="0"/>
                <a:buChar char="o"/>
              </a:pPr>
              <a:r>
                <a:rPr lang="tr-TR" dirty="0">
                  <a:latin typeface="Verdana" panose="020B0604030504040204" pitchFamily="34" charset="0"/>
                  <a:ea typeface="Verdana" panose="020B0604030504040204" pitchFamily="34" charset="0"/>
                </a:rPr>
                <a:t>atmosferik modelleme ve analiz laboratuvarı, </a:t>
              </a:r>
            </a:p>
            <a:p>
              <a:pPr marL="285750" indent="-285750">
                <a:buFont typeface="Courier New" panose="02070309020205020404" pitchFamily="49" charset="0"/>
                <a:buChar char="o"/>
              </a:pPr>
              <a:r>
                <a:rPr lang="tr-TR" dirty="0">
                  <a:latin typeface="Verdana" panose="020B0604030504040204" pitchFamily="34" charset="0"/>
                  <a:ea typeface="Verdana" panose="020B0604030504040204" pitchFamily="34" charset="0"/>
                </a:rPr>
                <a:t>yukarı atmosfer fiziği laboratuvarı, </a:t>
              </a:r>
            </a:p>
            <a:p>
              <a:pPr marL="285750" indent="-285750">
                <a:buFont typeface="Courier New" panose="02070309020205020404" pitchFamily="49" charset="0"/>
                <a:buChar char="o"/>
              </a:pPr>
              <a:r>
                <a:rPr lang="tr-TR" dirty="0">
                  <a:latin typeface="Verdana" panose="020B0604030504040204" pitchFamily="34" charset="0"/>
                  <a:ea typeface="Verdana" panose="020B0604030504040204" pitchFamily="34" charset="0"/>
                </a:rPr>
                <a:t>hava analizi ve brifing laboratuvarında,</a:t>
              </a:r>
            </a:p>
            <a:p>
              <a:pPr marL="285750" indent="-285750">
                <a:buFont typeface="Courier New" panose="02070309020205020404" pitchFamily="49" charset="0"/>
                <a:buChar char="o"/>
              </a:pPr>
              <a:r>
                <a:rPr lang="tr-TR" dirty="0">
                  <a:latin typeface="Verdana" panose="020B0604030504040204" pitchFamily="34" charset="0"/>
                  <a:ea typeface="Verdana" panose="020B0604030504040204" pitchFamily="34" charset="0"/>
                </a:rPr>
                <a:t>enerji ve iklim sistemleri laboratuvarında,</a:t>
              </a:r>
            </a:p>
            <a:p>
              <a:endParaRPr lang="tr-TR" dirty="0">
                <a:latin typeface="Verdana" panose="020B0604030504040204" pitchFamily="34" charset="0"/>
                <a:ea typeface="Verdana" panose="020B0604030504040204" pitchFamily="34" charset="0"/>
              </a:endParaRPr>
            </a:p>
          </p:txBody>
        </p:sp>
      </p:grpSp>
      <p:pic>
        <p:nvPicPr>
          <p:cNvPr id="11" name="Picture 10">
            <a:extLst>
              <a:ext uri="{FF2B5EF4-FFF2-40B4-BE49-F238E27FC236}">
                <a16:creationId xmlns:a16="http://schemas.microsoft.com/office/drawing/2014/main" id="{6DB9AF3B-FA9B-0D41-BDA8-C43F792125CA}"/>
              </a:ext>
            </a:extLst>
          </p:cNvPr>
          <p:cNvPicPr>
            <a:picLocks noChangeAspect="1"/>
          </p:cNvPicPr>
          <p:nvPr/>
        </p:nvPicPr>
        <p:blipFill>
          <a:blip r:embed="rId10"/>
          <a:stretch>
            <a:fillRect/>
          </a:stretch>
        </p:blipFill>
        <p:spPr>
          <a:xfrm>
            <a:off x="-9234" y="110694"/>
            <a:ext cx="12192000" cy="1231900"/>
          </a:xfrm>
          <a:prstGeom prst="rect">
            <a:avLst/>
          </a:prstGeom>
        </p:spPr>
      </p:pic>
    </p:spTree>
    <p:extLst>
      <p:ext uri="{BB962C8B-B14F-4D97-AF65-F5344CB8AC3E}">
        <p14:creationId xmlns:p14="http://schemas.microsoft.com/office/powerpoint/2010/main" val="293845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5" name="TextBox 4">
            <a:extLst>
              <a:ext uri="{FF2B5EF4-FFF2-40B4-BE49-F238E27FC236}">
                <a16:creationId xmlns:a16="http://schemas.microsoft.com/office/drawing/2014/main" id="{B4719AC1-1FC3-4F92-9092-C078E241D565}"/>
              </a:ext>
            </a:extLst>
          </p:cNvPr>
          <p:cNvSpPr txBox="1"/>
          <p:nvPr/>
        </p:nvSpPr>
        <p:spPr>
          <a:xfrm>
            <a:off x="11702475" y="6530113"/>
            <a:ext cx="480291" cy="253916"/>
          </a:xfrm>
          <a:prstGeom prst="rect">
            <a:avLst/>
          </a:prstGeom>
          <a:noFill/>
        </p:spPr>
        <p:txBody>
          <a:bodyPr wrap="square" rtlCol="0">
            <a:spAutoFit/>
          </a:bodyPr>
          <a:lstStyle/>
          <a:p>
            <a:r>
              <a:rPr lang="tr-TR" sz="1050" dirty="0">
                <a:solidFill>
                  <a:schemeClr val="bg1">
                    <a:lumMod val="50000"/>
                  </a:schemeClr>
                </a:solidFill>
              </a:rPr>
              <a:t>7/18</a:t>
            </a:r>
            <a:endParaRPr lang="en-US" sz="1400" dirty="0">
              <a:solidFill>
                <a:schemeClr val="bg1">
                  <a:lumMod val="50000"/>
                </a:schemeClr>
              </a:solidFill>
            </a:endParaRPr>
          </a:p>
        </p:txBody>
      </p:sp>
      <p:grpSp>
        <p:nvGrpSpPr>
          <p:cNvPr id="15" name="Group 14"/>
          <p:cNvGrpSpPr/>
          <p:nvPr/>
        </p:nvGrpSpPr>
        <p:grpSpPr>
          <a:xfrm>
            <a:off x="129232" y="1161669"/>
            <a:ext cx="11813388" cy="3416320"/>
            <a:chOff x="285922" y="1050681"/>
            <a:chExt cx="11813388" cy="3416320"/>
          </a:xfrm>
        </p:grpSpPr>
        <p:sp>
          <p:nvSpPr>
            <p:cNvPr id="3" name="Metin kutusu 2">
              <a:extLst>
                <a:ext uri="{FF2B5EF4-FFF2-40B4-BE49-F238E27FC236}">
                  <a16:creationId xmlns:a16="http://schemas.microsoft.com/office/drawing/2014/main" id="{048E6418-82E6-E746-96F5-B01738F88FBB}"/>
                </a:ext>
              </a:extLst>
            </p:cNvPr>
            <p:cNvSpPr txBox="1"/>
            <p:nvPr/>
          </p:nvSpPr>
          <p:spPr>
            <a:xfrm>
              <a:off x="285922" y="1050681"/>
              <a:ext cx="7558997" cy="341632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buClrTx/>
                <a:buSzTx/>
                <a:tabLst/>
                <a:defRPr/>
              </a:pPr>
              <a:r>
                <a:rPr kumimoji="0" lang="tr-TR" sz="2400" b="1" i="0" u="none" strike="noStrike" kern="1200" cap="none" spc="0" normalizeH="0" baseline="0" noProof="0" dirty="0">
                  <a:ln>
                    <a:noFill/>
                  </a:ln>
                  <a:solidFill>
                    <a:prstClr val="black"/>
                  </a:solidFill>
                  <a:effectLst/>
                  <a:uLnTx/>
                  <a:uFillTx/>
                  <a:ea typeface="Verdana" panose="020B0604030504040204" pitchFamily="34" charset="0"/>
                </a:rPr>
                <a:t>Tasarım dersleri;</a:t>
              </a:r>
            </a:p>
            <a:p>
              <a:pPr marL="342900" marR="0" lvl="0" indent="-342900" algn="just" defTabSz="914400" rtl="0" eaLnBrk="1" fontAlgn="auto" latinLnBrk="0" hangingPunct="1">
                <a:lnSpc>
                  <a:spcPct val="100000"/>
                </a:lnSpc>
                <a:spcBef>
                  <a:spcPts val="0"/>
                </a:spcBef>
                <a:buClrTx/>
                <a:buSzTx/>
                <a:buFont typeface="Wingdings" panose="05000000000000000000" pitchFamily="2" charset="2"/>
                <a:buChar char="v"/>
                <a:tabLst/>
                <a:defRPr/>
              </a:pPr>
              <a:r>
                <a:rPr lang="tr-TR" sz="2400" dirty="0">
                  <a:solidFill>
                    <a:prstClr val="black"/>
                  </a:solidFill>
                  <a:ea typeface="Verdana" panose="020B0604030504040204" pitchFamily="34" charset="0"/>
                </a:rPr>
                <a:t>Hidroloji</a:t>
              </a:r>
            </a:p>
            <a:p>
              <a:pPr marL="342900" marR="0" lvl="0" indent="-342900" algn="just" defTabSz="914400" rtl="0" eaLnBrk="1" fontAlgn="auto" latinLnBrk="0" hangingPunct="1">
                <a:lnSpc>
                  <a:spcPct val="100000"/>
                </a:lnSpc>
                <a:spcBef>
                  <a:spcPts val="0"/>
                </a:spcBef>
                <a:buClrTx/>
                <a:buSzTx/>
                <a:buFont typeface="Wingdings" panose="05000000000000000000" pitchFamily="2" charset="2"/>
                <a:buChar char="v"/>
                <a:tabLst/>
                <a:defRPr/>
              </a:pPr>
              <a:r>
                <a:rPr kumimoji="0" lang="tr-TR" sz="2400" b="0" i="0" u="none" strike="noStrike" kern="1200" cap="none" spc="0" normalizeH="0" baseline="0" noProof="0" dirty="0">
                  <a:ln>
                    <a:noFill/>
                  </a:ln>
                  <a:solidFill>
                    <a:prstClr val="black"/>
                  </a:solidFill>
                  <a:effectLst/>
                  <a:uLnTx/>
                  <a:uFillTx/>
                  <a:ea typeface="Verdana" panose="020B0604030504040204" pitchFamily="34" charset="0"/>
                </a:rPr>
                <a:t>Yenilenebilir enerji</a:t>
              </a:r>
            </a:p>
            <a:p>
              <a:pPr marL="342900" marR="0" lvl="0" indent="-342900" algn="just" defTabSz="914400" rtl="0" eaLnBrk="1" fontAlgn="auto" latinLnBrk="0" hangingPunct="1">
                <a:lnSpc>
                  <a:spcPct val="100000"/>
                </a:lnSpc>
                <a:spcBef>
                  <a:spcPts val="0"/>
                </a:spcBef>
                <a:buClrTx/>
                <a:buSzTx/>
                <a:buFont typeface="Wingdings" panose="05000000000000000000" pitchFamily="2" charset="2"/>
                <a:buChar char="v"/>
                <a:tabLst/>
                <a:defRPr/>
              </a:pPr>
              <a:r>
                <a:rPr lang="tr-TR" sz="2400" dirty="0">
                  <a:solidFill>
                    <a:prstClr val="black"/>
                  </a:solidFill>
                  <a:ea typeface="Verdana" panose="020B0604030504040204" pitchFamily="34" charset="0"/>
                </a:rPr>
                <a:t>Hava kirliliği kontrolü</a:t>
              </a:r>
            </a:p>
            <a:p>
              <a:pPr marL="342900" marR="0" lvl="0" indent="-342900" algn="just" defTabSz="914400" rtl="0" eaLnBrk="1" fontAlgn="auto" latinLnBrk="0" hangingPunct="1">
                <a:lnSpc>
                  <a:spcPct val="100000"/>
                </a:lnSpc>
                <a:spcBef>
                  <a:spcPts val="0"/>
                </a:spcBef>
                <a:buClrTx/>
                <a:buSzTx/>
                <a:buFont typeface="Wingdings" panose="05000000000000000000" pitchFamily="2" charset="2"/>
                <a:buChar char="v"/>
                <a:tabLst/>
                <a:defRPr/>
              </a:pPr>
              <a:r>
                <a:rPr kumimoji="0" lang="tr-TR" sz="2400" b="0" i="0" u="none" strike="noStrike" kern="1200" cap="none" spc="0" normalizeH="0" baseline="0" noProof="0" dirty="0">
                  <a:ln>
                    <a:noFill/>
                  </a:ln>
                  <a:solidFill>
                    <a:prstClr val="black"/>
                  </a:solidFill>
                  <a:effectLst/>
                  <a:uLnTx/>
                  <a:uFillTx/>
                  <a:ea typeface="Verdana" panose="020B0604030504040204" pitchFamily="34" charset="0"/>
                </a:rPr>
                <a:t>Tarım ve orman meteorolojisi </a:t>
              </a:r>
              <a:endParaRPr lang="tr-TR" sz="2400" dirty="0">
                <a:solidFill>
                  <a:prstClr val="black"/>
                </a:solidFill>
                <a:ea typeface="Verdana" panose="020B0604030504040204" pitchFamily="34" charset="0"/>
              </a:endParaRPr>
            </a:p>
            <a:p>
              <a:pPr marR="0" lvl="0" algn="just" defTabSz="914400" rtl="0" eaLnBrk="1" fontAlgn="auto" latinLnBrk="0" hangingPunct="1">
                <a:lnSpc>
                  <a:spcPct val="100000"/>
                </a:lnSpc>
                <a:spcBef>
                  <a:spcPts val="0"/>
                </a:spcBef>
                <a:buClrTx/>
                <a:buSzTx/>
                <a:tabLst/>
                <a:defRPr/>
              </a:pPr>
              <a:r>
                <a:rPr lang="tr-TR" sz="2400" dirty="0">
                  <a:solidFill>
                    <a:prstClr val="black"/>
                  </a:solidFill>
                  <a:ea typeface="Verdana" panose="020B0604030504040204" pitchFamily="34" charset="0"/>
                </a:rPr>
                <a:t>olarak öğrencilere teorik </a:t>
              </a:r>
            </a:p>
            <a:p>
              <a:pPr marR="0" lvl="0" algn="just" defTabSz="914400" rtl="0" eaLnBrk="1" fontAlgn="auto" latinLnBrk="0" hangingPunct="1">
                <a:lnSpc>
                  <a:spcPct val="100000"/>
                </a:lnSpc>
                <a:spcBef>
                  <a:spcPts val="0"/>
                </a:spcBef>
                <a:buClrTx/>
                <a:buSzTx/>
                <a:tabLst/>
                <a:defRPr/>
              </a:pPr>
              <a:r>
                <a:rPr lang="tr-TR" sz="2400" dirty="0">
                  <a:solidFill>
                    <a:prstClr val="black"/>
                  </a:solidFill>
                  <a:ea typeface="Verdana" panose="020B0604030504040204" pitchFamily="34" charset="0"/>
                </a:rPr>
                <a:t>mühendislik eğitimlerini </a:t>
              </a:r>
            </a:p>
            <a:p>
              <a:pPr marR="0" lvl="0" algn="just" defTabSz="914400" rtl="0" eaLnBrk="1" fontAlgn="auto" latinLnBrk="0" hangingPunct="1">
                <a:lnSpc>
                  <a:spcPct val="100000"/>
                </a:lnSpc>
                <a:spcBef>
                  <a:spcPts val="0"/>
                </a:spcBef>
                <a:buClrTx/>
                <a:buSzTx/>
                <a:tabLst/>
                <a:defRPr/>
              </a:pPr>
              <a:r>
                <a:rPr lang="tr-TR" sz="2400" dirty="0">
                  <a:solidFill>
                    <a:prstClr val="black"/>
                  </a:solidFill>
                  <a:ea typeface="Verdana" panose="020B0604030504040204" pitchFamily="34" charset="0"/>
                </a:rPr>
                <a:t>uygulamaya dönüştürme fırsatı</a:t>
              </a:r>
            </a:p>
            <a:p>
              <a:pPr marR="0" lvl="0" algn="just" defTabSz="914400" rtl="0" eaLnBrk="1" fontAlgn="auto" latinLnBrk="0" hangingPunct="1">
                <a:lnSpc>
                  <a:spcPct val="100000"/>
                </a:lnSpc>
                <a:spcBef>
                  <a:spcPts val="0"/>
                </a:spcBef>
                <a:buClrTx/>
                <a:buSzTx/>
                <a:tabLst/>
                <a:defRPr/>
              </a:pPr>
              <a:r>
                <a:rPr lang="tr-TR" sz="2400" dirty="0">
                  <a:solidFill>
                    <a:prstClr val="black"/>
                  </a:solidFill>
                  <a:ea typeface="Verdana" panose="020B0604030504040204" pitchFamily="34" charset="0"/>
                </a:rPr>
                <a:t>sunmaktadır. </a:t>
              </a:r>
              <a:endParaRPr kumimoji="0" lang="tr-TR" sz="2400" b="0" i="0" u="none" strike="noStrike" kern="1200" cap="none" spc="0" normalizeH="0" baseline="0" noProof="0" dirty="0">
                <a:ln>
                  <a:noFill/>
                </a:ln>
                <a:solidFill>
                  <a:prstClr val="black"/>
                </a:solidFill>
                <a:effectLst/>
                <a:uLnTx/>
                <a:uFillTx/>
                <a:ea typeface="Verdana" panose="020B060403050404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685" y="1253353"/>
              <a:ext cx="3530802" cy="3010977"/>
            </a:xfrm>
            <a:prstGeom prst="rect">
              <a:avLst/>
            </a:prstGeom>
            <a:ln>
              <a:solidFill>
                <a:schemeClr val="tx1"/>
              </a:solid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1423" y="2070410"/>
              <a:ext cx="3877887" cy="2193921"/>
            </a:xfrm>
            <a:prstGeom prst="rect">
              <a:avLst/>
            </a:prstGeom>
            <a:ln>
              <a:solidFill>
                <a:schemeClr val="tx1"/>
              </a:solidFill>
            </a:ln>
          </p:spPr>
        </p:pic>
      </p:grpSp>
      <p:pic>
        <p:nvPicPr>
          <p:cNvPr id="11" name="Picture 4">
            <a:extLst>
              <a:ext uri="{FF2B5EF4-FFF2-40B4-BE49-F238E27FC236}">
                <a16:creationId xmlns:a16="http://schemas.microsoft.com/office/drawing/2014/main" id="{A10DE2DC-89DC-E64A-A123-4D5D8DE0C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860" y="4540013"/>
            <a:ext cx="4030804" cy="22972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AB51CD8C-67C5-944A-866B-40FBBDF1B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076" y="4554691"/>
            <a:ext cx="3270684" cy="2312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6C9122A4-98DA-3C4A-AE1E-658EA9426A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6044" y="4418672"/>
            <a:ext cx="3200400" cy="2419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CD24AD9D-62D8-AB47-AD52-9299C8E955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26" y="4554691"/>
            <a:ext cx="3034102" cy="22754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038CD04-0CF4-A346-BF40-F3C31283557B}"/>
              </a:ext>
            </a:extLst>
          </p:cNvPr>
          <p:cNvPicPr>
            <a:picLocks noChangeAspect="1"/>
          </p:cNvPicPr>
          <p:nvPr/>
        </p:nvPicPr>
        <p:blipFill>
          <a:blip r:embed="rId8"/>
          <a:stretch>
            <a:fillRect/>
          </a:stretch>
        </p:blipFill>
        <p:spPr>
          <a:xfrm>
            <a:off x="-9234" y="-41667"/>
            <a:ext cx="12192000" cy="1231900"/>
          </a:xfrm>
          <a:prstGeom prst="rect">
            <a:avLst/>
          </a:prstGeom>
        </p:spPr>
      </p:pic>
      <p:pic>
        <p:nvPicPr>
          <p:cNvPr id="8" name="Picture 7">
            <a:extLst>
              <a:ext uri="{FF2B5EF4-FFF2-40B4-BE49-F238E27FC236}">
                <a16:creationId xmlns:a16="http://schemas.microsoft.com/office/drawing/2014/main" id="{017AD9EC-6E79-AE4D-B3E7-ABD79D368432}"/>
              </a:ext>
            </a:extLst>
          </p:cNvPr>
          <p:cNvPicPr>
            <a:picLocks noChangeAspect="1"/>
          </p:cNvPicPr>
          <p:nvPr/>
        </p:nvPicPr>
        <p:blipFill>
          <a:blip r:embed="rId9"/>
          <a:stretch>
            <a:fillRect/>
          </a:stretch>
        </p:blipFill>
        <p:spPr>
          <a:xfrm>
            <a:off x="8064733" y="73971"/>
            <a:ext cx="3937961" cy="2047435"/>
          </a:xfrm>
          <a:prstGeom prst="rect">
            <a:avLst/>
          </a:prstGeom>
        </p:spPr>
      </p:pic>
    </p:spTree>
    <p:extLst>
      <p:ext uri="{BB962C8B-B14F-4D97-AF65-F5344CB8AC3E}">
        <p14:creationId xmlns:p14="http://schemas.microsoft.com/office/powerpoint/2010/main" val="88988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277091"/>
            <a:ext cx="10833287" cy="769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solidFill>
                <a:schemeClr val="bg1"/>
              </a:solidFill>
              <a:latin typeface="Calibri" charset="0"/>
              <a:ea typeface="Calibri" charset="0"/>
              <a:cs typeface="Calibri" charset="0"/>
            </a:endParaRPr>
          </a:p>
        </p:txBody>
      </p:sp>
      <p:sp>
        <p:nvSpPr>
          <p:cNvPr id="5" name="Başlık 3">
            <a:extLst>
              <a:ext uri="{FF2B5EF4-FFF2-40B4-BE49-F238E27FC236}">
                <a16:creationId xmlns:a16="http://schemas.microsoft.com/office/drawing/2014/main" id="{9F5FDC6B-FB7A-43BB-AD3D-8FE379C8B9B3}"/>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b="1" dirty="0">
                <a:solidFill>
                  <a:schemeClr val="bg1"/>
                </a:solidFill>
                <a:latin typeface="Calibri" charset="0"/>
                <a:ea typeface="Calibri" charset="0"/>
                <a:cs typeface="Calibri" charset="0"/>
              </a:rPr>
              <a:t>İş imkanları nelerdir? </a:t>
            </a:r>
            <a:endParaRPr lang="en-US" sz="3200" dirty="0">
              <a:solidFill>
                <a:schemeClr val="bg1"/>
              </a:solidFill>
              <a:latin typeface="Calibri" charset="0"/>
              <a:ea typeface="Calibri" charset="0"/>
              <a:cs typeface="Calibri" charset="0"/>
            </a:endParaRPr>
          </a:p>
        </p:txBody>
      </p:sp>
      <p:sp>
        <p:nvSpPr>
          <p:cNvPr id="7" name="Metin kutusu 2">
            <a:extLst>
              <a:ext uri="{FF2B5EF4-FFF2-40B4-BE49-F238E27FC236}">
                <a16:creationId xmlns:a16="http://schemas.microsoft.com/office/drawing/2014/main" id="{8CA027A8-AF89-A049-99DE-BB566B7F605A}"/>
              </a:ext>
            </a:extLst>
          </p:cNvPr>
          <p:cNvSpPr txBox="1"/>
          <p:nvPr/>
        </p:nvSpPr>
        <p:spPr>
          <a:xfrm>
            <a:off x="104277" y="1252125"/>
            <a:ext cx="7626557" cy="4093428"/>
          </a:xfrm>
          <a:prstGeom prst="rect">
            <a:avLst/>
          </a:prstGeom>
          <a:noFill/>
        </p:spPr>
        <p:txBody>
          <a:bodyPr wrap="square" rtlCol="0">
            <a:spAutoFit/>
          </a:bodyPr>
          <a:lstStyle/>
          <a:p>
            <a:pPr algn="just"/>
            <a:r>
              <a:rPr lang="tr-TR" sz="2400" dirty="0">
                <a:ea typeface="Verdana" panose="020B0604030504040204" pitchFamily="34" charset="0"/>
              </a:rPr>
              <a:t>Meteoroloji Mühendisliği Bölümü’nün bilinen tüm mesleklerle ilişkili olması, bölüm mezunlarımızın iş bulma sıkıntısı yaşamamasını sağlamaktadır.  </a:t>
            </a:r>
          </a:p>
          <a:p>
            <a:pPr algn="just"/>
            <a:endParaRPr lang="tr-TR" sz="2400" dirty="0">
              <a:ea typeface="Verdana" panose="020B0604030504040204" pitchFamily="34" charset="0"/>
            </a:endParaRPr>
          </a:p>
          <a:p>
            <a:pPr algn="just"/>
            <a:r>
              <a:rPr lang="tr-TR" sz="2400" dirty="0">
                <a:ea typeface="Verdana" panose="020B0604030504040204" pitchFamily="34" charset="0"/>
              </a:rPr>
              <a:t>Meteoroloji Mühendisliği Bölümü mezunlarımız Meteoroloji Genel Müdürlüğü, THY, Devlet Su İşleri, ilgili Bakanlıklar, AFAD vb. gibi kuruluşların </a:t>
            </a:r>
            <a:r>
              <a:rPr lang="tr-TR" sz="2400" dirty="0" err="1">
                <a:ea typeface="Verdana" panose="020B0604030504040204" pitchFamily="34" charset="0"/>
              </a:rPr>
              <a:t>yanısıra</a:t>
            </a:r>
            <a:r>
              <a:rPr lang="tr-TR" sz="2400" dirty="0">
                <a:ea typeface="Verdana" panose="020B0604030504040204" pitchFamily="34" charset="0"/>
              </a:rPr>
              <a:t>, pilotaj eğitimlerinde “pilot adayı” olarak ya da çok çeşitli alanlarda faaliyet gösteren tüm özel firmalarda  ve şirketlerde görev alabilmektedirler. </a:t>
            </a:r>
          </a:p>
          <a:p>
            <a:pPr algn="just"/>
            <a:endParaRPr lang="tr-TR" sz="2000" dirty="0">
              <a:latin typeface="Verdana" panose="020B0604030504040204" pitchFamily="34" charset="0"/>
              <a:ea typeface="Verdana" panose="020B0604030504040204" pitchFamily="34" charset="0"/>
            </a:endParaRPr>
          </a:p>
        </p:txBody>
      </p:sp>
      <p:pic>
        <p:nvPicPr>
          <p:cNvPr id="10" name="Picture 9" descr="Ä°lgili resim">
            <a:extLst>
              <a:ext uri="{FF2B5EF4-FFF2-40B4-BE49-F238E27FC236}">
                <a16:creationId xmlns:a16="http://schemas.microsoft.com/office/drawing/2014/main" id="{060522CF-C740-8A4E-8233-66D713752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092" y="1428320"/>
            <a:ext cx="2376264" cy="9755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C14382F-5C29-C048-BF71-0AF088AEA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847" y="5156212"/>
            <a:ext cx="4157131" cy="1257540"/>
          </a:xfrm>
          <a:prstGeom prst="rect">
            <a:avLst/>
          </a:prstGeom>
        </p:spPr>
      </p:pic>
      <p:pic>
        <p:nvPicPr>
          <p:cNvPr id="12" name="Picture 11">
            <a:extLst>
              <a:ext uri="{FF2B5EF4-FFF2-40B4-BE49-F238E27FC236}">
                <a16:creationId xmlns:a16="http://schemas.microsoft.com/office/drawing/2014/main" id="{83E426B6-561D-6B49-B201-F53DC40E7BC1}"/>
              </a:ext>
            </a:extLst>
          </p:cNvPr>
          <p:cNvPicPr>
            <a:picLocks noChangeAspect="1"/>
          </p:cNvPicPr>
          <p:nvPr/>
        </p:nvPicPr>
        <p:blipFill rotWithShape="1">
          <a:blip r:embed="rId5">
            <a:extLst>
              <a:ext uri="{28A0092B-C50C-407E-A947-70E740481C1C}">
                <a14:useLocalDpi xmlns:a14="http://schemas.microsoft.com/office/drawing/2010/main" val="0"/>
              </a:ext>
            </a:extLst>
          </a:blip>
          <a:srcRect l="21861" r="68841" b="24556"/>
          <a:stretch/>
        </p:blipFill>
        <p:spPr>
          <a:xfrm>
            <a:off x="238075" y="5146504"/>
            <a:ext cx="1482199" cy="1267248"/>
          </a:xfrm>
          <a:prstGeom prst="rect">
            <a:avLst/>
          </a:prstGeom>
        </p:spPr>
      </p:pic>
      <p:pic>
        <p:nvPicPr>
          <p:cNvPr id="14" name="Picture 13">
            <a:extLst>
              <a:ext uri="{FF2B5EF4-FFF2-40B4-BE49-F238E27FC236}">
                <a16:creationId xmlns:a16="http://schemas.microsoft.com/office/drawing/2014/main" id="{AF1B38E4-D420-DD48-B030-7BCDDA94C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6050" y="4425346"/>
            <a:ext cx="1717875" cy="1949789"/>
          </a:xfrm>
          <a:prstGeom prst="rect">
            <a:avLst/>
          </a:prstGeom>
        </p:spPr>
      </p:pic>
      <p:pic>
        <p:nvPicPr>
          <p:cNvPr id="15" name="Picture 14">
            <a:extLst>
              <a:ext uri="{FF2B5EF4-FFF2-40B4-BE49-F238E27FC236}">
                <a16:creationId xmlns:a16="http://schemas.microsoft.com/office/drawing/2014/main" id="{EC687A46-FBF2-4647-9059-C974F1FAE3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3860" y="5156212"/>
            <a:ext cx="3647898" cy="1045124"/>
          </a:xfrm>
          <a:prstGeom prst="rect">
            <a:avLst/>
          </a:prstGeom>
        </p:spPr>
      </p:pic>
      <p:pic>
        <p:nvPicPr>
          <p:cNvPr id="17" name="Picture 16" descr="Image result for thy logo">
            <a:extLst>
              <a:ext uri="{FF2B5EF4-FFF2-40B4-BE49-F238E27FC236}">
                <a16:creationId xmlns:a16="http://schemas.microsoft.com/office/drawing/2014/main" id="{9D42BE4C-C935-2244-AE6C-0D98250D792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473" r="22128"/>
          <a:stretch/>
        </p:blipFill>
        <p:spPr bwMode="auto">
          <a:xfrm>
            <a:off x="9951466" y="2568806"/>
            <a:ext cx="2136257" cy="15937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ymbols of NASA | NASA">
            <a:extLst>
              <a:ext uri="{FF2B5EF4-FFF2-40B4-BE49-F238E27FC236}">
                <a16:creationId xmlns:a16="http://schemas.microsoft.com/office/drawing/2014/main" id="{A1468FC8-90FB-D34B-8448-D851907797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498" r="26660"/>
          <a:stretch/>
        </p:blipFill>
        <p:spPr bwMode="auto">
          <a:xfrm>
            <a:off x="7944420" y="3801729"/>
            <a:ext cx="1661672" cy="17010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ome | United Nations Development Programme">
            <a:extLst>
              <a:ext uri="{FF2B5EF4-FFF2-40B4-BE49-F238E27FC236}">
                <a16:creationId xmlns:a16="http://schemas.microsoft.com/office/drawing/2014/main" id="{F62656E1-0696-2A46-9305-E03E8F6389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8503" y="1284813"/>
            <a:ext cx="127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38324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576</Words>
  <Application>Microsoft Macintosh PowerPoint</Application>
  <PresentationFormat>Widescreen</PresentationFormat>
  <Paragraphs>108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Courier New</vt:lpstr>
      <vt:lpstr>Verdana</vt:lpstr>
      <vt:lpstr>Wingdings</vt:lpstr>
      <vt:lpstr>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Mikdat Kadioglu</cp:lastModifiedBy>
  <cp:revision>26</cp:revision>
  <dcterms:created xsi:type="dcterms:W3CDTF">2019-12-04T11:18:45Z</dcterms:created>
  <dcterms:modified xsi:type="dcterms:W3CDTF">2022-11-18T10:26:12Z</dcterms:modified>
</cp:coreProperties>
</file>