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346" r:id="rId4"/>
    <p:sldId id="258" r:id="rId5"/>
    <p:sldId id="259" r:id="rId6"/>
    <p:sldId id="342" r:id="rId7"/>
    <p:sldId id="334" r:id="rId8"/>
    <p:sldId id="347" r:id="rId9"/>
    <p:sldId id="348" r:id="rId10"/>
    <p:sldId id="376" r:id="rId11"/>
    <p:sldId id="378" r:id="rId12"/>
    <p:sldId id="379" r:id="rId13"/>
    <p:sldId id="349" r:id="rId14"/>
    <p:sldId id="350" r:id="rId15"/>
    <p:sldId id="303" r:id="rId16"/>
    <p:sldId id="305" r:id="rId17"/>
    <p:sldId id="352" r:id="rId18"/>
    <p:sldId id="289" r:id="rId19"/>
    <p:sldId id="37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EBFC"/>
    <a:srgbClr val="B4975A"/>
    <a:srgbClr val="A0825A"/>
    <a:srgbClr val="00457C"/>
    <a:srgbClr val="E21EC6"/>
    <a:srgbClr val="FDB5A1"/>
    <a:srgbClr val="00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66364A9-6CE5-411C-8B3A-ED5E47318FEA}"/>
    <pc:docChg chg="modSld">
      <pc:chgData name="" userId="" providerId="" clId="Web-{466364A9-6CE5-411C-8B3A-ED5E47318FEA}" dt="2018-03-27T07:18:42.425" v="127"/>
      <pc:docMkLst>
        <pc:docMk/>
      </pc:docMkLst>
      <pc:sldChg chg="modSp">
        <pc:chgData name="" userId="" providerId="" clId="Web-{466364A9-6CE5-411C-8B3A-ED5E47318FEA}" dt="2018-03-27T07:18:42.425" v="126"/>
        <pc:sldMkLst>
          <pc:docMk/>
          <pc:sldMk cId="2304870827" sldId="376"/>
        </pc:sldMkLst>
        <pc:spChg chg="mod">
          <ac:chgData name="" userId="" providerId="" clId="Web-{466364A9-6CE5-411C-8B3A-ED5E47318FEA}" dt="2018-03-27T07:18:42.425" v="126"/>
          <ac:spMkLst>
            <pc:docMk/>
            <pc:sldMk cId="2304870827" sldId="376"/>
            <ac:spMk id="18" creationId="{00000000-0000-0000-0000-000000000000}"/>
          </ac:spMkLst>
        </pc:spChg>
        <pc:spChg chg="mod">
          <ac:chgData name="" userId="" providerId="" clId="Web-{466364A9-6CE5-411C-8B3A-ED5E47318FEA}" dt="2018-03-27T07:17:48.690" v="86"/>
          <ac:spMkLst>
            <pc:docMk/>
            <pc:sldMk cId="2304870827" sldId="376"/>
            <ac:spMk id="21" creationId="{00000000-0000-0000-0000-000000000000}"/>
          </ac:spMkLst>
        </pc:spChg>
      </pc:sldChg>
    </pc:docChg>
  </pc:docChgLst>
  <pc:docChgLst>
    <pc:chgData clId="Web-{CB5B57EC-CA59-45BB-95E9-B12CDC4752F6}"/>
    <pc:docChg chg="modSld">
      <pc:chgData name="" userId="" providerId="" clId="Web-{CB5B57EC-CA59-45BB-95E9-B12CDC4752F6}" dt="2018-03-28T06:12:24.183" v="123"/>
      <pc:docMkLst>
        <pc:docMk/>
      </pc:docMkLst>
      <pc:sldChg chg="modSp">
        <pc:chgData name="" userId="" providerId="" clId="Web-{CB5B57EC-CA59-45BB-95E9-B12CDC4752F6}" dt="2018-03-28T06:12:24.183" v="122"/>
        <pc:sldMkLst>
          <pc:docMk/>
          <pc:sldMk cId="2304870827" sldId="376"/>
        </pc:sldMkLst>
        <pc:spChg chg="mod">
          <ac:chgData name="" userId="" providerId="" clId="Web-{CB5B57EC-CA59-45BB-95E9-B12CDC4752F6}" dt="2018-03-28T06:12:24.183" v="122"/>
          <ac:spMkLst>
            <pc:docMk/>
            <pc:sldMk cId="2304870827" sldId="376"/>
            <ac:spMk id="18" creationId="{00000000-0000-0000-0000-000000000000}"/>
          </ac:spMkLst>
        </pc:spChg>
        <pc:spChg chg="mod">
          <ac:chgData name="" userId="" providerId="" clId="Web-{CB5B57EC-CA59-45BB-95E9-B12CDC4752F6}" dt="2018-03-28T06:10:33.387" v="112"/>
          <ac:spMkLst>
            <pc:docMk/>
            <pc:sldMk cId="2304870827" sldId="376"/>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1D0D37-4F69-4A46-92D4-4E8ADA96EC1E}" type="datetimeFigureOut">
              <a:rPr lang="en-US" altLang="en-US"/>
              <a:pPr/>
              <a:t>1/15/2021</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BC24105-ECBF-4506-BA6D-23CE4BC70B56}" type="slidenum">
              <a:rPr lang="en-US" altLang="en-US"/>
              <a:pPr/>
              <a:t>‹#›</a:t>
            </a:fld>
            <a:endParaRPr lang="en-US" altLang="en-US"/>
          </a:p>
        </p:txBody>
      </p:sp>
    </p:spTree>
    <p:extLst>
      <p:ext uri="{BB962C8B-B14F-4D97-AF65-F5344CB8AC3E}">
        <p14:creationId xmlns:p14="http://schemas.microsoft.com/office/powerpoint/2010/main" val="39901421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fld id="{1E7D709D-0C6F-4B0D-AEEC-75E3BF92A38F}" type="slidenum">
              <a:rPr lang="en-US" altLang="en-US" sz="1200"/>
              <a:pPr eaLnBrk="1" hangingPunct="1"/>
              <a:t>5</a:t>
            </a:fld>
            <a:endParaRPr lang="en-US" altLang="en-US" sz="1200"/>
          </a:p>
        </p:txBody>
      </p:sp>
    </p:spTree>
    <p:extLst>
      <p:ext uri="{BB962C8B-B14F-4D97-AF65-F5344CB8AC3E}">
        <p14:creationId xmlns:p14="http://schemas.microsoft.com/office/powerpoint/2010/main" val="125734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BC24105-ECBF-4506-BA6D-23CE4BC70B56}" type="slidenum">
              <a:rPr lang="en-US" altLang="en-US" smtClean="0"/>
              <a:pPr/>
              <a:t>12</a:t>
            </a:fld>
            <a:endParaRPr lang="en-US" altLang="en-US"/>
          </a:p>
        </p:txBody>
      </p:sp>
    </p:spTree>
    <p:extLst>
      <p:ext uri="{BB962C8B-B14F-4D97-AF65-F5344CB8AC3E}">
        <p14:creationId xmlns:p14="http://schemas.microsoft.com/office/powerpoint/2010/main" val="257223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7BC24105-ECBF-4506-BA6D-23CE4BC70B56}" type="slidenum">
              <a:rPr lang="en-US" altLang="en-US" smtClean="0"/>
              <a:pPr/>
              <a:t>13</a:t>
            </a:fld>
            <a:endParaRPr lang="en-US" altLang="en-US"/>
          </a:p>
        </p:txBody>
      </p:sp>
    </p:spTree>
    <p:extLst>
      <p:ext uri="{BB962C8B-B14F-4D97-AF65-F5344CB8AC3E}">
        <p14:creationId xmlns:p14="http://schemas.microsoft.com/office/powerpoint/2010/main" val="71286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632615-3087-4CCC-ABC6-88B6C33DAD34}" type="slidenum">
              <a:rPr lang="en-US" altLang="en-US"/>
              <a:pPr/>
              <a:t>‹#›</a:t>
            </a:fld>
            <a:endParaRPr lang="en-US" altLang="en-US"/>
          </a:p>
        </p:txBody>
      </p:sp>
    </p:spTree>
    <p:extLst>
      <p:ext uri="{BB962C8B-B14F-4D97-AF65-F5344CB8AC3E}">
        <p14:creationId xmlns:p14="http://schemas.microsoft.com/office/powerpoint/2010/main" val="12161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A04474-B9B1-4FB9-AA66-26D9F68E2737}" type="slidenum">
              <a:rPr lang="en-US" altLang="en-US"/>
              <a:pPr/>
              <a:t>‹#›</a:t>
            </a:fld>
            <a:endParaRPr lang="en-US" altLang="en-US"/>
          </a:p>
        </p:txBody>
      </p:sp>
    </p:spTree>
    <p:extLst>
      <p:ext uri="{BB962C8B-B14F-4D97-AF65-F5344CB8AC3E}">
        <p14:creationId xmlns:p14="http://schemas.microsoft.com/office/powerpoint/2010/main" val="172588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969011-307F-43A3-8DC5-94263F82B5A5}" type="slidenum">
              <a:rPr lang="en-US" altLang="en-US"/>
              <a:pPr/>
              <a:t>‹#›</a:t>
            </a:fld>
            <a:endParaRPr lang="en-US" altLang="en-US"/>
          </a:p>
        </p:txBody>
      </p:sp>
    </p:spTree>
    <p:extLst>
      <p:ext uri="{BB962C8B-B14F-4D97-AF65-F5344CB8AC3E}">
        <p14:creationId xmlns:p14="http://schemas.microsoft.com/office/powerpoint/2010/main" val="255481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tr-TR"/>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EFF00C8-E122-4B44-B954-69203DCAFDD7}" type="slidenum">
              <a:rPr lang="en-US" altLang="en-US"/>
              <a:pPr/>
              <a:t>‹#›</a:t>
            </a:fld>
            <a:endParaRPr lang="en-US" altLang="en-US"/>
          </a:p>
        </p:txBody>
      </p:sp>
    </p:spTree>
    <p:extLst>
      <p:ext uri="{BB962C8B-B14F-4D97-AF65-F5344CB8AC3E}">
        <p14:creationId xmlns:p14="http://schemas.microsoft.com/office/powerpoint/2010/main" val="116891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736E83-5034-4C28-AAA7-1A71F05EECCF}" type="slidenum">
              <a:rPr lang="en-US" altLang="en-US"/>
              <a:pPr/>
              <a:t>‹#›</a:t>
            </a:fld>
            <a:endParaRPr lang="en-US" altLang="en-US"/>
          </a:p>
        </p:txBody>
      </p:sp>
    </p:spTree>
    <p:extLst>
      <p:ext uri="{BB962C8B-B14F-4D97-AF65-F5344CB8AC3E}">
        <p14:creationId xmlns:p14="http://schemas.microsoft.com/office/powerpoint/2010/main" val="412197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291062-34F5-424C-B95C-97B0F60B2F10}" type="slidenum">
              <a:rPr lang="en-US" altLang="en-US"/>
              <a:pPr/>
              <a:t>‹#›</a:t>
            </a:fld>
            <a:endParaRPr lang="en-US" altLang="en-US"/>
          </a:p>
        </p:txBody>
      </p:sp>
    </p:spTree>
    <p:extLst>
      <p:ext uri="{BB962C8B-B14F-4D97-AF65-F5344CB8AC3E}">
        <p14:creationId xmlns:p14="http://schemas.microsoft.com/office/powerpoint/2010/main" val="128007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5E9B83-588F-4D2C-B681-0711154A552E}" type="slidenum">
              <a:rPr lang="en-US" altLang="en-US"/>
              <a:pPr/>
              <a:t>‹#›</a:t>
            </a:fld>
            <a:endParaRPr lang="en-US" altLang="en-US"/>
          </a:p>
        </p:txBody>
      </p:sp>
    </p:spTree>
    <p:extLst>
      <p:ext uri="{BB962C8B-B14F-4D97-AF65-F5344CB8AC3E}">
        <p14:creationId xmlns:p14="http://schemas.microsoft.com/office/powerpoint/2010/main" val="129188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66FB3B-07F4-40C9-9A13-E85FF46107CA}" type="slidenum">
              <a:rPr lang="en-US" altLang="en-US"/>
              <a:pPr/>
              <a:t>‹#›</a:t>
            </a:fld>
            <a:endParaRPr lang="en-US" altLang="en-US"/>
          </a:p>
        </p:txBody>
      </p:sp>
    </p:spTree>
    <p:extLst>
      <p:ext uri="{BB962C8B-B14F-4D97-AF65-F5344CB8AC3E}">
        <p14:creationId xmlns:p14="http://schemas.microsoft.com/office/powerpoint/2010/main" val="193977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70359B5-0548-41ED-A89A-3891FA0578F5}" type="slidenum">
              <a:rPr lang="en-US" altLang="en-US"/>
              <a:pPr/>
              <a:t>‹#›</a:t>
            </a:fld>
            <a:endParaRPr lang="en-US" altLang="en-US"/>
          </a:p>
        </p:txBody>
      </p:sp>
    </p:spTree>
    <p:extLst>
      <p:ext uri="{BB962C8B-B14F-4D97-AF65-F5344CB8AC3E}">
        <p14:creationId xmlns:p14="http://schemas.microsoft.com/office/powerpoint/2010/main" val="307449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84EC766-4C72-49C2-B2CE-ED547BCC0A57}" type="slidenum">
              <a:rPr lang="en-US" altLang="en-US"/>
              <a:pPr/>
              <a:t>‹#›</a:t>
            </a:fld>
            <a:endParaRPr lang="en-US" altLang="en-US"/>
          </a:p>
        </p:txBody>
      </p:sp>
    </p:spTree>
    <p:extLst>
      <p:ext uri="{BB962C8B-B14F-4D97-AF65-F5344CB8AC3E}">
        <p14:creationId xmlns:p14="http://schemas.microsoft.com/office/powerpoint/2010/main" val="17289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1ECBF7-B68F-474B-A7FB-001E58E24064}" type="slidenum">
              <a:rPr lang="en-US" altLang="en-US"/>
              <a:pPr/>
              <a:t>‹#›</a:t>
            </a:fld>
            <a:endParaRPr lang="en-US" altLang="en-US"/>
          </a:p>
        </p:txBody>
      </p:sp>
    </p:spTree>
    <p:extLst>
      <p:ext uri="{BB962C8B-B14F-4D97-AF65-F5344CB8AC3E}">
        <p14:creationId xmlns:p14="http://schemas.microsoft.com/office/powerpoint/2010/main" val="33337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B4FF55-6435-4F19-B8F8-B0A27672DF3D}" type="slidenum">
              <a:rPr lang="en-US" altLang="en-US"/>
              <a:pPr/>
              <a:t>‹#›</a:t>
            </a:fld>
            <a:endParaRPr lang="en-US" altLang="en-US"/>
          </a:p>
        </p:txBody>
      </p:sp>
    </p:spTree>
    <p:extLst>
      <p:ext uri="{BB962C8B-B14F-4D97-AF65-F5344CB8AC3E}">
        <p14:creationId xmlns:p14="http://schemas.microsoft.com/office/powerpoint/2010/main" val="398819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latin typeface="Times"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latin typeface="Times"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lvl1pPr>
          </a:lstStyle>
          <a:p>
            <a:fld id="{B8A6280D-1102-4E34-9D84-42CEB8E7DB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13" Type="http://schemas.microsoft.com/office/2007/relationships/hdphoto" Target="../media/hdphoto1.wdp"/><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sunum kapak P87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6988"/>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85800" y="4005263"/>
            <a:ext cx="7772400" cy="2447925"/>
          </a:xfrm>
        </p:spPr>
        <p:txBody>
          <a:bodyPr/>
          <a:lstStyle/>
          <a:p>
            <a:pPr algn="r" eaLnBrk="1" hangingPunct="1"/>
            <a:br>
              <a:rPr lang="tr-TR" altLang="en-US" sz="2800" b="1" dirty="0">
                <a:solidFill>
                  <a:srgbClr val="FFFFFF"/>
                </a:solidFill>
                <a:latin typeface="Calibri" panose="020F0502020204030204" pitchFamily="34" charset="0"/>
              </a:rPr>
            </a:br>
            <a:br>
              <a:rPr lang="tr-TR" altLang="en-US" sz="2800" b="1" dirty="0">
                <a:solidFill>
                  <a:srgbClr val="FFFFFF"/>
                </a:solidFill>
                <a:latin typeface="Calibri" panose="020F0502020204030204" pitchFamily="34" charset="0"/>
              </a:rPr>
            </a:br>
            <a:r>
              <a:rPr lang="tr-TR" altLang="en-US" sz="2800" b="1" dirty="0">
                <a:solidFill>
                  <a:srgbClr val="FFFFFF"/>
                </a:solidFill>
                <a:latin typeface="Calibri" panose="020F0502020204030204" pitchFamily="34" charset="0"/>
              </a:rPr>
              <a:t>İSTANBUL TEKNİK ÜNİVERSİTESİ</a:t>
            </a:r>
            <a:br>
              <a:rPr lang="tr-TR" altLang="en-US" sz="2800" b="1" dirty="0">
                <a:solidFill>
                  <a:srgbClr val="FFFFFF"/>
                </a:solidFill>
                <a:latin typeface="Calibri" panose="020F0502020204030204" pitchFamily="34" charset="0"/>
              </a:rPr>
            </a:br>
            <a:r>
              <a:rPr lang="tr-TR" altLang="en-US" sz="2800" b="1" dirty="0">
                <a:solidFill>
                  <a:srgbClr val="FFFFFF"/>
                </a:solidFill>
                <a:latin typeface="Calibri" panose="020F0502020204030204" pitchFamily="34" charset="0"/>
              </a:rPr>
              <a:t>Meteoroloji Mühendisliği Bölümü</a:t>
            </a:r>
            <a:br>
              <a:rPr lang="tr-TR" altLang="en-US" sz="2800" b="1" dirty="0">
                <a:solidFill>
                  <a:srgbClr val="FFFFFF"/>
                </a:solidFill>
                <a:latin typeface="Calibri" panose="020F0502020204030204" pitchFamily="34" charset="0"/>
              </a:rPr>
            </a:br>
            <a:br>
              <a:rPr lang="tr-TR"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2020</a:t>
            </a:r>
            <a:endParaRPr lang="en-US" altLang="en-US" sz="2000" b="1" dirty="0">
              <a:solidFill>
                <a:srgbClr val="FFFFFF"/>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sp>
        <p:nvSpPr>
          <p:cNvPr id="5" name="Metin kutusu 4"/>
          <p:cNvSpPr txBox="1"/>
          <p:nvPr/>
        </p:nvSpPr>
        <p:spPr>
          <a:xfrm>
            <a:off x="590566" y="1161825"/>
            <a:ext cx="2448272" cy="6740307"/>
          </a:xfrm>
          <a:prstGeom prst="rect">
            <a:avLst/>
          </a:prstGeom>
          <a:noFill/>
        </p:spPr>
        <p:txBody>
          <a:bodyPr wrap="square" rtlCol="0">
            <a:spAutoFit/>
          </a:bodyPr>
          <a:lstStyle/>
          <a:p>
            <a:r>
              <a:rPr lang="tr-TR" sz="1600" dirty="0">
                <a:latin typeface="Calibri" panose="020F0502020204030204" pitchFamily="34" charset="0"/>
                <a:cs typeface="Calibri" panose="020F0502020204030204" pitchFamily="34" charset="0"/>
              </a:rPr>
              <a:t>Prof. Dr. Sevinç </a:t>
            </a:r>
            <a:r>
              <a:rPr lang="tr-TR" sz="1600" dirty="0" err="1">
                <a:latin typeface="Calibri" panose="020F0502020204030204" pitchFamily="34" charset="0"/>
                <a:cs typeface="Calibri" panose="020F0502020204030204" pitchFamily="34" charset="0"/>
              </a:rPr>
              <a:t>Asilhan</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a:t>
            </a:r>
            <a:r>
              <a:rPr lang="tr-TR" sz="1600" dirty="0" err="1">
                <a:latin typeface="Calibri" panose="020F0502020204030204" pitchFamily="34" charset="0"/>
                <a:cs typeface="Calibri" panose="020F0502020204030204" pitchFamily="34" charset="0"/>
              </a:rPr>
              <a:t>Mikdat</a:t>
            </a:r>
            <a:r>
              <a:rPr lang="tr-TR" sz="1600" dirty="0">
                <a:latin typeface="Calibri" panose="020F0502020204030204" pitchFamily="34" charset="0"/>
                <a:cs typeface="Calibri" panose="020F0502020204030204" pitchFamily="34" charset="0"/>
              </a:rPr>
              <a:t> Kadıoğlu</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a:t>
            </a:r>
            <a:r>
              <a:rPr lang="tr-TR" sz="1600" dirty="0" err="1">
                <a:latin typeface="Calibri" panose="020F0502020204030204" pitchFamily="34" charset="0"/>
                <a:cs typeface="Calibri" panose="020F0502020204030204" pitchFamily="34" charset="0"/>
              </a:rPr>
              <a:t>Zerefşan</a:t>
            </a:r>
            <a:r>
              <a:rPr lang="tr-TR" sz="1600" dirty="0">
                <a:latin typeface="Calibri" panose="020F0502020204030204" pitchFamily="34" charset="0"/>
                <a:cs typeface="Calibri" panose="020F0502020204030204" pitchFamily="34" charset="0"/>
              </a:rPr>
              <a:t> Kaymaz</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Kasım Koçak</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Ş. Sibel Menteş</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Ahmet D. Şahin</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Levent </a:t>
            </a:r>
            <a:r>
              <a:rPr lang="tr-TR" sz="1600" dirty="0" err="1">
                <a:latin typeface="Calibri" panose="020F0502020204030204" pitchFamily="34" charset="0"/>
                <a:cs typeface="Calibri" panose="020F0502020204030204" pitchFamily="34" charset="0"/>
              </a:rPr>
              <a:t>Şaylan</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Orhan Şen</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Yurdanur S. Ünal</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Prof. Dr. H. Sema Topçu</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Prof</a:t>
            </a:r>
            <a:r>
              <a:rPr lang="tr-TR" sz="1600" dirty="0">
                <a:latin typeface="Calibri" panose="020F0502020204030204" pitchFamily="34" charset="0"/>
                <a:cs typeface="Calibri" panose="020F0502020204030204" pitchFamily="34" charset="0"/>
              </a:rPr>
              <a:t>. Dr. Ali Deniz</a:t>
            </a:r>
          </a:p>
          <a:p>
            <a:endParaRPr lang="tr-T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Prof</a:t>
            </a:r>
            <a:r>
              <a:rPr lang="tr-TR" sz="1600" dirty="0">
                <a:latin typeface="Calibri" panose="020F0502020204030204" pitchFamily="34" charset="0"/>
                <a:cs typeface="Calibri" panose="020F0502020204030204" pitchFamily="34" charset="0"/>
              </a:rPr>
              <a:t>. Dr. Hüseyin Toros</a:t>
            </a:r>
          </a:p>
          <a:p>
            <a:endParaRPr lang="tr-TR" sz="1600" dirty="0">
              <a:latin typeface="Calibri" panose="020F0502020204030204" pitchFamily="34" charset="0"/>
              <a:cs typeface="Calibri" panose="020F0502020204030204" pitchFamily="34" charset="0"/>
            </a:endParaRPr>
          </a:p>
          <a:p>
            <a:endParaRPr lang="tr-TR" dirty="0"/>
          </a:p>
          <a:p>
            <a:endParaRPr lang="tr-TR" dirty="0"/>
          </a:p>
        </p:txBody>
      </p:sp>
      <p:sp>
        <p:nvSpPr>
          <p:cNvPr id="18" name="Metin kutusu 17"/>
          <p:cNvSpPr txBox="1"/>
          <p:nvPr/>
        </p:nvSpPr>
        <p:spPr>
          <a:xfrm>
            <a:off x="3382337" y="1628800"/>
            <a:ext cx="2710178" cy="3293209"/>
          </a:xfrm>
          <a:prstGeom prst="rect">
            <a:avLst/>
          </a:prstGeom>
          <a:noFill/>
        </p:spPr>
        <p:txBody>
          <a:bodyPr wrap="square" rtlCol="0" anchor="t">
            <a:spAutoFit/>
          </a:bodyPr>
          <a:lstStyle/>
          <a:p>
            <a:r>
              <a:rPr lang="tr-TR" sz="1600" dirty="0">
                <a:latin typeface="Calibri" panose="020F0502020204030204" pitchFamily="34" charset="0"/>
                <a:cs typeface="Calibri" panose="020F0502020204030204" pitchFamily="34" charset="0"/>
              </a:rPr>
              <a:t>Doç. Dr. Barış </a:t>
            </a:r>
            <a:r>
              <a:rPr lang="tr-TR" sz="1600" dirty="0" err="1">
                <a:latin typeface="Calibri" panose="020F0502020204030204" pitchFamily="34" charset="0"/>
                <a:cs typeface="Calibri" panose="020F0502020204030204" pitchFamily="34" charset="0"/>
              </a:rPr>
              <a:t>Önol</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en-US" sz="1600" dirty="0" err="1">
                <a:latin typeface="Calibri" panose="020F0502020204030204" pitchFamily="34" charset="0"/>
                <a:cs typeface="Calibri" panose="020F0502020204030204" pitchFamily="34" charset="0"/>
              </a:rPr>
              <a:t>Doç</a:t>
            </a:r>
            <a:r>
              <a:rPr lang="en-US" sz="1600" dirty="0">
                <a:latin typeface="Calibri" panose="020F0502020204030204" pitchFamily="34" charset="0"/>
                <a:cs typeface="Calibri" panose="020F0502020204030204" pitchFamily="34" charset="0"/>
              </a:rPr>
              <a:t>. Dr. </a:t>
            </a:r>
            <a:r>
              <a:rPr lang="tr-TR" sz="1600" dirty="0">
                <a:latin typeface="Calibri" panose="020F0502020204030204" pitchFamily="34" charset="0"/>
                <a:cs typeface="Calibri" panose="020F0502020204030204" pitchFamily="34" charset="0"/>
              </a:rPr>
              <a:t>Ahmet </a:t>
            </a:r>
            <a:r>
              <a:rPr lang="tr-TR" sz="1600" dirty="0" err="1">
                <a:latin typeface="Calibri" panose="020F0502020204030204" pitchFamily="34" charset="0"/>
                <a:cs typeface="Calibri" panose="020F0502020204030204" pitchFamily="34" charset="0"/>
              </a:rPr>
              <a:t>Öztopal</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en-US" sz="1600" dirty="0" err="1">
                <a:latin typeface="Calibri" panose="020F0502020204030204" pitchFamily="34" charset="0"/>
                <a:cs typeface="Calibri" panose="020F0502020204030204" pitchFamily="34" charset="0"/>
              </a:rPr>
              <a:t>Doç</a:t>
            </a:r>
            <a:r>
              <a:rPr lang="en-US" sz="1600" dirty="0">
                <a:latin typeface="Calibri" panose="020F0502020204030204" pitchFamily="34" charset="0"/>
                <a:cs typeface="Calibri" panose="020F0502020204030204" pitchFamily="34" charset="0"/>
              </a:rPr>
              <a:t>. Dr. </a:t>
            </a:r>
            <a:r>
              <a:rPr lang="tr-TR" sz="1600" dirty="0">
                <a:latin typeface="Calibri" panose="020F0502020204030204" pitchFamily="34" charset="0"/>
                <a:cs typeface="Calibri" panose="020F0502020204030204" pitchFamily="34" charset="0"/>
              </a:rPr>
              <a:t>Barış </a:t>
            </a:r>
            <a:r>
              <a:rPr lang="tr-TR" sz="1600" dirty="0" err="1">
                <a:latin typeface="Calibri" panose="020F0502020204030204" pitchFamily="34" charset="0"/>
                <a:cs typeface="Calibri" panose="020F0502020204030204" pitchFamily="34" charset="0"/>
              </a:rPr>
              <a:t>Çaldağ</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Dr.</a:t>
            </a:r>
            <a:r>
              <a:rPr lang="en-US"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Öğr</a:t>
            </a:r>
            <a:r>
              <a:rPr lang="tr-T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Üyesi Ceyhan Kahya</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Dr.</a:t>
            </a:r>
            <a:r>
              <a:rPr lang="en-US"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Öğr</a:t>
            </a:r>
            <a:r>
              <a:rPr lang="tr-TR" sz="1600" dirty="0">
                <a:latin typeface="Calibri" panose="020F0502020204030204" pitchFamily="34" charset="0"/>
                <a:cs typeface="Calibri" panose="020F0502020204030204" pitchFamily="34" charset="0"/>
              </a:rPr>
              <a:t>. Üyesi Deniz D</a:t>
            </a:r>
            <a:r>
              <a:rPr lang="en-US" sz="1600" dirty="0" err="1">
                <a:latin typeface="Calibri" panose="020F0502020204030204" pitchFamily="34" charset="0"/>
                <a:cs typeface="Calibri" panose="020F0502020204030204" pitchFamily="34" charset="0"/>
              </a:rPr>
              <a:t>emirhan</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err="1">
                <a:latin typeface="Calibri" panose="020F0502020204030204" pitchFamily="34" charset="0"/>
                <a:cs typeface="Calibri" panose="020F0502020204030204" pitchFamily="34" charset="0"/>
              </a:rPr>
              <a:t>Öğr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Emine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Ceren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Eyigüler</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endParaRPr lang="tr-TR" sz="1600" dirty="0">
              <a:latin typeface="Calibri"/>
              <a:cs typeface="Calibri"/>
            </a:endParaRPr>
          </a:p>
        </p:txBody>
      </p:sp>
      <p:sp>
        <p:nvSpPr>
          <p:cNvPr id="6" name="Metin kutusu 5"/>
          <p:cNvSpPr txBox="1"/>
          <p:nvPr/>
        </p:nvSpPr>
        <p:spPr>
          <a:xfrm>
            <a:off x="3216911" y="1067579"/>
            <a:ext cx="2710178" cy="461665"/>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Akademik Kadro</a:t>
            </a:r>
          </a:p>
        </p:txBody>
      </p:sp>
      <p:sp>
        <p:nvSpPr>
          <p:cNvPr id="21" name="Metin kutusu 20"/>
          <p:cNvSpPr txBox="1"/>
          <p:nvPr/>
        </p:nvSpPr>
        <p:spPr>
          <a:xfrm>
            <a:off x="6436014" y="1161825"/>
            <a:ext cx="2566161" cy="5262979"/>
          </a:xfrm>
          <a:prstGeom prst="rect">
            <a:avLst/>
          </a:prstGeom>
          <a:noFill/>
        </p:spPr>
        <p:txBody>
          <a:bodyPr wrap="square" rtlCol="0" anchor="t">
            <a:spAutoFit/>
          </a:bodyPr>
          <a:lstStyle/>
          <a:p>
            <a:r>
              <a:rPr lang="tr-TR" sz="1600" dirty="0">
                <a:latin typeface="Calibri" panose="020F0502020204030204" pitchFamily="34" charset="0"/>
                <a:cs typeface="Calibri" panose="020F0502020204030204" pitchFamily="34" charset="0"/>
              </a:rPr>
              <a:t>Ar.</a:t>
            </a:r>
            <a:r>
              <a:rPr lang="en-US" sz="1600"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Dr.</a:t>
            </a:r>
            <a:r>
              <a:rPr lang="tr-TR" sz="1600" dirty="0">
                <a:latin typeface="Calibri" panose="020F0502020204030204" pitchFamily="34" charset="0"/>
                <a:cs typeface="Calibri" panose="020F0502020204030204" pitchFamily="34" charset="0"/>
              </a:rPr>
              <a:t> Elçin Tan</a:t>
            </a:r>
            <a:br>
              <a:rPr lang="tr-TR" sz="1600" dirty="0">
                <a:latin typeface="Calibri" panose="020F0502020204030204" pitchFamily="34" charset="0"/>
                <a:cs typeface="Calibri" panose="020F0502020204030204" pitchFamily="34" charset="0"/>
              </a:rPr>
            </a:br>
            <a:br>
              <a:rPr lang="tr-TR" sz="1600" dirty="0">
                <a:latin typeface="Calibri" panose="020F0502020204030204" pitchFamily="34" charset="0"/>
                <a:cs typeface="Calibri" panose="020F0502020204030204" pitchFamily="34" charset="0"/>
              </a:rPr>
            </a:br>
            <a:r>
              <a:rPr lang="tr-TR" sz="1600" dirty="0">
                <a:latin typeface="Calibri" panose="020F0502020204030204" pitchFamily="34" charset="0"/>
                <a:cs typeface="Calibri" panose="020F0502020204030204" pitchFamily="34" charset="0"/>
              </a:rPr>
              <a:t>Ar.</a:t>
            </a:r>
            <a:r>
              <a:rPr lang="en-US" sz="1600"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Dr. </a:t>
            </a:r>
            <a:r>
              <a:rPr lang="tr-TR" sz="1600" dirty="0">
                <a:latin typeface="Calibri" panose="020F0502020204030204" pitchFamily="34" charset="0"/>
                <a:cs typeface="Calibri" panose="020F0502020204030204" pitchFamily="34" charset="0"/>
              </a:rPr>
              <a:t> Filiz T. Katırcıoğlu</a:t>
            </a:r>
          </a:p>
          <a:p>
            <a:endParaRPr lang="tr-T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Ar.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Melek</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Akın</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Ar</a:t>
            </a:r>
            <a:r>
              <a:rPr lang="en-US" sz="1600" dirty="0">
                <a:latin typeface="Calibri" panose="020F0502020204030204" pitchFamily="34" charset="0"/>
                <a:cs typeface="Calibri" panose="020F0502020204030204" pitchFamily="34" charset="0"/>
              </a:rPr>
              <a:t>.</a:t>
            </a:r>
            <a:r>
              <a:rPr lang="tr-TR" sz="1600" dirty="0">
                <a:latin typeface="Calibri" panose="020F0502020204030204" pitchFamily="34" charset="0"/>
                <a:cs typeface="Calibri" panose="020F0502020204030204" pitchFamily="34" charset="0"/>
              </a:rPr>
              <a:t> 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 </a:t>
            </a:r>
            <a:r>
              <a:rPr lang="tr-TR" sz="1600" dirty="0" err="1">
                <a:latin typeface="Calibri" panose="020F0502020204030204" pitchFamily="34" charset="0"/>
                <a:cs typeface="Calibri" panose="020F0502020204030204" pitchFamily="34" charset="0"/>
              </a:rPr>
              <a:t>Nilcan</a:t>
            </a:r>
            <a:r>
              <a:rPr lang="tr-TR" sz="1600" dirty="0">
                <a:latin typeface="Calibri" panose="020F0502020204030204" pitchFamily="34" charset="0"/>
                <a:cs typeface="Calibri" panose="020F0502020204030204" pitchFamily="34" charset="0"/>
              </a:rPr>
              <a:t> Altınbaş</a:t>
            </a: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Ar. 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 Deniz H. Diren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Üstün</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Ar. 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 Nida </a:t>
            </a:r>
            <a:r>
              <a:rPr lang="en-US" sz="1600" dirty="0" err="1">
                <a:latin typeface="Calibri" panose="020F0502020204030204" pitchFamily="34" charset="0"/>
                <a:cs typeface="Calibri" panose="020F0502020204030204" pitchFamily="34" charset="0"/>
              </a:rPr>
              <a:t>Çiftci</a:t>
            </a:r>
            <a:endParaRPr lang="tr-TR" sz="1600" dirty="0">
              <a:latin typeface="Calibri" panose="020F0502020204030204" pitchFamily="34" charset="0"/>
              <a:cs typeface="Calibri" panose="020F0502020204030204" pitchFamily="34" charset="0"/>
            </a:endParaRPr>
          </a:p>
          <a:p>
            <a:endParaRPr lang="tr-TR" sz="1600" dirty="0">
              <a:latin typeface="Calibri" panose="020F0502020204030204" pitchFamily="34" charset="0"/>
              <a:cs typeface="Calibri" panose="020F0502020204030204" pitchFamily="34" charset="0"/>
            </a:endParaRPr>
          </a:p>
          <a:p>
            <a:r>
              <a:rPr lang="tr-TR" sz="1600" dirty="0">
                <a:latin typeface="Calibri" panose="020F0502020204030204" pitchFamily="34" charset="0"/>
                <a:cs typeface="Calibri" panose="020F0502020204030204" pitchFamily="34" charset="0"/>
              </a:rPr>
              <a:t>Ar. G</a:t>
            </a:r>
            <a:r>
              <a:rPr lang="en-US" sz="1600" dirty="0" err="1">
                <a:latin typeface="Calibri" panose="020F0502020204030204" pitchFamily="34" charset="0"/>
                <a:cs typeface="Calibri" panose="020F0502020204030204" pitchFamily="34" charset="0"/>
              </a:rPr>
              <a:t>ör</a:t>
            </a:r>
            <a:r>
              <a:rPr lang="tr-TR" sz="1600" dirty="0">
                <a:latin typeface="Calibri" panose="020F0502020204030204" pitchFamily="34" charset="0"/>
                <a:cs typeface="Calibri" panose="020F0502020204030204" pitchFamily="34" charset="0"/>
              </a:rPr>
              <a:t>. Cemre </a:t>
            </a:r>
            <a:r>
              <a:rPr lang="en-US" sz="1600" dirty="0" err="1">
                <a:latin typeface="Calibri" panose="020F0502020204030204" pitchFamily="34" charset="0"/>
                <a:cs typeface="Calibri" panose="020F0502020204030204" pitchFamily="34" charset="0"/>
              </a:rPr>
              <a:t>Sonuç</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Ar.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Ali Osman Mut</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Ar.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Sena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Ecem</a:t>
            </a:r>
            <a:r>
              <a:rPr lang="en-US" sz="1600" dirty="0">
                <a:latin typeface="Calibri" panose="020F0502020204030204" pitchFamily="34" charset="0"/>
                <a:cs typeface="Calibri" panose="020F0502020204030204" pitchFamily="34" charset="0"/>
              </a:rPr>
              <a:t> Yakut</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Ar.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M. </a:t>
            </a:r>
            <a:r>
              <a:rPr lang="en-US" sz="1600" dirty="0" err="1">
                <a:latin typeface="Calibri" panose="020F0502020204030204" pitchFamily="34" charset="0"/>
                <a:cs typeface="Calibri" panose="020F0502020204030204" pitchFamily="34" charset="0"/>
              </a:rPr>
              <a:t>Barış</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Kelebek</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Ar. </a:t>
            </a:r>
            <a:r>
              <a:rPr lang="en-US" sz="1600" dirty="0" err="1">
                <a:latin typeface="Calibri" panose="020F0502020204030204" pitchFamily="34" charset="0"/>
                <a:cs typeface="Calibri" panose="020F0502020204030204" pitchFamily="34" charset="0"/>
              </a:rPr>
              <a:t>Gör</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Pelin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Erdemir</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4870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sp>
        <p:nvSpPr>
          <p:cNvPr id="5" name="Metin kutusu 4"/>
          <p:cNvSpPr txBox="1"/>
          <p:nvPr/>
        </p:nvSpPr>
        <p:spPr>
          <a:xfrm>
            <a:off x="539552" y="1268760"/>
            <a:ext cx="3240360" cy="830997"/>
          </a:xfrm>
          <a:prstGeom prst="rect">
            <a:avLst/>
          </a:prstGeom>
          <a:noFill/>
        </p:spPr>
        <p:txBody>
          <a:bodyPr wrap="square" rtlCol="0">
            <a:spAutoFit/>
          </a:bodyPr>
          <a:lstStyle/>
          <a:p>
            <a:endParaRPr lang="tr-TR" dirty="0"/>
          </a:p>
          <a:p>
            <a:endParaRPr lang="tr-TR" dirty="0"/>
          </a:p>
        </p:txBody>
      </p:sp>
      <p:sp>
        <p:nvSpPr>
          <p:cNvPr id="6" name="Metin kutusu 5"/>
          <p:cNvSpPr txBox="1"/>
          <p:nvPr/>
        </p:nvSpPr>
        <p:spPr>
          <a:xfrm>
            <a:off x="1759789" y="971659"/>
            <a:ext cx="5624421" cy="461665"/>
          </a:xfrm>
          <a:prstGeom prst="rect">
            <a:avLst/>
          </a:prstGeom>
          <a:noFill/>
        </p:spPr>
        <p:txBody>
          <a:bodyPr wrap="square" rtlCol="0">
            <a:spAutoFit/>
          </a:bodyPr>
          <a:lstStyle/>
          <a:p>
            <a:pPr algn="ctr"/>
            <a:r>
              <a:rPr lang="tr-TR" b="1" dirty="0">
                <a:latin typeface="Calibri" panose="020F0502020204030204" pitchFamily="34" charset="0"/>
                <a:cs typeface="Calibri" panose="020F0502020204030204" pitchFamily="34" charset="0"/>
              </a:rPr>
              <a:t>Meteoroloji Mühendisliği Alan Dersleri</a:t>
            </a:r>
          </a:p>
        </p:txBody>
      </p:sp>
      <p:sp>
        <p:nvSpPr>
          <p:cNvPr id="2" name="Metin kutusu 1"/>
          <p:cNvSpPr txBox="1"/>
          <p:nvPr/>
        </p:nvSpPr>
        <p:spPr>
          <a:xfrm>
            <a:off x="719571" y="1531858"/>
            <a:ext cx="7704856" cy="4893647"/>
          </a:xfrm>
          <a:prstGeom prst="rect">
            <a:avLst/>
          </a:prstGeom>
          <a:noFill/>
        </p:spPr>
        <p:txBody>
          <a:bodyPr wrap="square" rtlCol="0">
            <a:spAutoFit/>
          </a:bodyPr>
          <a:lstStyle/>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Atmosfer Bilimlerine Giriş</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Meteorolojik Aletler ve Gözlem Usulleri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Hidroloji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Atmosfer Termodinamiği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Klimatoloji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Güneş ve Yer Radyasyonu</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Atmosfer Dinamiği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Hava Analizi ve Öngörü</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Veri Analizi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Uzaktan Algılama</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Bulut ve Yağış Fiziği</a:t>
            </a:r>
          </a:p>
          <a:p>
            <a:pPr marL="342900" indent="-342900">
              <a:buFont typeface="Arial" panose="020B0604020202020204" pitchFamily="34" charset="0"/>
              <a:buChar char="•"/>
            </a:pPr>
            <a:r>
              <a:rPr lang="tr-TR" dirty="0">
                <a:latin typeface="Calibri" panose="020F0502020204030204" pitchFamily="34" charset="0"/>
                <a:cs typeface="Calibri" panose="020F0502020204030204" pitchFamily="34" charset="0"/>
              </a:rPr>
              <a:t>Havacılık Meteorolojisi</a:t>
            </a:r>
          </a:p>
          <a:p>
            <a:pPr marL="342900" indent="-342900">
              <a:buFont typeface="Arial" panose="020B0604020202020204" pitchFamily="34" charset="0"/>
              <a:buChar char="•"/>
            </a:pPr>
            <a:r>
              <a:rPr lang="tr-TR" dirty="0" err="1">
                <a:latin typeface="Calibri" panose="020F0502020204030204" pitchFamily="34" charset="0"/>
                <a:cs typeface="Calibri" panose="020F0502020204030204" pitchFamily="34" charset="0"/>
              </a:rPr>
              <a:t>Mikrometeoroloji</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028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6"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sp>
        <p:nvSpPr>
          <p:cNvPr id="5" name="Metin kutusu 4"/>
          <p:cNvSpPr txBox="1"/>
          <p:nvPr/>
        </p:nvSpPr>
        <p:spPr>
          <a:xfrm>
            <a:off x="539552" y="1268760"/>
            <a:ext cx="3240360" cy="830997"/>
          </a:xfrm>
          <a:prstGeom prst="rect">
            <a:avLst/>
          </a:prstGeom>
          <a:noFill/>
        </p:spPr>
        <p:txBody>
          <a:bodyPr wrap="square" rtlCol="0">
            <a:spAutoFit/>
          </a:bodyPr>
          <a:lstStyle/>
          <a:p>
            <a:endParaRPr lang="tr-TR" dirty="0"/>
          </a:p>
          <a:p>
            <a:endParaRPr lang="tr-TR" dirty="0"/>
          </a:p>
        </p:txBody>
      </p:sp>
      <p:sp>
        <p:nvSpPr>
          <p:cNvPr id="2" name="Metin kutusu 1"/>
          <p:cNvSpPr txBox="1"/>
          <p:nvPr/>
        </p:nvSpPr>
        <p:spPr>
          <a:xfrm>
            <a:off x="306388" y="1268760"/>
            <a:ext cx="8442076" cy="503214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tr-TR" sz="2200" dirty="0">
                <a:latin typeface="Calibri" panose="020F0502020204030204" pitchFamily="34" charset="0"/>
                <a:cs typeface="Calibri" panose="020F0502020204030204" pitchFamily="34" charset="0"/>
              </a:rPr>
              <a:t>Mezunlar "Meteoroloji Mühendisi" </a:t>
            </a:r>
            <a:r>
              <a:rPr lang="tr-TR" sz="2200" dirty="0" err="1">
                <a:latin typeface="Calibri" panose="020F0502020204030204" pitchFamily="34" charset="0"/>
                <a:cs typeface="Calibri" panose="020F0502020204030204" pitchFamily="34" charset="0"/>
              </a:rPr>
              <a:t>ünvanı</a:t>
            </a:r>
            <a:r>
              <a:rPr lang="tr-TR" sz="2200" dirty="0">
                <a:latin typeface="Calibri" panose="020F0502020204030204" pitchFamily="34" charset="0"/>
                <a:cs typeface="Calibri" panose="020F0502020204030204" pitchFamily="34" charset="0"/>
              </a:rPr>
              <a:t> alırlar. </a:t>
            </a:r>
          </a:p>
          <a:p>
            <a:pPr marL="342900" indent="-342900" algn="just">
              <a:lnSpc>
                <a:spcPct val="150000"/>
              </a:lnSpc>
              <a:buFont typeface="Arial" panose="020B0604020202020204" pitchFamily="34" charset="0"/>
              <a:buChar char="•"/>
            </a:pPr>
            <a:r>
              <a:rPr lang="tr-TR" sz="2200" dirty="0">
                <a:latin typeface="Calibri" panose="020F0502020204030204" pitchFamily="34" charset="0"/>
                <a:cs typeface="Calibri" panose="020F0502020204030204" pitchFamily="34" charset="0"/>
              </a:rPr>
              <a:t>Öğrenciler istedikleri ve gerekli şartları sağladıkları takdirde İTÜ içerisindeki diğer mühendislik bölümlerinde ÇAP (Çift Anadal Programı) yaparak 2 diplomayla mezun olabilmektedirler. </a:t>
            </a:r>
          </a:p>
          <a:p>
            <a:pPr marL="342900" indent="-342900" algn="just">
              <a:lnSpc>
                <a:spcPct val="150000"/>
              </a:lnSpc>
              <a:buFont typeface="Arial" panose="020B0604020202020204" pitchFamily="34" charset="0"/>
              <a:buChar char="•"/>
            </a:pPr>
            <a:r>
              <a:rPr lang="tr-TR" sz="2200" dirty="0">
                <a:latin typeface="Calibri" panose="020F0502020204030204" pitchFamily="34" charset="0"/>
                <a:cs typeface="Calibri" panose="020F0502020204030204" pitchFamily="34" charset="0"/>
              </a:rPr>
              <a:t>Öğrenciler yandal programı için gerekli şartları sağladıkları </a:t>
            </a:r>
            <a:r>
              <a:rPr lang="en-US" sz="2200" dirty="0">
                <a:latin typeface="Calibri" panose="020F0502020204030204" pitchFamily="34" charset="0"/>
                <a:cs typeface="Calibri" panose="020F0502020204030204" pitchFamily="34" charset="0"/>
              </a:rPr>
              <a:t>takdirde </a:t>
            </a:r>
            <a:r>
              <a:rPr lang="tr-TR" sz="2200" dirty="0">
                <a:latin typeface="Calibri" panose="020F0502020204030204" pitchFamily="34" charset="0"/>
                <a:cs typeface="Calibri" panose="020F0502020204030204" pitchFamily="34" charset="0"/>
              </a:rPr>
              <a:t>istedikleri bir mühendislik programının temel derslerini alıp </a:t>
            </a:r>
            <a:r>
              <a:rPr lang="en-US" sz="2200" dirty="0">
                <a:latin typeface="Calibri" panose="020F0502020204030204" pitchFamily="34" charset="0"/>
                <a:cs typeface="Calibri" panose="020F0502020204030204" pitchFamily="34" charset="0"/>
              </a:rPr>
              <a:t>y</a:t>
            </a:r>
            <a:r>
              <a:rPr lang="tr-TR" sz="2200" dirty="0">
                <a:latin typeface="Calibri" panose="020F0502020204030204" pitchFamily="34" charset="0"/>
                <a:cs typeface="Calibri" panose="020F0502020204030204" pitchFamily="34" charset="0"/>
              </a:rPr>
              <a:t>andal sertifikası ile mezun olabilmektedirler.</a:t>
            </a:r>
          </a:p>
          <a:p>
            <a:pPr marL="342900" indent="-342900" algn="just">
              <a:lnSpc>
                <a:spcPct val="150000"/>
              </a:lnSpc>
              <a:buFont typeface="Arial" panose="020B0604020202020204" pitchFamily="34" charset="0"/>
              <a:buChar char="•"/>
            </a:pPr>
            <a:r>
              <a:rPr lang="tr-TR" sz="2200" dirty="0">
                <a:latin typeface="Calibri" panose="020F0502020204030204" pitchFamily="34" charset="0"/>
                <a:cs typeface="Calibri" panose="020F0502020204030204" pitchFamily="34" charset="0"/>
              </a:rPr>
              <a:t>Erasmus programı</a:t>
            </a:r>
          </a:p>
          <a:p>
            <a:pPr marL="342900" indent="-342900" algn="just">
              <a:lnSpc>
                <a:spcPct val="150000"/>
              </a:lnSpc>
              <a:buFont typeface="Arial" panose="020B0604020202020204" pitchFamily="34" charset="0"/>
              <a:buChar char="•"/>
            </a:pPr>
            <a:r>
              <a:rPr lang="tr-TR" sz="2200" dirty="0">
                <a:latin typeface="Calibri" panose="020F0502020204030204" pitchFamily="34" charset="0"/>
                <a:cs typeface="Calibri" panose="020F0502020204030204" pitchFamily="34" charset="0"/>
              </a:rPr>
              <a:t>Yatay geçiş imkanı</a:t>
            </a:r>
          </a:p>
          <a:p>
            <a:pPr marL="342900" indent="-342900" algn="just">
              <a:buFont typeface="Arial" panose="020B0604020202020204" pitchFamily="34" charset="0"/>
              <a:buChar char="•"/>
            </a:pP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106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6"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sp>
        <p:nvSpPr>
          <p:cNvPr id="14340" name="Rectangle 3"/>
          <p:cNvSpPr txBox="1">
            <a:spLocks noChangeArrowheads="1"/>
          </p:cNvSpPr>
          <p:nvPr/>
        </p:nvSpPr>
        <p:spPr bwMode="auto">
          <a:xfrm>
            <a:off x="381000" y="1052636"/>
            <a:ext cx="4479032" cy="5832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b="1" noProof="1">
                <a:latin typeface="Calibri" panose="020F0502020204030204" pitchFamily="34" charset="0"/>
              </a:rPr>
              <a:t>Araştırma Alanları</a:t>
            </a: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Tarım ve orman meteorolojisi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Hava analizi, öngörüsü ve modellemesi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Atmosferik radyasyon ve atmosferik sınır tabaka</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Güneş-iklim sistemi etkileşimi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İklim değişimi ve iklim modellemesi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Atmosfer-okyanus etkileşimi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Güneş ve rüzgar enerjisi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err="1">
                <a:latin typeface="Calibri" panose="020F0502020204030204" pitchFamily="34" charset="0"/>
                <a:ea typeface="Calibri" panose="020F0502020204030204" pitchFamily="34" charset="0"/>
                <a:cs typeface="Times New Roman" panose="02020603050405020304" pitchFamily="18" charset="0"/>
              </a:rPr>
              <a:t>Mikrometeoroloji</a:t>
            </a:r>
            <a:r>
              <a:rPr lang="tr-TR" sz="1600" dirty="0">
                <a:latin typeface="Calibri" panose="020F0502020204030204" pitchFamily="34" charset="0"/>
                <a:ea typeface="Calibri" panose="020F0502020204030204" pitchFamily="34" charset="0"/>
                <a:cs typeface="Times New Roman" panose="02020603050405020304" pitchFamily="18" charset="0"/>
              </a:rPr>
              <a:t> - </a:t>
            </a:r>
            <a:r>
              <a:rPr lang="tr-TR" sz="1600" dirty="0" err="1">
                <a:latin typeface="Calibri" panose="020F0502020204030204" pitchFamily="34" charset="0"/>
                <a:ea typeface="Calibri" panose="020F0502020204030204" pitchFamily="34" charset="0"/>
                <a:cs typeface="Times New Roman" panose="02020603050405020304" pitchFamily="18" charset="0"/>
              </a:rPr>
              <a:t>mezometeoroloji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Bulut ve yağış fiziği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Hava kirliliği ve modellemesi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err="1">
                <a:latin typeface="Calibri" panose="020F0502020204030204" pitchFamily="34" charset="0"/>
                <a:ea typeface="Calibri" panose="020F0502020204030204" pitchFamily="34" charset="0"/>
                <a:cs typeface="Times New Roman" panose="02020603050405020304" pitchFamily="18" charset="0"/>
              </a:rPr>
              <a:t>Stratosferik</a:t>
            </a:r>
            <a:r>
              <a:rPr lang="tr-TR" sz="1600" dirty="0">
                <a:latin typeface="Calibri" panose="020F0502020204030204" pitchFamily="34" charset="0"/>
                <a:ea typeface="Calibri" panose="020F0502020204030204" pitchFamily="34" charset="0"/>
                <a:cs typeface="Times New Roman" panose="02020603050405020304" pitchFamily="18" charset="0"/>
              </a:rPr>
              <a:t> ozon</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Kaos ve </a:t>
            </a:r>
            <a:r>
              <a:rPr lang="tr-TR" sz="1600" dirty="0" err="1">
                <a:latin typeface="Calibri" panose="020F0502020204030204" pitchFamily="34" charset="0"/>
                <a:ea typeface="Calibri" panose="020F0502020204030204" pitchFamily="34" charset="0"/>
                <a:cs typeface="Times New Roman" panose="02020603050405020304" pitchFamily="18" charset="0"/>
              </a:rPr>
              <a:t>non</a:t>
            </a:r>
            <a:r>
              <a:rPr lang="tr-TR" sz="1600" dirty="0">
                <a:latin typeface="Calibri" panose="020F0502020204030204" pitchFamily="34" charset="0"/>
                <a:ea typeface="Calibri" panose="020F0502020204030204" pitchFamily="34" charset="0"/>
                <a:cs typeface="Times New Roman" panose="02020603050405020304" pitchFamily="18" charset="0"/>
              </a:rPr>
              <a:t>-lineer dinamik uygulamaları</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Hidroloji - </a:t>
            </a:r>
            <a:r>
              <a:rPr lang="tr-TR" sz="1600" dirty="0" err="1">
                <a:latin typeface="Calibri" panose="020F0502020204030204" pitchFamily="34" charset="0"/>
                <a:ea typeface="Calibri" panose="020F0502020204030204" pitchFamily="34" charset="0"/>
                <a:cs typeface="Times New Roman" panose="02020603050405020304" pitchFamily="18" charset="0"/>
              </a:rPr>
              <a:t>hidrometeoroloji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Su kaynakları, geliştirilmeleri ve işletilmeleri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Sel - fırtına - çığ - kuraklık analizi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Mimari meteoroloji - şehircilik meteorolojisi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Biyometeoroloji - tıbbi meteoroloji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Uçuş - deniz - uydu meteorolojisi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Askeri meteoroloji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Symbol" panose="05050102010706020507" pitchFamily="18" charset="2"/>
              <a:buChar char=""/>
            </a:pPr>
            <a:r>
              <a:rPr lang="tr-TR" sz="1600" dirty="0">
                <a:latin typeface="Calibri" panose="020F0502020204030204" pitchFamily="34" charset="0"/>
                <a:ea typeface="Calibri" panose="020F0502020204030204" pitchFamily="34" charset="0"/>
                <a:cs typeface="Times New Roman" panose="02020603050405020304" pitchFamily="18" charset="0"/>
              </a:rPr>
              <a:t>Yukarı atmosfer - </a:t>
            </a:r>
            <a:r>
              <a:rPr lang="tr-TR" sz="1600" dirty="0" err="1">
                <a:latin typeface="Calibri" panose="020F0502020204030204" pitchFamily="34" charset="0"/>
                <a:ea typeface="Calibri" panose="020F0502020204030204" pitchFamily="34" charset="0"/>
                <a:cs typeface="Times New Roman" panose="02020603050405020304" pitchFamily="18" charset="0"/>
              </a:rPr>
              <a:t>iyonosfer</a:t>
            </a:r>
            <a:r>
              <a:rPr lang="tr-TR" sz="1600" dirty="0">
                <a:latin typeface="Calibri" panose="020F0502020204030204" pitchFamily="34" charset="0"/>
                <a:ea typeface="Calibri" panose="020F0502020204030204" pitchFamily="34" charset="0"/>
                <a:cs typeface="Times New Roman" panose="02020603050405020304" pitchFamily="18" charset="0"/>
              </a:rPr>
              <a:t> - </a:t>
            </a:r>
            <a:r>
              <a:rPr lang="tr-TR" sz="1600" dirty="0" err="1">
                <a:latin typeface="Calibri" panose="020F0502020204030204" pitchFamily="34" charset="0"/>
                <a:ea typeface="Calibri" panose="020F0502020204030204" pitchFamily="34" charset="0"/>
                <a:cs typeface="Times New Roman" panose="02020603050405020304" pitchFamily="18" charset="0"/>
              </a:rPr>
              <a:t>manyetosfer</a:t>
            </a:r>
            <a:r>
              <a:rPr lang="tr-TR" sz="1600" dirty="0">
                <a:latin typeface="Calibri" panose="020F0502020204030204" pitchFamily="34" charset="0"/>
                <a:ea typeface="Calibri" panose="020F0502020204030204" pitchFamily="34" charset="0"/>
                <a:cs typeface="Times New Roman" panose="02020603050405020304" pitchFamily="18" charset="0"/>
              </a:rPr>
              <a:t> fiziği</a:t>
            </a:r>
            <a:endParaRPr lang="en-150" sz="16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20000"/>
              </a:lnSpc>
              <a:spcBef>
                <a:spcPct val="20000"/>
              </a:spcBef>
            </a:pPr>
            <a:endParaRPr lang="en-US" altLang="en-US" b="1" noProof="1">
              <a:latin typeface="Calibri" panose="020F0502020204030204" pitchFamily="34" charset="0"/>
            </a:endParaRPr>
          </a:p>
        </p:txBody>
      </p:sp>
      <p:grpSp>
        <p:nvGrpSpPr>
          <p:cNvPr id="4" name="Group 3"/>
          <p:cNvGrpSpPr/>
          <p:nvPr/>
        </p:nvGrpSpPr>
        <p:grpSpPr>
          <a:xfrm>
            <a:off x="5580112" y="1235592"/>
            <a:ext cx="3005529" cy="5100213"/>
            <a:chOff x="5985276" y="1235592"/>
            <a:chExt cx="3005529" cy="5100213"/>
          </a:xfrm>
        </p:grpSpPr>
        <p:pic>
          <p:nvPicPr>
            <p:cNvPr id="3" name="Picture 2"/>
            <p:cNvPicPr>
              <a:picLocks noChangeAspect="1"/>
            </p:cNvPicPr>
            <p:nvPr/>
          </p:nvPicPr>
          <p:blipFill>
            <a:blip r:embed="rId4"/>
            <a:stretch>
              <a:fillRect/>
            </a:stretch>
          </p:blipFill>
          <p:spPr>
            <a:xfrm>
              <a:off x="5992006" y="1235592"/>
              <a:ext cx="1281652" cy="945555"/>
            </a:xfrm>
            <a:prstGeom prst="rect">
              <a:avLst/>
            </a:prstGeom>
          </p:spPr>
        </p:pic>
        <p:pic>
          <p:nvPicPr>
            <p:cNvPr id="14" name="Picture 16" descr="http://www.meteoroloji.org.tr/Tema/v1/images/meteorolojimuhendislig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267" y="2548070"/>
              <a:ext cx="1273498" cy="95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http://t1.gstatic.com/images?q=tbn:ANd9GcTYTjAPeu3jWvgu7hPl2yFvm8LMOnkc5rMQ1leurOt7hrIJjtq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1454" y="3383047"/>
              <a:ext cx="1617131"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http://www.meteoroloji.org.tr/Tema/v1/images/meteorolojikteknikbilgi.jpg"/>
            <p:cNvPicPr>
              <a:picLocks noChangeAspect="1" noChangeArrowheads="1"/>
            </p:cNvPicPr>
            <p:nvPr/>
          </p:nvPicPr>
          <p:blipFill rotWithShape="1">
            <a:blip r:embed="rId7">
              <a:extLst>
                <a:ext uri="{28A0092B-C50C-407E-A947-70E740481C1C}">
                  <a14:useLocalDpi xmlns:a14="http://schemas.microsoft.com/office/drawing/2010/main" val="0"/>
                </a:ext>
              </a:extLst>
            </a:blip>
            <a:srcRect b="20801"/>
            <a:stretch/>
          </p:blipFill>
          <p:spPr bwMode="auto">
            <a:xfrm>
              <a:off x="7395895" y="4723609"/>
              <a:ext cx="1572690" cy="86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descr="http://t2.gstatic.com/images?q=tbn:ANd9GcTxBR35zlYzlzmvsSxG3vSL7Dsl3bHZ05mpZEFK3OF7YUoszcc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5276" y="4011886"/>
              <a:ext cx="1327280" cy="10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http://www.meteoroloji.org.tr/Tema/v1/images/odamizinamac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7316" y="5392830"/>
              <a:ext cx="13541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http://t0.gstatic.com/images?q=tbn:ANd9GcQWKUrOHomYhRpPmaqU5O_aeLb6-_njyFYrxRjmKBANhm_nABGh6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3674" y="1991655"/>
              <a:ext cx="1617131"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sp>
        <p:nvSpPr>
          <p:cNvPr id="14340" name="Rectangle 3"/>
          <p:cNvSpPr txBox="1">
            <a:spLocks noChangeArrowheads="1"/>
          </p:cNvSpPr>
          <p:nvPr/>
        </p:nvSpPr>
        <p:spPr bwMode="auto">
          <a:xfrm>
            <a:off x="92968" y="1025525"/>
            <a:ext cx="4911080" cy="583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b="1" noProof="1">
                <a:latin typeface="Calibri" panose="020F0502020204030204" pitchFamily="34" charset="0"/>
              </a:rPr>
              <a:t>İş Olanakları</a:t>
            </a:r>
          </a:p>
          <a:p>
            <a:pPr marL="285750" indent="-285750">
              <a:buFont typeface="Arial" panose="020B0604020202020204" pitchFamily="34" charset="0"/>
              <a:buChar char="•"/>
            </a:pPr>
            <a:r>
              <a:rPr lang="tr-TR" sz="1600" dirty="0">
                <a:latin typeface="Calibri" panose="020F0502020204030204" pitchFamily="34" charset="0"/>
              </a:rPr>
              <a:t>ABD ve Avrupa’daki Üniversitelerin Meteoroloji, Denizcilik, Deniz İşletmesi, Coğrafya, Su Ürünleri ve Çevre Mühendisliği Bölümleri</a:t>
            </a:r>
          </a:p>
          <a:p>
            <a:pPr marL="285750" indent="-285750">
              <a:buFont typeface="Arial" panose="020B0604020202020204" pitchFamily="34" charset="0"/>
              <a:buChar char="•"/>
            </a:pPr>
            <a:r>
              <a:rPr lang="tr-TR" sz="1600" dirty="0">
                <a:latin typeface="Calibri" panose="020F0502020204030204" pitchFamily="34" charset="0"/>
              </a:rPr>
              <a:t>Meteoroloji Genel Müdürlüğü (MGM)</a:t>
            </a:r>
          </a:p>
          <a:p>
            <a:pPr marL="285750" indent="-285750">
              <a:buFont typeface="Arial" panose="020B0604020202020204" pitchFamily="34" charset="0"/>
              <a:buChar char="•"/>
            </a:pPr>
            <a:r>
              <a:rPr lang="tr-TR" sz="1600" dirty="0">
                <a:latin typeface="Calibri" panose="020F0502020204030204" pitchFamily="34" charset="0"/>
              </a:rPr>
              <a:t>Devlet Su İşleri (DSİ)</a:t>
            </a:r>
          </a:p>
          <a:p>
            <a:pPr marL="285750" indent="-285750">
              <a:buFont typeface="Arial" panose="020B0604020202020204" pitchFamily="34" charset="0"/>
              <a:buChar char="•"/>
            </a:pPr>
            <a:r>
              <a:rPr lang="tr-TR" sz="1600" dirty="0">
                <a:latin typeface="Calibri" panose="020F0502020204030204" pitchFamily="34" charset="0"/>
              </a:rPr>
              <a:t>Çevre ve Orman Bakanlığı</a:t>
            </a:r>
          </a:p>
          <a:p>
            <a:pPr marL="285750" indent="-285750">
              <a:buFont typeface="Arial" panose="020B0604020202020204" pitchFamily="34" charset="0"/>
              <a:buChar char="•"/>
            </a:pPr>
            <a:r>
              <a:rPr lang="tr-TR" sz="1600" dirty="0">
                <a:latin typeface="Calibri" panose="020F0502020204030204" pitchFamily="34" charset="0"/>
              </a:rPr>
              <a:t>İl ve Anakent Belediyelerinin Çevre Müdürlükleri</a:t>
            </a:r>
            <a:endParaRPr lang="en-US" sz="1600" dirty="0">
              <a:latin typeface="Calibri" panose="020F0502020204030204" pitchFamily="34" charset="0"/>
            </a:endParaRPr>
          </a:p>
          <a:p>
            <a:pPr marL="285750" indent="-285750">
              <a:buFont typeface="Arial" panose="020B0604020202020204" pitchFamily="34" charset="0"/>
              <a:buChar char="•"/>
            </a:pPr>
            <a:r>
              <a:rPr lang="tr-TR" sz="1600" dirty="0">
                <a:latin typeface="Calibri" panose="020F0502020204030204" pitchFamily="34" charset="0"/>
              </a:rPr>
              <a:t>ECMWF, WMO gibi üye olduğumuz uluslararası kuruluşlar</a:t>
            </a:r>
            <a:endParaRPr lang="en-US" sz="1600" dirty="0">
              <a:latin typeface="Calibri" panose="020F0502020204030204" pitchFamily="34" charset="0"/>
            </a:endParaRPr>
          </a:p>
          <a:p>
            <a:pPr marL="285750" indent="-285750">
              <a:buFont typeface="Arial" panose="020B0604020202020204" pitchFamily="34" charset="0"/>
              <a:buChar char="•"/>
            </a:pPr>
            <a:r>
              <a:rPr lang="tr-TR" sz="1600" dirty="0">
                <a:latin typeface="Calibri" panose="020F0502020204030204" pitchFamily="34" charset="0"/>
              </a:rPr>
              <a:t>Türkiye Elektrik Dağıtım Kurumu</a:t>
            </a:r>
          </a:p>
          <a:p>
            <a:pPr marL="285750" indent="-285750">
              <a:buFont typeface="Arial" panose="020B0604020202020204" pitchFamily="34" charset="0"/>
              <a:buChar char="•"/>
            </a:pPr>
            <a:r>
              <a:rPr lang="tr-TR" sz="1600" dirty="0">
                <a:latin typeface="Calibri" panose="020F0502020204030204" pitchFamily="34" charset="0"/>
              </a:rPr>
              <a:t>Türk Hava Yolları (THY), vb. Havacılık ve Uzay Ajansları</a:t>
            </a:r>
          </a:p>
          <a:p>
            <a:pPr marL="285750" indent="-285750">
              <a:buFont typeface="Arial" panose="020B0604020202020204" pitchFamily="34" charset="0"/>
              <a:buChar char="•"/>
            </a:pPr>
            <a:r>
              <a:rPr lang="tr-TR" sz="1600" dirty="0">
                <a:latin typeface="Calibri" panose="020F0502020204030204" pitchFamily="34" charset="0"/>
              </a:rPr>
              <a:t>Türk Silahlı Kuvvetleri</a:t>
            </a:r>
          </a:p>
          <a:p>
            <a:pPr marL="285750" indent="-285750">
              <a:buFont typeface="Arial" panose="020B0604020202020204" pitchFamily="34" charset="0"/>
              <a:buChar char="•"/>
            </a:pPr>
            <a:r>
              <a:rPr lang="tr-TR" sz="1600" dirty="0">
                <a:latin typeface="Calibri" panose="020F0502020204030204" pitchFamily="34" charset="0"/>
              </a:rPr>
              <a:t>Seyir, Hidrografi ve Oşinografi Dairesi</a:t>
            </a:r>
          </a:p>
          <a:p>
            <a:pPr marL="285750" indent="-285750">
              <a:buFont typeface="Arial" panose="020B0604020202020204" pitchFamily="34" charset="0"/>
              <a:buChar char="•"/>
            </a:pPr>
            <a:r>
              <a:rPr lang="tr-TR" sz="1600" dirty="0">
                <a:latin typeface="Calibri" panose="020F0502020204030204" pitchFamily="34" charset="0"/>
              </a:rPr>
              <a:t>Televizyon Kanalları vb. Kitle İletişim Kurumları</a:t>
            </a:r>
          </a:p>
          <a:p>
            <a:pPr marL="285750" indent="-285750">
              <a:buFont typeface="Arial" panose="020B0604020202020204" pitchFamily="34" charset="0"/>
              <a:buChar char="•"/>
            </a:pPr>
            <a:r>
              <a:rPr lang="tr-TR" sz="1600" dirty="0">
                <a:latin typeface="Calibri" panose="020F0502020204030204" pitchFamily="34" charset="0"/>
              </a:rPr>
              <a:t>Rüzgâr ve Güneş Enerjisi Şirketleri</a:t>
            </a:r>
          </a:p>
          <a:p>
            <a:pPr marL="285750" indent="-285750">
              <a:buFont typeface="Arial" panose="020B0604020202020204" pitchFamily="34" charset="0"/>
              <a:buChar char="•"/>
            </a:pPr>
            <a:r>
              <a:rPr lang="tr-TR" sz="1600" dirty="0">
                <a:latin typeface="Calibri" panose="020F0502020204030204" pitchFamily="34" charset="0"/>
              </a:rPr>
              <a:t>Tarım Sigortaları vb. Sigorta Şirketleri</a:t>
            </a:r>
          </a:p>
          <a:p>
            <a:pPr marL="285750" indent="-285750">
              <a:buFont typeface="Arial" panose="020B0604020202020204" pitchFamily="34" charset="0"/>
              <a:buChar char="•"/>
            </a:pPr>
            <a:r>
              <a:rPr lang="tr-TR" sz="1600" dirty="0">
                <a:latin typeface="Calibri" panose="020F0502020204030204" pitchFamily="34" charset="0"/>
              </a:rPr>
              <a:t>Meteorolojik Alet Geliştiren ve Kuran Şirketler</a:t>
            </a:r>
          </a:p>
          <a:p>
            <a:pPr marL="285750" indent="-285750">
              <a:buFont typeface="Arial" panose="020B0604020202020204" pitchFamily="34" charset="0"/>
              <a:buChar char="•"/>
            </a:pPr>
            <a:r>
              <a:rPr lang="tr-TR" sz="1600" dirty="0">
                <a:latin typeface="Calibri" panose="020F0502020204030204" pitchFamily="34" charset="0"/>
              </a:rPr>
              <a:t>Hidroloji ve Su Yapıları Şirketleri</a:t>
            </a:r>
          </a:p>
          <a:p>
            <a:pPr marL="285750" indent="-285750">
              <a:buFont typeface="Arial" panose="020B0604020202020204" pitchFamily="34" charset="0"/>
              <a:buChar char="•"/>
            </a:pPr>
            <a:r>
              <a:rPr lang="tr-TR" sz="1600" dirty="0">
                <a:latin typeface="Calibri" panose="020F0502020204030204" pitchFamily="34" charset="0"/>
              </a:rPr>
              <a:t>Afet Yönetim Merkezleri</a:t>
            </a:r>
          </a:p>
          <a:p>
            <a:pPr marL="285750" indent="-285750">
              <a:buFont typeface="Arial" panose="020B0604020202020204" pitchFamily="34" charset="0"/>
              <a:buChar char="•"/>
            </a:pPr>
            <a:r>
              <a:rPr lang="tr-TR" sz="1600" dirty="0">
                <a:latin typeface="Calibri" panose="020F0502020204030204" pitchFamily="34" charset="0"/>
              </a:rPr>
              <a:t>Yazılım Geliştirme Şirketleri</a:t>
            </a:r>
          </a:p>
          <a:p>
            <a:pPr marL="285750" indent="-285750">
              <a:buFont typeface="Arial" panose="020B0604020202020204" pitchFamily="34" charset="0"/>
              <a:buChar char="•"/>
            </a:pPr>
            <a:r>
              <a:rPr lang="tr-TR" sz="1600" dirty="0">
                <a:latin typeface="Calibri" panose="020F0502020204030204" pitchFamily="34" charset="0"/>
              </a:rPr>
              <a:t>Sivil Havacılık Genel Müdürlüğü</a:t>
            </a:r>
          </a:p>
          <a:p>
            <a:pPr marL="285750" indent="-285750">
              <a:buFont typeface="Arial" panose="020B0604020202020204" pitchFamily="34" charset="0"/>
              <a:buChar char="•"/>
            </a:pPr>
            <a:endParaRPr lang="tr-TR" sz="1600" dirty="0">
              <a:latin typeface="Calibri" panose="020F0502020204030204" pitchFamily="34" charset="0"/>
            </a:endParaRPr>
          </a:p>
          <a:p>
            <a:pPr lvl="0"/>
            <a:endParaRPr lang="tr-TR" sz="1600" dirty="0">
              <a:latin typeface="Calibri" panose="020F0502020204030204" pitchFamily="34" charset="0"/>
            </a:endParaRPr>
          </a:p>
        </p:txBody>
      </p:sp>
      <p:sp>
        <p:nvSpPr>
          <p:cNvPr id="8" name="Rectangle 7"/>
          <p:cNvSpPr/>
          <p:nvPr/>
        </p:nvSpPr>
        <p:spPr>
          <a:xfrm>
            <a:off x="6730624" y="2530646"/>
            <a:ext cx="579483" cy="2502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2" name="Grup 1"/>
          <p:cNvGrpSpPr/>
          <p:nvPr/>
        </p:nvGrpSpPr>
        <p:grpSpPr>
          <a:xfrm>
            <a:off x="4874568" y="1289485"/>
            <a:ext cx="4161928" cy="4659795"/>
            <a:chOff x="4674216" y="1289485"/>
            <a:chExt cx="4342283" cy="487581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590" y="2423051"/>
              <a:ext cx="1644836" cy="1190286"/>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129" t="24742" r="13775" b="20275"/>
            <a:stretch/>
          </p:blipFill>
          <p:spPr>
            <a:xfrm>
              <a:off x="4674216" y="3743747"/>
              <a:ext cx="1907058" cy="10541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1166" y="5139382"/>
              <a:ext cx="1710373" cy="102592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6886" y="2529661"/>
              <a:ext cx="1892358" cy="9945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4080" y="1292414"/>
              <a:ext cx="1259581" cy="129277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1923" y="3618609"/>
              <a:ext cx="1177917" cy="140032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4802" y="1289485"/>
              <a:ext cx="1181697" cy="131927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4928" y="3754171"/>
              <a:ext cx="1414021" cy="1082232"/>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3661" y="1292372"/>
              <a:ext cx="1525423" cy="1307235"/>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t="8513" r="18173" b="21487"/>
            <a:stretch/>
          </p:blipFill>
          <p:spPr>
            <a:xfrm>
              <a:off x="5054080" y="5357753"/>
              <a:ext cx="2133781" cy="55953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sz="1800" b="1" noProof="1">
                <a:solidFill>
                  <a:srgbClr val="FFFFFF"/>
                </a:solidFill>
                <a:latin typeface="Calibri" panose="020F0502020204030204" pitchFamily="34" charset="0"/>
              </a:rPr>
              <a:t>Laboratuvar Olanakları</a:t>
            </a:r>
            <a:r>
              <a:rPr lang="tr-TR" altLang="en-US" sz="1800" b="1" noProof="1">
                <a:solidFill>
                  <a:srgbClr val="FFFFFF"/>
                </a:solidFill>
                <a:latin typeface="Calibri" panose="020F0502020204030204" pitchFamily="34" charset="0"/>
              </a:rPr>
              <a:t> ve Araştırma Projeleri  </a:t>
            </a:r>
            <a:endParaRPr lang="en-US" altLang="en-US" sz="1800" b="1" noProof="1">
              <a:solidFill>
                <a:srgbClr val="FFFFFF"/>
              </a:solidFill>
              <a:latin typeface="Calibri" panose="020F0502020204030204" pitchFamily="34" charset="0"/>
            </a:endParaRPr>
          </a:p>
        </p:txBody>
      </p:sp>
      <p:sp>
        <p:nvSpPr>
          <p:cNvPr id="18" name="Rectangle 3"/>
          <p:cNvSpPr txBox="1">
            <a:spLocks noChangeArrowheads="1"/>
          </p:cNvSpPr>
          <p:nvPr/>
        </p:nvSpPr>
        <p:spPr bwMode="auto">
          <a:xfrm>
            <a:off x="0" y="1030248"/>
            <a:ext cx="9143999" cy="986549"/>
          </a:xfrm>
          <a:prstGeom prst="rect">
            <a:avLst/>
          </a:prstGeom>
          <a:noFill/>
          <a:ln>
            <a:noFill/>
          </a:ln>
          <a:effectLs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120000"/>
              </a:lnSpc>
              <a:spcBef>
                <a:spcPct val="20000"/>
              </a:spcBef>
            </a:pPr>
            <a:r>
              <a:rPr lang="tr-TR" altLang="en-US" b="1" noProof="1">
                <a:latin typeface="Calibri" panose="020F0502020204030204" pitchFamily="34" charset="0"/>
              </a:rPr>
              <a:t>Meteoroloji Modelleme ve Analiz Laboratuvarı</a:t>
            </a:r>
          </a:p>
          <a:p>
            <a:pPr algn="ctr" eaLnBrk="1" hangingPunct="1">
              <a:lnSpc>
                <a:spcPct val="120000"/>
              </a:lnSpc>
              <a:spcBef>
                <a:spcPct val="20000"/>
              </a:spcBef>
            </a:pPr>
            <a:r>
              <a:rPr lang="tr-TR" altLang="en-US" b="1" noProof="1">
                <a:latin typeface="Calibri" panose="020F0502020204030204" pitchFamily="34" charset="0"/>
              </a:rPr>
              <a:t>Sinoptik Meteoroloji Laboratuvarı ve Brifing Odası</a:t>
            </a:r>
          </a:p>
        </p:txBody>
      </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83817" y="2290234"/>
            <a:ext cx="2484696" cy="1883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83817" y="4330942"/>
            <a:ext cx="2484696" cy="1687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03730" y="2290234"/>
            <a:ext cx="1919955" cy="1917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79912" y="4401572"/>
            <a:ext cx="1943773" cy="1619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6388" y="2564904"/>
            <a:ext cx="3041323" cy="2073769"/>
          </a:xfrm>
          <a:prstGeom prst="rect">
            <a:avLst/>
          </a:prstGeom>
        </p:spPr>
        <p:txBody>
          <a:bodyPr wrap="square">
            <a:spAutoFit/>
          </a:bodyPr>
          <a:lstStyle/>
          <a:p>
            <a:pPr eaLnBrk="1" hangingPunct="1">
              <a:lnSpc>
                <a:spcPct val="150000"/>
              </a:lnSpc>
              <a:spcBef>
                <a:spcPct val="20000"/>
              </a:spcBef>
            </a:pPr>
            <a:r>
              <a:rPr lang="tr-TR" altLang="en-US" sz="2000" noProof="1">
                <a:latin typeface="Calibri" panose="020F0502020204030204" pitchFamily="34" charset="0"/>
              </a:rPr>
              <a:t>İklim modellemesi, model sonuçlarının analizi ve hava tahmini çalışmaları</a:t>
            </a:r>
          </a:p>
          <a:p>
            <a:pPr eaLnBrk="1" hangingPunct="1">
              <a:lnSpc>
                <a:spcPct val="120000"/>
              </a:lnSpc>
              <a:spcBef>
                <a:spcPct val="20000"/>
              </a:spcBef>
            </a:pPr>
            <a:endParaRPr lang="en-US" altLang="en-US" sz="2800" b="1" noProof="1">
              <a:latin typeface="Calibri" panose="020F0502020204030204" pitchFamily="34" charset="0"/>
            </a:endParaRPr>
          </a:p>
        </p:txBody>
      </p:sp>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12" y="5085184"/>
            <a:ext cx="2370137" cy="15069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23928" y="1916832"/>
            <a:ext cx="4707030" cy="4320480"/>
            <a:chOff x="4953000" y="2833316"/>
            <a:chExt cx="4419599" cy="4009127"/>
          </a:xfrm>
        </p:grpSpPr>
        <p:sp>
          <p:nvSpPr>
            <p:cNvPr id="10" name="Rounded Rectangle 9"/>
            <p:cNvSpPr/>
            <p:nvPr/>
          </p:nvSpPr>
          <p:spPr>
            <a:xfrm>
              <a:off x="4953000" y="2833316"/>
              <a:ext cx="4419599" cy="400912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21143" y="4943553"/>
              <a:ext cx="1579911" cy="1637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0320" y="3257851"/>
              <a:ext cx="1958268" cy="1580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1"/>
            <p:cNvGrpSpPr>
              <a:grpSpLocks/>
            </p:cNvGrpSpPr>
            <p:nvPr/>
          </p:nvGrpSpPr>
          <p:grpSpPr bwMode="auto">
            <a:xfrm>
              <a:off x="7235801" y="3257851"/>
              <a:ext cx="1957389" cy="2022476"/>
              <a:chOff x="-135" y="2956"/>
              <a:chExt cx="1233" cy="1274"/>
            </a:xfrm>
          </p:grpSpPr>
          <p:pic>
            <p:nvPicPr>
              <p:cNvPr id="18"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35" y="2956"/>
                <a:ext cx="1233" cy="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9"/>
              <p:cNvSpPr>
                <a:spLocks noChangeArrowheads="1"/>
              </p:cNvSpPr>
              <p:nvPr/>
            </p:nvSpPr>
            <p:spPr bwMode="auto">
              <a:xfrm>
                <a:off x="188" y="4065"/>
                <a:ext cx="4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dirty="0"/>
                  <a:t>SID anteni</a:t>
                </a:r>
                <a:endParaRPr lang="en-US" sz="1100" dirty="0"/>
              </a:p>
            </p:txBody>
          </p:sp>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183" y="4943553"/>
              <a:ext cx="2351096" cy="1637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8673" name="Picture 26" descr="sunum ust bant.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sz="1800" b="1" noProof="1">
                <a:solidFill>
                  <a:srgbClr val="FFFFFF"/>
                </a:solidFill>
                <a:latin typeface="Calibri" panose="020F0502020204030204" pitchFamily="34" charset="0"/>
              </a:rPr>
              <a:t>Laboratuvar Olanakları</a:t>
            </a:r>
            <a:r>
              <a:rPr lang="tr-TR" altLang="en-US" sz="1800" b="1" noProof="1">
                <a:solidFill>
                  <a:srgbClr val="FFFFFF"/>
                </a:solidFill>
                <a:latin typeface="Calibri" panose="020F0502020204030204" pitchFamily="34" charset="0"/>
              </a:rPr>
              <a:t> ve Araştırma Projeleri  </a:t>
            </a:r>
            <a:endParaRPr lang="en-US" altLang="en-US" sz="1800" b="1" noProof="1">
              <a:solidFill>
                <a:srgbClr val="FFFFFF"/>
              </a:solidFill>
              <a:latin typeface="Calibri" panose="020F0502020204030204" pitchFamily="34" charset="0"/>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12" y="5085184"/>
            <a:ext cx="2370137" cy="1506939"/>
          </a:xfrm>
          <a:prstGeom prst="rect">
            <a:avLst/>
          </a:prstGeom>
        </p:spPr>
      </p:pic>
      <p:sp>
        <p:nvSpPr>
          <p:cNvPr id="3" name="Rectangle 2"/>
          <p:cNvSpPr/>
          <p:nvPr/>
        </p:nvSpPr>
        <p:spPr>
          <a:xfrm>
            <a:off x="410882" y="2374337"/>
            <a:ext cx="3102164" cy="1891287"/>
          </a:xfrm>
          <a:prstGeom prst="rect">
            <a:avLst/>
          </a:prstGeom>
        </p:spPr>
        <p:txBody>
          <a:bodyPr wrap="square">
            <a:spAutoFit/>
          </a:bodyPr>
          <a:lstStyle/>
          <a:p>
            <a:pPr eaLnBrk="1" hangingPunct="1">
              <a:lnSpc>
                <a:spcPct val="150000"/>
              </a:lnSpc>
              <a:spcBef>
                <a:spcPct val="20000"/>
              </a:spcBef>
            </a:pPr>
            <a:r>
              <a:rPr lang="tr-TR" sz="2000" dirty="0">
                <a:latin typeface="Calibri" panose="020F0502020204030204" pitchFamily="34" charset="0"/>
              </a:rPr>
              <a:t>Atmosferik parametrelerin ölçümü ve değerlendirilmesi, tarımsal meteoroloji mini test sahası</a:t>
            </a:r>
            <a:endParaRPr lang="en-US" altLang="en-US" sz="2000" noProof="1">
              <a:latin typeface="Calibri" panose="020F0502020204030204" pitchFamily="34" charset="0"/>
            </a:endParaRPr>
          </a:p>
        </p:txBody>
      </p:sp>
      <p:sp>
        <p:nvSpPr>
          <p:cNvPr id="16" name="Rectangle 3">
            <a:extLst>
              <a:ext uri="{FF2B5EF4-FFF2-40B4-BE49-F238E27FC236}">
                <a16:creationId xmlns:a16="http://schemas.microsoft.com/office/drawing/2014/main" id="{A643F299-2B63-42EA-B672-A19AC6DFD55E}"/>
              </a:ext>
            </a:extLst>
          </p:cNvPr>
          <p:cNvSpPr txBox="1">
            <a:spLocks noChangeArrowheads="1"/>
          </p:cNvSpPr>
          <p:nvPr/>
        </p:nvSpPr>
        <p:spPr bwMode="auto">
          <a:xfrm>
            <a:off x="0" y="1030248"/>
            <a:ext cx="9143999" cy="986549"/>
          </a:xfrm>
          <a:prstGeom prst="rect">
            <a:avLst/>
          </a:prstGeom>
          <a:noFill/>
          <a:ln>
            <a:noFill/>
          </a:ln>
          <a:effectLs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120000"/>
              </a:lnSpc>
              <a:spcBef>
                <a:spcPct val="20000"/>
              </a:spcBef>
            </a:pPr>
            <a:r>
              <a:rPr lang="tr-TR" altLang="en-US" b="1" noProof="1">
                <a:latin typeface="Calibri" panose="020F0502020204030204" pitchFamily="34" charset="0"/>
              </a:rPr>
              <a:t>Meteoroloji Gözlem Parkı</a:t>
            </a:r>
          </a:p>
          <a:p>
            <a:pPr algn="ctr" eaLnBrk="1" hangingPunct="1">
              <a:lnSpc>
                <a:spcPct val="120000"/>
              </a:lnSpc>
              <a:spcBef>
                <a:spcPct val="20000"/>
              </a:spcBef>
            </a:pPr>
            <a:r>
              <a:rPr lang="tr-TR" altLang="en-US" b="1" noProof="1">
                <a:latin typeface="Calibri" panose="020F0502020204030204" pitchFamily="34" charset="0"/>
              </a:rPr>
              <a:t>Meteoroloji Aletleri ve Gözlem Usulleri Laboratuvarı</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sz="1800" b="1" noProof="1">
                <a:solidFill>
                  <a:srgbClr val="FFFFFF"/>
                </a:solidFill>
                <a:latin typeface="Calibri" panose="020F0502020204030204" pitchFamily="34" charset="0"/>
              </a:rPr>
              <a:t>Laboratuvar Olanakları</a:t>
            </a:r>
            <a:r>
              <a:rPr lang="tr-TR" altLang="en-US" sz="1800" b="1" noProof="1">
                <a:solidFill>
                  <a:srgbClr val="FFFFFF"/>
                </a:solidFill>
                <a:latin typeface="Calibri" panose="020F0502020204030204" pitchFamily="34" charset="0"/>
              </a:rPr>
              <a:t> ve Araştırma Projeleri  </a:t>
            </a:r>
            <a:endParaRPr lang="en-US" altLang="en-US" sz="1800" b="1" noProof="1">
              <a:solidFill>
                <a:srgbClr val="FFFFFF"/>
              </a:solidFill>
              <a:latin typeface="Calibri" panose="020F0502020204030204" pitchFamily="34" charset="0"/>
            </a:endParaRPr>
          </a:p>
        </p:txBody>
      </p:sp>
      <p:sp>
        <p:nvSpPr>
          <p:cNvPr id="8" name="Rectangle 3"/>
          <p:cNvSpPr txBox="1">
            <a:spLocks noChangeArrowheads="1"/>
          </p:cNvSpPr>
          <p:nvPr/>
        </p:nvSpPr>
        <p:spPr bwMode="auto">
          <a:xfrm>
            <a:off x="1126125" y="984573"/>
            <a:ext cx="7268401" cy="659851"/>
          </a:xfrm>
          <a:prstGeom prst="rect">
            <a:avLst/>
          </a:prstGeom>
          <a:noFill/>
          <a:ln>
            <a:noFill/>
          </a:ln>
          <a:effectLs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120000"/>
              </a:lnSpc>
              <a:spcBef>
                <a:spcPct val="20000"/>
              </a:spcBef>
            </a:pPr>
            <a:r>
              <a:rPr lang="tr-TR" altLang="en-US" b="1" noProof="1">
                <a:latin typeface="Calibri" panose="020F0502020204030204" pitchFamily="34" charset="0"/>
              </a:rPr>
              <a:t>Yukarı Atmosfer ve Uzay Havası Laboratuvarı</a:t>
            </a:r>
            <a:endParaRPr lang="en-US" altLang="en-US" b="1" noProof="1">
              <a:latin typeface="Calibri" panose="020F0502020204030204" pitchFamily="34" charset="0"/>
            </a:endParaRPr>
          </a:p>
        </p:txBody>
      </p:sp>
      <p:grpSp>
        <p:nvGrpSpPr>
          <p:cNvPr id="9" name="Group 8"/>
          <p:cNvGrpSpPr/>
          <p:nvPr/>
        </p:nvGrpSpPr>
        <p:grpSpPr>
          <a:xfrm>
            <a:off x="4066675" y="1901114"/>
            <a:ext cx="4296140" cy="3824628"/>
            <a:chOff x="5240092" y="3224513"/>
            <a:chExt cx="3729279" cy="2948866"/>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092" y="4753172"/>
              <a:ext cx="1056460" cy="1420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0092" y="3247136"/>
              <a:ext cx="2325607" cy="1348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21"/>
            <p:cNvGrpSpPr>
              <a:grpSpLocks/>
            </p:cNvGrpSpPr>
            <p:nvPr/>
          </p:nvGrpSpPr>
          <p:grpSpPr bwMode="auto">
            <a:xfrm>
              <a:off x="7748564" y="3224513"/>
              <a:ext cx="1165226" cy="2055813"/>
              <a:chOff x="188" y="2935"/>
              <a:chExt cx="734" cy="1295"/>
            </a:xfrm>
          </p:grpSpPr>
          <p:pic>
            <p:nvPicPr>
              <p:cNvPr id="19"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 y="2935"/>
                <a:ext cx="732" cy="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88" y="4065"/>
                <a:ext cx="4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100" dirty="0"/>
                  <a:t>SID anteni</a:t>
                </a:r>
                <a:endParaRPr lang="en-US" sz="1100" dirty="0"/>
              </a:p>
            </p:txBody>
          </p:sp>
        </p:gr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2623"/>
            <a:stretch/>
          </p:blipFill>
          <p:spPr>
            <a:xfrm>
              <a:off x="6527758" y="4753172"/>
              <a:ext cx="2441613" cy="1407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 name="Rectangle 1"/>
          <p:cNvSpPr/>
          <p:nvPr/>
        </p:nvSpPr>
        <p:spPr>
          <a:xfrm>
            <a:off x="418647" y="2132856"/>
            <a:ext cx="3314822" cy="1938992"/>
          </a:xfrm>
          <a:prstGeom prst="rect">
            <a:avLst/>
          </a:prstGeom>
        </p:spPr>
        <p:txBody>
          <a:bodyPr wrap="square">
            <a:spAutoFit/>
          </a:bodyPr>
          <a:lstStyle/>
          <a:p>
            <a:pPr eaLnBrk="1" hangingPunct="1">
              <a:lnSpc>
                <a:spcPct val="150000"/>
              </a:lnSpc>
              <a:spcBef>
                <a:spcPct val="20000"/>
              </a:spcBef>
            </a:pPr>
            <a:r>
              <a:rPr lang="tr-TR" sz="2000" dirty="0">
                <a:latin typeface="Calibri" panose="020F0502020204030204" pitchFamily="34" charset="0"/>
              </a:rPr>
              <a:t>İyonosferik parametrelerin, yer manyetik alanı ve elektrik alanı ölçümleri, güneş gözlemlerinin yapılması</a:t>
            </a:r>
            <a:endParaRPr lang="en-US" altLang="en-US" sz="2000" noProof="1">
              <a:latin typeface="Calibri" panose="020F0502020204030204" pitchFamily="34" charset="0"/>
            </a:endParaRP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512" y="5085184"/>
            <a:ext cx="2370137" cy="15069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1" descr="sunum kapak P87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907704" y="6021288"/>
            <a:ext cx="7056784" cy="707886"/>
          </a:xfrm>
          <a:prstGeom prst="rect">
            <a:avLst/>
          </a:prstGeom>
        </p:spPr>
        <p:txBody>
          <a:bodyPr wrap="square">
            <a:spAutoFit/>
          </a:bodyPr>
          <a:lstStyle/>
          <a:p>
            <a:pPr algn="r"/>
            <a:r>
              <a:rPr lang="tr-TR"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Mustafa Kemal Atatürk </a:t>
            </a:r>
          </a:p>
          <a:p>
            <a:pPr algn="r"/>
            <a:r>
              <a:rPr lang="tr-TR"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(Havacılık </a:t>
            </a:r>
            <a:r>
              <a:rPr lang="en-US"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H</a:t>
            </a:r>
            <a:r>
              <a:rPr lang="tr-TR"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akkında </a:t>
            </a:r>
            <a:r>
              <a:rPr lang="en-US"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K</a:t>
            </a:r>
            <a:r>
              <a:rPr lang="tr-TR"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onuşma</a:t>
            </a:r>
            <a:r>
              <a:rPr lang="en-US"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a:t>
            </a:r>
            <a:r>
              <a:rPr lang="tr-TR" sz="2000" i="1" dirty="0">
                <a:ln w="0"/>
                <a:solidFill>
                  <a:schemeClr val="bg1"/>
                </a:solidFill>
                <a:effectLst>
                  <a:outerShdw blurRad="50800" dist="38100" dir="5400000" algn="t" rotWithShape="0">
                    <a:prstClr val="black">
                      <a:alpha val="40000"/>
                    </a:prstClr>
                  </a:outerShdw>
                </a:effectLst>
                <a:latin typeface="Calibri" panose="020F0502020204030204" pitchFamily="34" charset="0"/>
              </a:rPr>
              <a:t>dan, 1935)</a:t>
            </a:r>
            <a:endParaRPr lang="tr-TR" sz="2000" i="1" dirty="0">
              <a:solidFill>
                <a:schemeClr val="bg1"/>
              </a:solidFill>
              <a:latin typeface="Calibri" panose="020F0502020204030204" pitchFamily="34" charset="0"/>
            </a:endParaRPr>
          </a:p>
        </p:txBody>
      </p:sp>
      <p:sp>
        <p:nvSpPr>
          <p:cNvPr id="3" name="Rectangle 2"/>
          <p:cNvSpPr/>
          <p:nvPr/>
        </p:nvSpPr>
        <p:spPr>
          <a:xfrm>
            <a:off x="0" y="4010288"/>
            <a:ext cx="9144000" cy="1631216"/>
          </a:xfrm>
          <a:prstGeom prst="rect">
            <a:avLst/>
          </a:prstGeom>
        </p:spPr>
        <p:txBody>
          <a:bodyPr wrap="square">
            <a:spAutoFit/>
          </a:bodyPr>
          <a:lstStyle/>
          <a:p>
            <a:pPr lvl="0" algn="ctr">
              <a:spcBef>
                <a:spcPts val="2000"/>
              </a:spcBef>
              <a:buClr>
                <a:srgbClr val="FF7F01"/>
              </a:buClr>
              <a:buSzPct val="90000"/>
            </a:pPr>
            <a:r>
              <a:rPr lang="tr-TR" sz="2000" dirty="0">
                <a:ln w="0"/>
                <a:solidFill>
                  <a:schemeClr val="bg1"/>
                </a:solidFill>
                <a:effectLst>
                  <a:outerShdw blurRad="50800" dist="38100" dir="5400000" algn="t" rotWithShape="0">
                    <a:prstClr val="black">
                      <a:alpha val="40000"/>
                    </a:prstClr>
                  </a:outerShdw>
                </a:effectLst>
                <a:latin typeface="Calibri" panose="020F0502020204030204" pitchFamily="34" charset="0"/>
              </a:rPr>
              <a:t>"</a:t>
            </a:r>
            <a:r>
              <a:rPr lang="tr-TR" sz="2000" dirty="0">
                <a:solidFill>
                  <a:schemeClr val="bg1"/>
                </a:solidFill>
                <a:latin typeface="Calibri" panose="020F0502020204030204" pitchFamily="34" charset="0"/>
              </a:rPr>
              <a:t>Bizim dünyamız </a:t>
            </a:r>
            <a:r>
              <a:rPr lang="en-US" sz="2000" dirty="0">
                <a:solidFill>
                  <a:schemeClr val="bg1"/>
                </a:solidFill>
                <a:latin typeface="Calibri" panose="020F0502020204030204" pitchFamily="34" charset="0"/>
              </a:rPr>
              <a:t>-</a:t>
            </a:r>
            <a:r>
              <a:rPr lang="tr-TR" sz="2000" dirty="0">
                <a:solidFill>
                  <a:schemeClr val="bg1"/>
                </a:solidFill>
                <a:latin typeface="Calibri" panose="020F0502020204030204" pitchFamily="34" charset="0"/>
              </a:rPr>
              <a:t>bilirsiniz</a:t>
            </a:r>
            <a:r>
              <a:rPr lang="en-US" sz="2000" dirty="0">
                <a:solidFill>
                  <a:schemeClr val="bg1"/>
                </a:solidFill>
                <a:latin typeface="Calibri" panose="020F0502020204030204" pitchFamily="34" charset="0"/>
              </a:rPr>
              <a:t>-</a:t>
            </a:r>
            <a:r>
              <a:rPr lang="tr-TR" sz="2000" dirty="0">
                <a:solidFill>
                  <a:schemeClr val="bg1"/>
                </a:solidFill>
                <a:latin typeface="Calibri" panose="020F0502020204030204" pitchFamily="34" charset="0"/>
              </a:rPr>
              <a:t> havadan</a:t>
            </a:r>
            <a:r>
              <a:rPr lang="en-US" sz="2000" dirty="0">
                <a:solidFill>
                  <a:schemeClr val="bg1"/>
                </a:solidFill>
                <a:latin typeface="Calibri" panose="020F0502020204030204" pitchFamily="34" charset="0"/>
              </a:rPr>
              <a:t>,</a:t>
            </a:r>
            <a:r>
              <a:rPr lang="tr-TR" sz="2000" dirty="0">
                <a:solidFill>
                  <a:schemeClr val="bg1"/>
                </a:solidFill>
                <a:latin typeface="Calibri" panose="020F0502020204030204" pitchFamily="34" charset="0"/>
              </a:rPr>
              <a:t>sudan ve topraktan oluşmuştur. Hayatın da esas unsurları bunlar değil midir? Bu unsurlardan birinin eksikliği, yalnız eksikliği değil, sadece</a:t>
            </a:r>
            <a:r>
              <a:rPr lang="en-US" sz="2000" dirty="0">
                <a:solidFill>
                  <a:schemeClr val="bg1"/>
                </a:solidFill>
                <a:latin typeface="Calibri" panose="020F0502020204030204" pitchFamily="34" charset="0"/>
              </a:rPr>
              <a:t>,</a:t>
            </a:r>
            <a:r>
              <a:rPr lang="tr-TR" sz="2000" dirty="0">
                <a:solidFill>
                  <a:schemeClr val="bg1"/>
                </a:solidFill>
                <a:latin typeface="Calibri" panose="020F0502020204030204" pitchFamily="34" charset="0"/>
              </a:rPr>
              <a:t> bozukluğu hayatı imkansız kılar. Hayatı, hele ulusal hayatı seven, onu korumak isteyen; yurdunun denizlerine, topraklarına olduğu gibi havasına da ilgisini her gün biraz daha çoğaltmalıdır.</a:t>
            </a:r>
            <a:r>
              <a:rPr lang="tr-TR" sz="2000" dirty="0">
                <a:ln w="0"/>
                <a:solidFill>
                  <a:schemeClr val="bg1"/>
                </a:solidFill>
                <a:effectLst>
                  <a:outerShdw blurRad="50800" dist="38100" dir="5400000" algn="t" rotWithShape="0">
                    <a:prstClr val="black">
                      <a:alpha val="40000"/>
                    </a:prstClr>
                  </a:outerShdw>
                </a:effectLst>
                <a:latin typeface="Calibri" panose="020F0502020204030204" pitchFamily="34" charset="0"/>
              </a:rPr>
              <a:t>”</a:t>
            </a:r>
          </a:p>
        </p:txBody>
      </p:sp>
      <p:pic>
        <p:nvPicPr>
          <p:cNvPr id="37893" name="Picture 5" descr="https://www.tai.com.tr/content/images/ataturk_istikbal_goklerdedi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6096" y="1916832"/>
            <a:ext cx="3422643" cy="1877432"/>
          </a:xfrm>
          <a:prstGeom prst="rect">
            <a:avLst/>
          </a:prstGeom>
          <a:noFill/>
          <a:ln w="28575">
            <a:solidFill>
              <a:srgbClr val="B4975A"/>
            </a:solidFill>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1" descr="sunum kapak P87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0" name="Rectangle 3"/>
          <p:cNvSpPr txBox="1">
            <a:spLocks noChangeArrowheads="1"/>
          </p:cNvSpPr>
          <p:nvPr/>
        </p:nvSpPr>
        <p:spPr bwMode="auto">
          <a:xfrm>
            <a:off x="0" y="6165850"/>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lnSpc>
                <a:spcPct val="170000"/>
              </a:lnSpc>
            </a:pPr>
            <a:r>
              <a:rPr lang="pl-PL" altLang="en-US" sz="1800" dirty="0" err="1">
                <a:solidFill>
                  <a:schemeClr val="bg1"/>
                </a:solidFill>
                <a:latin typeface="Calibri" panose="020F0502020204030204" pitchFamily="34" charset="0"/>
              </a:rPr>
              <a:t>www.itu.edu.tr</a:t>
            </a:r>
            <a:endParaRPr lang="pl-PL" altLang="en-US" sz="1800" dirty="0">
              <a:solidFill>
                <a:schemeClr val="bg1"/>
              </a:solidFill>
              <a:latin typeface="Calibri" panose="020F0502020204030204" pitchFamily="34" charset="0"/>
            </a:endParaRPr>
          </a:p>
        </p:txBody>
      </p:sp>
      <p:sp>
        <p:nvSpPr>
          <p:cNvPr id="37891" name="Rectangle 3"/>
          <p:cNvSpPr txBox="1">
            <a:spLocks noChangeArrowheads="1"/>
          </p:cNvSpPr>
          <p:nvPr/>
        </p:nvSpPr>
        <p:spPr bwMode="auto">
          <a:xfrm>
            <a:off x="0" y="3933825"/>
            <a:ext cx="9144000"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lnSpc>
                <a:spcPct val="170000"/>
              </a:lnSpc>
            </a:pPr>
            <a:r>
              <a:rPr lang="en-US" altLang="en-US" sz="3200" b="1" i="1" noProof="1">
                <a:solidFill>
                  <a:schemeClr val="bg1"/>
                </a:solidFill>
                <a:latin typeface="Calibri" panose="020F0502020204030204" pitchFamily="34" charset="0"/>
              </a:rPr>
              <a:t>Teşekkürler...</a:t>
            </a:r>
          </a:p>
        </p:txBody>
      </p:sp>
    </p:spTree>
    <p:extLst>
      <p:ext uri="{BB962C8B-B14F-4D97-AF65-F5344CB8AC3E}">
        <p14:creationId xmlns:p14="http://schemas.microsoft.com/office/powerpoint/2010/main" val="42877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04800" y="0"/>
            <a:ext cx="7772400" cy="838200"/>
          </a:xfrm>
        </p:spPr>
        <p:txBody>
          <a:bodyPr/>
          <a:lstStyle/>
          <a:p>
            <a:pPr algn="l" eaLnBrk="1" hangingPunct="1"/>
            <a:r>
              <a:rPr lang="en-US" altLang="en-US" sz="1800" b="1">
                <a:solidFill>
                  <a:srgbClr val="FFFFFF"/>
                </a:solidFill>
                <a:latin typeface="Calibri" panose="020F0502020204030204" pitchFamily="34" charset="0"/>
              </a:rPr>
              <a:t>İTÜ Tarihi</a:t>
            </a:r>
          </a:p>
        </p:txBody>
      </p:sp>
      <p:pic>
        <p:nvPicPr>
          <p:cNvPr id="16387"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2060575"/>
            <a:ext cx="8569325" cy="305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323850" y="1628775"/>
            <a:ext cx="1404938"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dirty="0">
                <a:latin typeface="Calibri" panose="020F0502020204030204" pitchFamily="34" charset="0"/>
              </a:rPr>
              <a:t>1773</a:t>
            </a:r>
          </a:p>
          <a:p>
            <a:pPr eaLnBrk="1" hangingPunct="1"/>
            <a:r>
              <a:rPr lang="en-US" altLang="en-US" sz="1400" dirty="0" err="1">
                <a:latin typeface="Calibri" panose="020F0502020204030204" pitchFamily="34" charset="0"/>
              </a:rPr>
              <a:t>Mühendishane-i</a:t>
            </a:r>
            <a:r>
              <a:rPr lang="en-US" altLang="en-US" sz="1400" dirty="0">
                <a:latin typeface="Calibri" panose="020F0502020204030204" pitchFamily="34" charset="0"/>
              </a:rPr>
              <a:t> Bahr-</a:t>
            </a:r>
            <a:r>
              <a:rPr lang="en-US" altLang="en-US" sz="1400" dirty="0" err="1">
                <a:latin typeface="Calibri" panose="020F0502020204030204" pitchFamily="34" charset="0"/>
              </a:rPr>
              <a:t>i</a:t>
            </a:r>
            <a:r>
              <a:rPr lang="en-US" altLang="en-US" sz="1400" dirty="0">
                <a:latin typeface="Calibri" panose="020F0502020204030204" pitchFamily="34" charset="0"/>
              </a:rPr>
              <a:t> </a:t>
            </a:r>
            <a:r>
              <a:rPr lang="en-US" altLang="en-US" sz="1400" dirty="0" err="1">
                <a:latin typeface="Calibri" panose="020F0502020204030204" pitchFamily="34" charset="0"/>
              </a:rPr>
              <a:t>Hümayun</a:t>
            </a:r>
            <a:endParaRPr lang="en-US" altLang="en-US" sz="1400" dirty="0">
              <a:latin typeface="Calibri" panose="020F0502020204030204" pitchFamily="34" charset="0"/>
            </a:endParaRPr>
          </a:p>
        </p:txBody>
      </p:sp>
      <p:sp>
        <p:nvSpPr>
          <p:cNvPr id="16389" name="TextBox 12"/>
          <p:cNvSpPr txBox="1">
            <a:spLocks noChangeArrowheads="1"/>
          </p:cNvSpPr>
          <p:nvPr/>
        </p:nvSpPr>
        <p:spPr bwMode="auto">
          <a:xfrm>
            <a:off x="1116013" y="4941888"/>
            <a:ext cx="1511300"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1795</a:t>
            </a:r>
          </a:p>
          <a:p>
            <a:pPr eaLnBrk="1" hangingPunct="1"/>
            <a:r>
              <a:rPr lang="en-US" altLang="en-US" sz="1200">
                <a:latin typeface="Calibri" panose="020F0502020204030204" pitchFamily="34" charset="0"/>
              </a:rPr>
              <a:t>Mühendishane-i Berr-i Hümayun</a:t>
            </a:r>
          </a:p>
        </p:txBody>
      </p:sp>
      <p:sp>
        <p:nvSpPr>
          <p:cNvPr id="16390" name="TextBox 13"/>
          <p:cNvSpPr txBox="1">
            <a:spLocks noChangeArrowheads="1"/>
          </p:cNvSpPr>
          <p:nvPr/>
        </p:nvSpPr>
        <p:spPr bwMode="auto">
          <a:xfrm>
            <a:off x="2916238" y="1412875"/>
            <a:ext cx="1871662"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1909</a:t>
            </a:r>
          </a:p>
          <a:p>
            <a:pPr eaLnBrk="1" hangingPunct="1"/>
            <a:r>
              <a:rPr lang="tr-TR" altLang="en-US" sz="1200" i="1">
                <a:latin typeface="Calibri" panose="020F0502020204030204" pitchFamily="34" charset="0"/>
              </a:rPr>
              <a:t>Mühendis ve Mimarlar Mekteb-i Alisi</a:t>
            </a:r>
            <a:endParaRPr lang="en-US" altLang="en-US" sz="1200">
              <a:latin typeface="Calibri" panose="020F0502020204030204" pitchFamily="34" charset="0"/>
            </a:endParaRPr>
          </a:p>
        </p:txBody>
      </p:sp>
      <p:sp>
        <p:nvSpPr>
          <p:cNvPr id="16391" name="TextBox 14"/>
          <p:cNvSpPr txBox="1">
            <a:spLocks noChangeArrowheads="1"/>
          </p:cNvSpPr>
          <p:nvPr/>
        </p:nvSpPr>
        <p:spPr bwMode="auto">
          <a:xfrm>
            <a:off x="3563938" y="4941888"/>
            <a:ext cx="1223962"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1914</a:t>
            </a:r>
          </a:p>
          <a:p>
            <a:pPr eaLnBrk="1" hangingPunct="1"/>
            <a:r>
              <a:rPr lang="tr-TR" altLang="en-US" sz="1200">
                <a:latin typeface="Calibri" panose="020F0502020204030204" pitchFamily="34" charset="0"/>
              </a:rPr>
              <a:t>İlk Mühendis mezunlar</a:t>
            </a:r>
            <a:endParaRPr lang="en-US" altLang="en-US" sz="1200">
              <a:latin typeface="Calibri" panose="020F0502020204030204" pitchFamily="34" charset="0"/>
            </a:endParaRPr>
          </a:p>
        </p:txBody>
      </p:sp>
      <p:sp>
        <p:nvSpPr>
          <p:cNvPr id="16392" name="TextBox 15"/>
          <p:cNvSpPr txBox="1">
            <a:spLocks noChangeArrowheads="1"/>
          </p:cNvSpPr>
          <p:nvPr/>
        </p:nvSpPr>
        <p:spPr bwMode="auto">
          <a:xfrm>
            <a:off x="4859338" y="4868863"/>
            <a:ext cx="1223962"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1970</a:t>
            </a:r>
          </a:p>
          <a:p>
            <a:pPr eaLnBrk="1" hangingPunct="1"/>
            <a:r>
              <a:rPr lang="tr-TR" altLang="en-US" sz="1200">
                <a:latin typeface="Calibri" panose="020F0502020204030204" pitchFamily="34" charset="0"/>
              </a:rPr>
              <a:t>Ayazağa Ana Kampüsü</a:t>
            </a:r>
            <a:endParaRPr lang="en-US" altLang="en-US" sz="1200">
              <a:latin typeface="Calibri" panose="020F0502020204030204" pitchFamily="34" charset="0"/>
            </a:endParaRPr>
          </a:p>
        </p:txBody>
      </p:sp>
      <p:sp>
        <p:nvSpPr>
          <p:cNvPr id="16393" name="TextBox 16"/>
          <p:cNvSpPr txBox="1">
            <a:spLocks noChangeArrowheads="1"/>
          </p:cNvSpPr>
          <p:nvPr/>
        </p:nvSpPr>
        <p:spPr bwMode="auto">
          <a:xfrm>
            <a:off x="6083300" y="4797425"/>
            <a:ext cx="1584325"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1974</a:t>
            </a:r>
          </a:p>
          <a:p>
            <a:pPr eaLnBrk="1" hangingPunct="1"/>
            <a:r>
              <a:rPr lang="tr-TR" altLang="en-US" sz="1200">
                <a:latin typeface="Calibri" panose="020F0502020204030204" pitchFamily="34" charset="0"/>
              </a:rPr>
              <a:t>İki kademeli Lisans ve Yüksek Lisans eğitimine geçiş</a:t>
            </a:r>
            <a:endParaRPr lang="en-US" altLang="en-US" sz="1200">
              <a:latin typeface="Calibri" panose="020F0502020204030204" pitchFamily="34" charset="0"/>
            </a:endParaRPr>
          </a:p>
        </p:txBody>
      </p:sp>
      <p:sp>
        <p:nvSpPr>
          <p:cNvPr id="16394" name="TextBox 17"/>
          <p:cNvSpPr txBox="1">
            <a:spLocks noChangeArrowheads="1"/>
          </p:cNvSpPr>
          <p:nvPr/>
        </p:nvSpPr>
        <p:spPr bwMode="auto">
          <a:xfrm>
            <a:off x="7667625" y="5013325"/>
            <a:ext cx="13684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2013</a:t>
            </a:r>
          </a:p>
          <a:p>
            <a:pPr eaLnBrk="1" hangingPunct="1"/>
            <a:r>
              <a:rPr lang="tr-TR" altLang="en-US" sz="1200">
                <a:latin typeface="Calibri" panose="020F0502020204030204" pitchFamily="34" charset="0"/>
              </a:rPr>
              <a:t>240. Yılı</a:t>
            </a:r>
            <a:endParaRPr lang="en-US" altLang="en-US" sz="1200">
              <a:latin typeface="Calibri" panose="020F0502020204030204" pitchFamily="34" charset="0"/>
            </a:endParaRPr>
          </a:p>
        </p:txBody>
      </p:sp>
      <p:sp>
        <p:nvSpPr>
          <p:cNvPr id="16395" name="TextBox 18"/>
          <p:cNvSpPr txBox="1">
            <a:spLocks noChangeArrowheads="1"/>
          </p:cNvSpPr>
          <p:nvPr/>
        </p:nvSpPr>
        <p:spPr bwMode="auto">
          <a:xfrm>
            <a:off x="5076825" y="1412875"/>
            <a:ext cx="15113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1944</a:t>
            </a:r>
          </a:p>
          <a:p>
            <a:pPr eaLnBrk="1" hangingPunct="1"/>
            <a:r>
              <a:rPr lang="tr-TR" altLang="en-US" sz="1200">
                <a:latin typeface="Calibri" panose="020F0502020204030204" pitchFamily="34" charset="0"/>
              </a:rPr>
              <a:t>Yüksek Mühendis Mektebi</a:t>
            </a:r>
            <a:endParaRPr lang="en-US" altLang="en-US" sz="1200">
              <a:latin typeface="Calibri" panose="020F0502020204030204" pitchFamily="34" charset="0"/>
            </a:endParaRPr>
          </a:p>
        </p:txBody>
      </p:sp>
      <p:sp>
        <p:nvSpPr>
          <p:cNvPr id="16396" name="TextBox 19"/>
          <p:cNvSpPr txBox="1">
            <a:spLocks noChangeArrowheads="1"/>
          </p:cNvSpPr>
          <p:nvPr/>
        </p:nvSpPr>
        <p:spPr bwMode="auto">
          <a:xfrm>
            <a:off x="6804025" y="1557338"/>
            <a:ext cx="1439863"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400">
                <a:latin typeface="Calibri" panose="020F0502020204030204" pitchFamily="34" charset="0"/>
              </a:rPr>
              <a:t>1988</a:t>
            </a:r>
          </a:p>
          <a:p>
            <a:pPr eaLnBrk="1" hangingPunct="1"/>
            <a:r>
              <a:rPr lang="tr-TR" altLang="en-US" sz="1200">
                <a:solidFill>
                  <a:srgbClr val="262626"/>
                </a:solidFill>
                <a:latin typeface="Calibri" panose="020F0502020204030204" pitchFamily="34" charset="0"/>
              </a:rPr>
              <a:t>Denizcilik Fakültesi Kampüsü</a:t>
            </a:r>
            <a:endParaRPr lang="en-US" altLang="en-US" sz="12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304800" y="0"/>
            <a:ext cx="7772400" cy="838200"/>
          </a:xfrm>
        </p:spPr>
        <p:txBody>
          <a:bodyPr/>
          <a:lstStyle/>
          <a:p>
            <a:pPr algn="l" eaLnBrk="1" hangingPunct="1"/>
            <a:r>
              <a:rPr lang="en-US" altLang="en-US" sz="1800" b="1">
                <a:solidFill>
                  <a:srgbClr val="FFFFFF"/>
                </a:solidFill>
                <a:latin typeface="Calibri" panose="020F0502020204030204" pitchFamily="34" charset="0"/>
              </a:rPr>
              <a:t>İTÜ Tarihi</a:t>
            </a:r>
            <a:endParaRPr lang="en-US" altLang="en-US" b="1">
              <a:solidFill>
                <a:srgbClr val="FFFFFF"/>
              </a:solidFill>
              <a:latin typeface="Calibri" panose="020F0502020204030204" pitchFamily="34" charset="0"/>
            </a:endParaRPr>
          </a:p>
        </p:txBody>
      </p:sp>
      <p:pic>
        <p:nvPicPr>
          <p:cNvPr id="1741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1073916"/>
            <a:ext cx="3811588" cy="2571108"/>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2"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36814" y="1073916"/>
            <a:ext cx="4311650" cy="2571108"/>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5976" y="3960813"/>
            <a:ext cx="3392488" cy="2781300"/>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4" name="Picture 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20218" y="3960813"/>
            <a:ext cx="2255838" cy="2781300"/>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5" name="Picture 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3850" y="3960813"/>
            <a:ext cx="2232025" cy="2781300"/>
          </a:xfrm>
          <a:prstGeom prst="rect">
            <a:avLst/>
          </a:prstGeom>
          <a:noFill/>
          <a:ln w="31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304800" y="0"/>
            <a:ext cx="7772400" cy="838200"/>
          </a:xfrm>
        </p:spPr>
        <p:txBody>
          <a:bodyPr/>
          <a:lstStyle/>
          <a:p>
            <a:pPr algn="l" eaLnBrk="1" hangingPunct="1"/>
            <a:r>
              <a:rPr lang="en-US" altLang="en-US" sz="1800" b="1">
                <a:solidFill>
                  <a:srgbClr val="FFFFFF"/>
                </a:solidFill>
                <a:latin typeface="Calibri" panose="020F0502020204030204" pitchFamily="34" charset="0"/>
              </a:rPr>
              <a:t>İTÜ Kampüsleri</a:t>
            </a:r>
            <a:endParaRPr lang="en-US" altLang="en-US" b="1">
              <a:solidFill>
                <a:srgbClr val="FFFFFF"/>
              </a:solidFill>
              <a:latin typeface="Calibri" panose="020F0502020204030204" pitchFamily="34" charset="0"/>
            </a:endParaRPr>
          </a:p>
        </p:txBody>
      </p:sp>
      <p:sp>
        <p:nvSpPr>
          <p:cNvPr id="18435" name="Rectangle 3"/>
          <p:cNvSpPr txBox="1">
            <a:spLocks noChangeArrowheads="1"/>
          </p:cNvSpPr>
          <p:nvPr/>
        </p:nvSpPr>
        <p:spPr bwMode="auto">
          <a:xfrm>
            <a:off x="179388" y="2995613"/>
            <a:ext cx="3313112" cy="36020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dirty="0" err="1">
                <a:solidFill>
                  <a:srgbClr val="B4975A"/>
                </a:solidFill>
                <a:latin typeface="Calibri" panose="020F0502020204030204" pitchFamily="34" charset="0"/>
              </a:rPr>
              <a:t>Ayazağa</a:t>
            </a:r>
            <a:r>
              <a:rPr lang="en-US" altLang="en-US" sz="1600" b="1" dirty="0">
                <a:solidFill>
                  <a:srgbClr val="B4975A"/>
                </a:solidFill>
                <a:latin typeface="Calibri" panose="020F0502020204030204" pitchFamily="34" charset="0"/>
              </a:rPr>
              <a:t> Ana </a:t>
            </a:r>
            <a:r>
              <a:rPr lang="en-US" altLang="en-US" sz="1600" b="1" dirty="0" err="1">
                <a:solidFill>
                  <a:srgbClr val="B4975A"/>
                </a:solidFill>
                <a:latin typeface="Calibri" panose="020F0502020204030204" pitchFamily="34" charset="0"/>
              </a:rPr>
              <a:t>Kampüsü</a:t>
            </a:r>
            <a:endParaRPr lang="en-US" altLang="en-US" sz="1600" b="1" dirty="0">
              <a:solidFill>
                <a:srgbClr val="B4975A"/>
              </a:solidFill>
              <a:latin typeface="Calibri" panose="020F0502020204030204" pitchFamily="34" charset="0"/>
            </a:endParaRPr>
          </a:p>
          <a:p>
            <a:endParaRPr lang="en-US" altLang="en-US" sz="800" dirty="0">
              <a:solidFill>
                <a:srgbClr val="262626"/>
              </a:solidFill>
              <a:latin typeface="Calibri" panose="020F0502020204030204" pitchFamily="34" charset="0"/>
            </a:endParaRPr>
          </a:p>
          <a:p>
            <a:r>
              <a:rPr lang="tr-TR" altLang="en-US" sz="1200" dirty="0">
                <a:solidFill>
                  <a:srgbClr val="262626"/>
                </a:solidFill>
                <a:latin typeface="Calibri" panose="020F0502020204030204" pitchFamily="34" charset="0"/>
              </a:rPr>
              <a:t>İnşaat Fakültesi                                                                                                              </a:t>
            </a:r>
          </a:p>
          <a:p>
            <a:r>
              <a:rPr lang="tr-TR" altLang="en-US" sz="1200" dirty="0">
                <a:solidFill>
                  <a:srgbClr val="262626"/>
                </a:solidFill>
                <a:latin typeface="Calibri" panose="020F0502020204030204" pitchFamily="34" charset="0"/>
              </a:rPr>
              <a:t>Elektrik - Elektronik Fakültesi</a:t>
            </a:r>
          </a:p>
          <a:p>
            <a:r>
              <a:rPr lang="tr-TR" altLang="en-US" sz="1200" dirty="0">
                <a:solidFill>
                  <a:srgbClr val="262626"/>
                </a:solidFill>
                <a:latin typeface="Calibri" panose="020F0502020204030204" pitchFamily="34" charset="0"/>
              </a:rPr>
              <a:t>Maden Fakültesi</a:t>
            </a:r>
          </a:p>
          <a:p>
            <a:r>
              <a:rPr lang="tr-TR" altLang="en-US" sz="1200" dirty="0">
                <a:solidFill>
                  <a:srgbClr val="262626"/>
                </a:solidFill>
                <a:latin typeface="Calibri" panose="020F0502020204030204" pitchFamily="34" charset="0"/>
              </a:rPr>
              <a:t>Kimya Metalurji Fakültesi</a:t>
            </a:r>
          </a:p>
          <a:p>
            <a:r>
              <a:rPr lang="tr-TR" altLang="en-US" sz="1200" dirty="0">
                <a:solidFill>
                  <a:srgbClr val="262626"/>
                </a:solidFill>
                <a:latin typeface="Calibri" panose="020F0502020204030204" pitchFamily="34" charset="0"/>
              </a:rPr>
              <a:t>Bilgisayar ve Bilişim Fakültesi</a:t>
            </a:r>
          </a:p>
          <a:p>
            <a:r>
              <a:rPr lang="tr-TR" altLang="en-US" sz="1200" dirty="0">
                <a:solidFill>
                  <a:srgbClr val="262626"/>
                </a:solidFill>
                <a:latin typeface="Calibri" panose="020F0502020204030204" pitchFamily="34" charset="0"/>
              </a:rPr>
              <a:t>Fen Edebiyat Fakültesi          </a:t>
            </a:r>
          </a:p>
          <a:p>
            <a:r>
              <a:rPr lang="tr-TR" altLang="en-US" sz="1200" dirty="0">
                <a:solidFill>
                  <a:srgbClr val="262626"/>
                </a:solidFill>
                <a:latin typeface="Calibri" panose="020F0502020204030204" pitchFamily="34" charset="0"/>
              </a:rPr>
              <a:t>Gemi İnşaatı ve Deniz Bilimleri Fakültesi</a:t>
            </a:r>
          </a:p>
          <a:p>
            <a:r>
              <a:rPr lang="tr-TR" altLang="en-US" sz="1400" b="1" dirty="0">
                <a:solidFill>
                  <a:srgbClr val="262626"/>
                </a:solidFill>
                <a:latin typeface="Calibri" panose="020F0502020204030204" pitchFamily="34" charset="0"/>
              </a:rPr>
              <a:t>Uçak ve Uzay Bilimleri Fakültesi</a:t>
            </a:r>
          </a:p>
          <a:p>
            <a:endParaRPr lang="tr-TR" altLang="en-US" sz="1200" dirty="0">
              <a:solidFill>
                <a:srgbClr val="262626"/>
              </a:solidFill>
              <a:latin typeface="Calibri" panose="020F0502020204030204" pitchFamily="34" charset="0"/>
            </a:endParaRPr>
          </a:p>
          <a:p>
            <a:r>
              <a:rPr lang="tr-TR" altLang="en-US" sz="1200" dirty="0">
                <a:solidFill>
                  <a:srgbClr val="262626"/>
                </a:solidFill>
                <a:latin typeface="Calibri" panose="020F0502020204030204" pitchFamily="34" charset="0"/>
              </a:rPr>
              <a:t>Enerji Enstitüsü</a:t>
            </a:r>
          </a:p>
          <a:p>
            <a:r>
              <a:rPr lang="tr-TR" altLang="en-US" sz="1200" dirty="0">
                <a:solidFill>
                  <a:srgbClr val="262626"/>
                </a:solidFill>
                <a:latin typeface="Calibri" panose="020F0502020204030204" pitchFamily="34" charset="0"/>
              </a:rPr>
              <a:t>Fen Bilimleri Enstitüsü    </a:t>
            </a:r>
          </a:p>
          <a:p>
            <a:r>
              <a:rPr lang="tr-TR" altLang="en-US" sz="1200" dirty="0">
                <a:solidFill>
                  <a:srgbClr val="262626"/>
                </a:solidFill>
                <a:latin typeface="Calibri" panose="020F0502020204030204" pitchFamily="34" charset="0"/>
              </a:rPr>
              <a:t>Sosyal Bilimleri Enstitüsü</a:t>
            </a:r>
          </a:p>
          <a:p>
            <a:r>
              <a:rPr lang="tr-TR" altLang="en-US" sz="1200" dirty="0">
                <a:solidFill>
                  <a:srgbClr val="262626"/>
                </a:solidFill>
                <a:latin typeface="Calibri" panose="020F0502020204030204" pitchFamily="34" charset="0"/>
              </a:rPr>
              <a:t>Bilişim Enstitüsü                                                                                       </a:t>
            </a:r>
          </a:p>
          <a:p>
            <a:r>
              <a:rPr lang="tr-TR" altLang="en-US" sz="1200" dirty="0">
                <a:solidFill>
                  <a:srgbClr val="262626"/>
                </a:solidFill>
                <a:latin typeface="Calibri" panose="020F0502020204030204" pitchFamily="34" charset="0"/>
              </a:rPr>
              <a:t>Avrasya Yer Bilimleri Enstitüsü</a:t>
            </a:r>
          </a:p>
          <a:p>
            <a:r>
              <a:rPr lang="tr-TR" altLang="en-US" sz="1200" dirty="0">
                <a:solidFill>
                  <a:srgbClr val="262626"/>
                </a:solidFill>
                <a:latin typeface="Calibri" panose="020F0502020204030204" pitchFamily="34" charset="0"/>
              </a:rPr>
              <a:t>Deprem Mühendisliği ve Afet Yönetim Enstitüsü</a:t>
            </a:r>
          </a:p>
        </p:txBody>
      </p:sp>
      <p:sp>
        <p:nvSpPr>
          <p:cNvPr id="18436" name="Rectangle 3"/>
          <p:cNvSpPr txBox="1">
            <a:spLocks noChangeArrowheads="1"/>
          </p:cNvSpPr>
          <p:nvPr/>
        </p:nvSpPr>
        <p:spPr bwMode="auto">
          <a:xfrm>
            <a:off x="6372225" y="5661025"/>
            <a:ext cx="2339975" cy="836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B4975A"/>
                </a:solidFill>
                <a:latin typeface="Calibri" panose="020F0502020204030204" pitchFamily="34" charset="0"/>
              </a:rPr>
              <a:t>Tuzla Kampüsü</a:t>
            </a:r>
            <a:endParaRPr lang="en-US" altLang="en-US" sz="2000" b="1">
              <a:solidFill>
                <a:srgbClr val="B4975A"/>
              </a:solidFill>
              <a:latin typeface="Calibri" panose="020F0502020204030204" pitchFamily="34" charset="0"/>
            </a:endParaRPr>
          </a:p>
          <a:p>
            <a:endParaRPr lang="en-US" altLang="en-US" sz="800">
              <a:solidFill>
                <a:srgbClr val="262626"/>
              </a:solidFill>
              <a:latin typeface="Calibri" panose="020F0502020204030204" pitchFamily="34" charset="0"/>
            </a:endParaRPr>
          </a:p>
          <a:p>
            <a:r>
              <a:rPr lang="en-US" altLang="en-US" sz="1200">
                <a:solidFill>
                  <a:srgbClr val="262626"/>
                </a:solidFill>
                <a:latin typeface="Calibri" panose="020F0502020204030204" pitchFamily="34" charset="0"/>
              </a:rPr>
              <a:t>Denizcilik Fakültesi</a:t>
            </a:r>
          </a:p>
        </p:txBody>
      </p:sp>
      <p:sp>
        <p:nvSpPr>
          <p:cNvPr id="18437" name="Rectangle 3"/>
          <p:cNvSpPr txBox="1">
            <a:spLocks noChangeArrowheads="1"/>
          </p:cNvSpPr>
          <p:nvPr/>
        </p:nvSpPr>
        <p:spPr bwMode="auto">
          <a:xfrm>
            <a:off x="6372225" y="2924175"/>
            <a:ext cx="2339975" cy="9366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dirty="0" err="1">
                <a:solidFill>
                  <a:srgbClr val="B4975A"/>
                </a:solidFill>
                <a:latin typeface="Calibri" panose="020F0502020204030204" pitchFamily="34" charset="0"/>
              </a:rPr>
              <a:t>Gümüşsuyu</a:t>
            </a:r>
            <a:r>
              <a:rPr lang="en-US" altLang="en-US" sz="1600" b="1" dirty="0">
                <a:solidFill>
                  <a:srgbClr val="B4975A"/>
                </a:solidFill>
                <a:latin typeface="Calibri" panose="020F0502020204030204" pitchFamily="34" charset="0"/>
              </a:rPr>
              <a:t> </a:t>
            </a:r>
            <a:r>
              <a:rPr lang="en-US" altLang="en-US" sz="1600" b="1" dirty="0" err="1">
                <a:solidFill>
                  <a:srgbClr val="B4975A"/>
                </a:solidFill>
                <a:latin typeface="Calibri" panose="020F0502020204030204" pitchFamily="34" charset="0"/>
              </a:rPr>
              <a:t>Kampüs</a:t>
            </a:r>
            <a:r>
              <a:rPr lang="tr-TR" altLang="en-US" sz="1600" b="1" dirty="0">
                <a:solidFill>
                  <a:srgbClr val="B4975A"/>
                </a:solidFill>
                <a:latin typeface="Calibri" panose="020F0502020204030204" pitchFamily="34" charset="0"/>
              </a:rPr>
              <a:t>ü</a:t>
            </a:r>
            <a:endParaRPr lang="en-US" altLang="en-US" sz="2000" b="1" dirty="0">
              <a:solidFill>
                <a:srgbClr val="B4975A"/>
              </a:solidFill>
              <a:latin typeface="Calibri" panose="020F0502020204030204" pitchFamily="34" charset="0"/>
            </a:endParaRPr>
          </a:p>
          <a:p>
            <a:endParaRPr lang="en-US" altLang="en-US" sz="800" dirty="0">
              <a:solidFill>
                <a:srgbClr val="262626"/>
              </a:solidFill>
              <a:latin typeface="Calibri" panose="020F0502020204030204" pitchFamily="34" charset="0"/>
            </a:endParaRPr>
          </a:p>
          <a:p>
            <a:r>
              <a:rPr lang="en-US" altLang="en-US" sz="1200" dirty="0" err="1">
                <a:solidFill>
                  <a:srgbClr val="262626"/>
                </a:solidFill>
                <a:latin typeface="Calibri" panose="020F0502020204030204" pitchFamily="34" charset="0"/>
              </a:rPr>
              <a:t>Makina</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Fakültesi</a:t>
            </a:r>
            <a:endParaRPr lang="en-US" altLang="en-US" sz="1200" dirty="0">
              <a:solidFill>
                <a:srgbClr val="262626"/>
              </a:solidFill>
              <a:latin typeface="Calibri" panose="020F0502020204030204" pitchFamily="34" charset="0"/>
            </a:endParaRPr>
          </a:p>
          <a:p>
            <a:r>
              <a:rPr lang="en-US" altLang="en-US" sz="1200" dirty="0" err="1">
                <a:solidFill>
                  <a:srgbClr val="262626"/>
                </a:solidFill>
                <a:latin typeface="Calibri" panose="020F0502020204030204" pitchFamily="34" charset="0"/>
              </a:rPr>
              <a:t>Tekstil</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Teknolojileri</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ve</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Tasarımı</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Fakültesi</a:t>
            </a:r>
            <a:endParaRPr lang="en-US" altLang="en-US" sz="1200" dirty="0">
              <a:solidFill>
                <a:srgbClr val="262626"/>
              </a:solidFill>
              <a:latin typeface="Calibri" panose="020F0502020204030204" pitchFamily="34" charset="0"/>
            </a:endParaRPr>
          </a:p>
        </p:txBody>
      </p:sp>
      <p:sp>
        <p:nvSpPr>
          <p:cNvPr id="18438" name="Rectangle 3"/>
          <p:cNvSpPr txBox="1">
            <a:spLocks noChangeArrowheads="1"/>
          </p:cNvSpPr>
          <p:nvPr/>
        </p:nvSpPr>
        <p:spPr bwMode="auto">
          <a:xfrm>
            <a:off x="3600450" y="2996952"/>
            <a:ext cx="2339975" cy="7921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dirty="0" err="1">
                <a:solidFill>
                  <a:srgbClr val="B4975A"/>
                </a:solidFill>
                <a:latin typeface="Calibri" panose="020F0502020204030204" pitchFamily="34" charset="0"/>
              </a:rPr>
              <a:t>Taşkışla</a:t>
            </a:r>
            <a:r>
              <a:rPr lang="en-US" altLang="en-US" sz="1600" b="1" dirty="0">
                <a:solidFill>
                  <a:srgbClr val="B4975A"/>
                </a:solidFill>
                <a:latin typeface="Calibri" panose="020F0502020204030204" pitchFamily="34" charset="0"/>
              </a:rPr>
              <a:t> </a:t>
            </a:r>
            <a:r>
              <a:rPr lang="en-US" altLang="en-US" sz="1600" b="1" dirty="0" err="1">
                <a:solidFill>
                  <a:srgbClr val="B4975A"/>
                </a:solidFill>
                <a:latin typeface="Calibri" panose="020F0502020204030204" pitchFamily="34" charset="0"/>
              </a:rPr>
              <a:t>Kampüsü</a:t>
            </a:r>
            <a:endParaRPr lang="en-US" altLang="en-US" sz="2000" b="1" dirty="0">
              <a:solidFill>
                <a:srgbClr val="B4975A"/>
              </a:solidFill>
              <a:latin typeface="Calibri" panose="020F0502020204030204" pitchFamily="34" charset="0"/>
            </a:endParaRPr>
          </a:p>
          <a:p>
            <a:endParaRPr lang="en-US" altLang="en-US" sz="800" dirty="0">
              <a:solidFill>
                <a:srgbClr val="262626"/>
              </a:solidFill>
              <a:latin typeface="Calibri" panose="020F0502020204030204" pitchFamily="34" charset="0"/>
            </a:endParaRPr>
          </a:p>
          <a:p>
            <a:r>
              <a:rPr lang="en-US" altLang="en-US" sz="1200" dirty="0" err="1">
                <a:solidFill>
                  <a:srgbClr val="262626"/>
                </a:solidFill>
                <a:latin typeface="Calibri" panose="020F0502020204030204" pitchFamily="34" charset="0"/>
              </a:rPr>
              <a:t>Mimarlık</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Fakültesi</a:t>
            </a:r>
            <a:endParaRPr lang="en-US" altLang="en-US" sz="1200" dirty="0">
              <a:solidFill>
                <a:srgbClr val="262626"/>
              </a:solidFill>
              <a:latin typeface="Calibri" panose="020F0502020204030204" pitchFamily="34" charset="0"/>
            </a:endParaRPr>
          </a:p>
          <a:p>
            <a:r>
              <a:rPr lang="en-US" altLang="en-US" sz="1200" dirty="0" err="1">
                <a:solidFill>
                  <a:srgbClr val="262626"/>
                </a:solidFill>
                <a:latin typeface="Calibri" panose="020F0502020204030204" pitchFamily="34" charset="0"/>
              </a:rPr>
              <a:t>Sosyal</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Bilimler</a:t>
            </a:r>
            <a:r>
              <a:rPr lang="en-US" altLang="en-US" sz="1200" dirty="0">
                <a:solidFill>
                  <a:srgbClr val="262626"/>
                </a:solidFill>
                <a:latin typeface="Calibri" panose="020F0502020204030204" pitchFamily="34" charset="0"/>
              </a:rPr>
              <a:t> </a:t>
            </a:r>
            <a:r>
              <a:rPr lang="en-US" altLang="en-US" sz="1200" dirty="0" err="1">
                <a:solidFill>
                  <a:srgbClr val="262626"/>
                </a:solidFill>
                <a:latin typeface="Calibri" panose="020F0502020204030204" pitchFamily="34" charset="0"/>
              </a:rPr>
              <a:t>Enstitüsü</a:t>
            </a:r>
            <a:endParaRPr lang="en-US" altLang="en-US" sz="1200" dirty="0">
              <a:solidFill>
                <a:srgbClr val="262626"/>
              </a:solidFill>
              <a:latin typeface="Calibri" panose="020F0502020204030204" pitchFamily="34" charset="0"/>
            </a:endParaRPr>
          </a:p>
        </p:txBody>
      </p:sp>
      <p:sp>
        <p:nvSpPr>
          <p:cNvPr id="18439" name="Rectangle 3"/>
          <p:cNvSpPr txBox="1">
            <a:spLocks noChangeArrowheads="1"/>
          </p:cNvSpPr>
          <p:nvPr/>
        </p:nvSpPr>
        <p:spPr bwMode="auto">
          <a:xfrm>
            <a:off x="3600450" y="5661025"/>
            <a:ext cx="2339975" cy="10080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B4975A"/>
                </a:solidFill>
                <a:latin typeface="Calibri" panose="020F0502020204030204" pitchFamily="34" charset="0"/>
              </a:rPr>
              <a:t>Maçka Kampüsü</a:t>
            </a:r>
            <a:endParaRPr lang="en-US" altLang="en-US" sz="2000" b="1">
              <a:solidFill>
                <a:srgbClr val="B4975A"/>
              </a:solidFill>
              <a:latin typeface="Calibri" panose="020F0502020204030204" pitchFamily="34" charset="0"/>
            </a:endParaRPr>
          </a:p>
          <a:p>
            <a:endParaRPr lang="en-US" altLang="en-US" sz="800">
              <a:solidFill>
                <a:srgbClr val="262626"/>
              </a:solidFill>
              <a:latin typeface="Calibri" panose="020F0502020204030204" pitchFamily="34" charset="0"/>
            </a:endParaRPr>
          </a:p>
          <a:p>
            <a:r>
              <a:rPr lang="en-US" altLang="en-US" sz="1200">
                <a:solidFill>
                  <a:srgbClr val="262626"/>
                </a:solidFill>
                <a:latin typeface="Calibri" panose="020F0502020204030204" pitchFamily="34" charset="0"/>
              </a:rPr>
              <a:t>İşletme Fakültesi</a:t>
            </a:r>
          </a:p>
          <a:p>
            <a:r>
              <a:rPr lang="en-US" altLang="en-US" sz="1200">
                <a:solidFill>
                  <a:srgbClr val="262626"/>
                </a:solidFill>
                <a:latin typeface="Calibri" panose="020F0502020204030204" pitchFamily="34" charset="0"/>
              </a:rPr>
              <a:t>Yabancı Diller Yüksek Okulu</a:t>
            </a:r>
          </a:p>
          <a:p>
            <a:r>
              <a:rPr lang="en-US" altLang="en-US" sz="1200">
                <a:solidFill>
                  <a:srgbClr val="262626"/>
                </a:solidFill>
                <a:latin typeface="Calibri" panose="020F0502020204030204" pitchFamily="34" charset="0"/>
              </a:rPr>
              <a:t>Konservatuar</a:t>
            </a:r>
          </a:p>
        </p:txBody>
      </p:sp>
      <p:pic>
        <p:nvPicPr>
          <p:cNvPr id="18440" name="Picture 1" descr="KAMPUS 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5" y="1268413"/>
            <a:ext cx="2909888"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2" descr="mack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3938" y="4014788"/>
            <a:ext cx="2303462" cy="162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3" descr="taskisla1.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35375" y="1276350"/>
            <a:ext cx="2232025"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3" name="Picture 4" descr="IMG_5795.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2225" y="1292225"/>
            <a:ext cx="2447925"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4" name="Picture 5" descr="mendirek.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72225" y="4005263"/>
            <a:ext cx="2303463" cy="162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8" name="Rectangle 11"/>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endParaRPr lang="en-US" altLang="en-US" sz="4400" b="1">
              <a:solidFill>
                <a:srgbClr val="FFFFFF"/>
              </a:solidFill>
              <a:latin typeface="Calibri" panose="020F0502020204030204" pitchFamily="34" charset="0"/>
            </a:endParaRPr>
          </a:p>
        </p:txBody>
      </p:sp>
      <p:sp>
        <p:nvSpPr>
          <p:cNvPr id="10" name="Rectangle 3"/>
          <p:cNvSpPr txBox="1">
            <a:spLocks noChangeArrowheads="1"/>
          </p:cNvSpPr>
          <p:nvPr/>
        </p:nvSpPr>
        <p:spPr bwMode="auto">
          <a:xfrm>
            <a:off x="395288" y="981075"/>
            <a:ext cx="8229600" cy="5616575"/>
          </a:xfrm>
          <a:prstGeom prst="rect">
            <a:avLst/>
          </a:prstGeom>
          <a:noFill/>
          <a:ln>
            <a:noFill/>
          </a:ln>
          <a:effectLs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50000"/>
              </a:lnSpc>
            </a:pPr>
            <a:r>
              <a:rPr lang="tr-TR" altLang="en-US" sz="1800" b="1" dirty="0">
                <a:latin typeface="Calibri" panose="020F0502020204030204" pitchFamily="34" charset="0"/>
              </a:rPr>
              <a:t>Akademik Üyeler</a:t>
            </a:r>
          </a:p>
          <a:p>
            <a:pPr>
              <a:lnSpc>
                <a:spcPct val="150000"/>
              </a:lnSpc>
              <a:buFontTx/>
              <a:buChar char="•"/>
            </a:pPr>
            <a:r>
              <a:rPr lang="tr-TR" altLang="en-US" sz="1400" dirty="0">
                <a:solidFill>
                  <a:srgbClr val="262626"/>
                </a:solidFill>
                <a:latin typeface="Calibri" panose="020F0502020204030204" pitchFamily="34" charset="0"/>
              </a:rPr>
              <a:t>2.</a:t>
            </a:r>
            <a:r>
              <a:rPr lang="en-US" altLang="en-US" sz="1400" dirty="0">
                <a:solidFill>
                  <a:srgbClr val="262626"/>
                </a:solidFill>
                <a:latin typeface="Calibri" panose="020F0502020204030204" pitchFamily="34" charset="0"/>
              </a:rPr>
              <a:t>174</a:t>
            </a:r>
            <a:r>
              <a:rPr lang="tr-TR" altLang="en-US" sz="1400" dirty="0">
                <a:solidFill>
                  <a:srgbClr val="262626"/>
                </a:solidFill>
                <a:latin typeface="Calibri" panose="020F0502020204030204" pitchFamily="34" charset="0"/>
              </a:rPr>
              <a:t> akademisyen</a:t>
            </a:r>
            <a:endParaRPr lang="tr-TR" altLang="en-US" sz="1400" b="1" u="sng" dirty="0">
              <a:solidFill>
                <a:srgbClr val="595959"/>
              </a:solidFill>
              <a:latin typeface="Calibri" panose="020F0502020204030204" pitchFamily="34" charset="0"/>
            </a:endParaRPr>
          </a:p>
          <a:p>
            <a:pPr eaLnBrk="1" hangingPunct="1">
              <a:lnSpc>
                <a:spcPct val="150000"/>
              </a:lnSpc>
            </a:pPr>
            <a:r>
              <a:rPr lang="tr-TR" altLang="en-US" sz="1800" b="1" dirty="0">
                <a:solidFill>
                  <a:srgbClr val="000000"/>
                </a:solidFill>
                <a:latin typeface="Calibri" panose="020F0502020204030204" pitchFamily="34" charset="0"/>
              </a:rPr>
              <a:t>Lisans Eğitimi</a:t>
            </a:r>
          </a:p>
          <a:p>
            <a:pPr eaLnBrk="1" hangingPunct="1">
              <a:lnSpc>
                <a:spcPct val="150000"/>
              </a:lnSpc>
              <a:buFontTx/>
              <a:buChar char="•"/>
            </a:pPr>
            <a:r>
              <a:rPr lang="en-US" altLang="en-US" sz="1400" dirty="0">
                <a:solidFill>
                  <a:srgbClr val="262626"/>
                </a:solidFill>
                <a:latin typeface="Calibri" panose="020F0502020204030204" pitchFamily="34" charset="0"/>
              </a:rPr>
              <a:t>99</a:t>
            </a:r>
            <a:r>
              <a:rPr lang="tr-TR" altLang="en-US" sz="1400" dirty="0">
                <a:solidFill>
                  <a:srgbClr val="262626"/>
                </a:solidFill>
                <a:latin typeface="Calibri" panose="020F0502020204030204" pitchFamily="34" charset="0"/>
              </a:rPr>
              <a:t> lisans programı, </a:t>
            </a:r>
            <a:r>
              <a:rPr lang="en-US" altLang="en-US" sz="1400" dirty="0">
                <a:solidFill>
                  <a:srgbClr val="262626"/>
                </a:solidFill>
                <a:latin typeface="Calibri" panose="020F0502020204030204" pitchFamily="34" charset="0"/>
              </a:rPr>
              <a:t>25.395</a:t>
            </a:r>
            <a:r>
              <a:rPr lang="tr-TR" altLang="en-US" sz="1400" dirty="0">
                <a:solidFill>
                  <a:srgbClr val="262626"/>
                </a:solidFill>
                <a:latin typeface="Calibri" panose="020F0502020204030204" pitchFamily="34" charset="0"/>
              </a:rPr>
              <a:t> öğrenci</a:t>
            </a:r>
            <a:endParaRPr lang="tr-TR" altLang="en-US" sz="1400" u="sng" dirty="0">
              <a:solidFill>
                <a:srgbClr val="595959"/>
              </a:solidFill>
              <a:latin typeface="Calibri" panose="020F0502020204030204" pitchFamily="34" charset="0"/>
            </a:endParaRPr>
          </a:p>
          <a:p>
            <a:pPr>
              <a:lnSpc>
                <a:spcPct val="150000"/>
              </a:lnSpc>
            </a:pPr>
            <a:r>
              <a:rPr lang="tr-TR" altLang="en-US" sz="1800" b="1" dirty="0">
                <a:solidFill>
                  <a:srgbClr val="000000"/>
                </a:solidFill>
                <a:latin typeface="Calibri" panose="020F0502020204030204" pitchFamily="34" charset="0"/>
              </a:rPr>
              <a:t>Lisansüstü Eğitimi</a:t>
            </a:r>
          </a:p>
          <a:p>
            <a:pPr>
              <a:lnSpc>
                <a:spcPct val="150000"/>
              </a:lnSpc>
              <a:buFontTx/>
              <a:buChar char="•"/>
            </a:pPr>
            <a:r>
              <a:rPr lang="en-US" altLang="en-US" sz="1400" dirty="0">
                <a:solidFill>
                  <a:srgbClr val="262626"/>
                </a:solidFill>
                <a:latin typeface="Calibri" panose="020F0502020204030204" pitchFamily="34" charset="0"/>
              </a:rPr>
              <a:t>179</a:t>
            </a:r>
            <a:r>
              <a:rPr lang="tr-TR" altLang="en-US" sz="1400" dirty="0">
                <a:solidFill>
                  <a:srgbClr val="262626"/>
                </a:solidFill>
                <a:latin typeface="Calibri" panose="020F0502020204030204" pitchFamily="34" charset="0"/>
              </a:rPr>
              <a:t> lisansüstü (Yüksek Lisans, Doktora) programı, </a:t>
            </a:r>
            <a:r>
              <a:rPr lang="en-US" altLang="en-US" sz="1400" dirty="0">
                <a:solidFill>
                  <a:srgbClr val="262626"/>
                </a:solidFill>
                <a:latin typeface="Calibri" panose="020F0502020204030204" pitchFamily="34" charset="0"/>
              </a:rPr>
              <a:t>10.132</a:t>
            </a:r>
            <a:r>
              <a:rPr lang="tr-TR" altLang="en-US" sz="1400" dirty="0">
                <a:solidFill>
                  <a:srgbClr val="262626"/>
                </a:solidFill>
                <a:latin typeface="Calibri" panose="020F0502020204030204" pitchFamily="34" charset="0"/>
              </a:rPr>
              <a:t> öğrenci</a:t>
            </a:r>
          </a:p>
          <a:p>
            <a:pPr>
              <a:lnSpc>
                <a:spcPct val="150000"/>
              </a:lnSpc>
            </a:pPr>
            <a:r>
              <a:rPr lang="en-US" altLang="en-US" sz="1800" b="1" dirty="0">
                <a:solidFill>
                  <a:srgbClr val="000000"/>
                </a:solidFill>
                <a:latin typeface="Calibri" panose="020F0502020204030204" pitchFamily="34" charset="0"/>
              </a:rPr>
              <a:t>6</a:t>
            </a:r>
            <a:r>
              <a:rPr lang="tr-TR" altLang="en-US" sz="1800" b="1" dirty="0">
                <a:solidFill>
                  <a:srgbClr val="000000"/>
                </a:solidFill>
                <a:latin typeface="Calibri" panose="020F0502020204030204" pitchFamily="34" charset="0"/>
              </a:rPr>
              <a:t> </a:t>
            </a:r>
            <a:r>
              <a:rPr lang="en-US" altLang="en-US" sz="1800" b="1" dirty="0" err="1">
                <a:solidFill>
                  <a:srgbClr val="000000"/>
                </a:solidFill>
                <a:latin typeface="Calibri" panose="020F0502020204030204" pitchFamily="34" charset="0"/>
              </a:rPr>
              <a:t>Lisansüstü</a:t>
            </a:r>
            <a:r>
              <a:rPr lang="en-US" altLang="en-US" sz="1800" b="1" dirty="0">
                <a:solidFill>
                  <a:srgbClr val="000000"/>
                </a:solidFill>
                <a:latin typeface="Calibri" panose="020F0502020204030204" pitchFamily="34" charset="0"/>
              </a:rPr>
              <a:t> </a:t>
            </a:r>
            <a:r>
              <a:rPr lang="tr-TR" altLang="en-US" sz="1800" b="1" dirty="0">
                <a:solidFill>
                  <a:srgbClr val="000000"/>
                </a:solidFill>
                <a:latin typeface="Calibri" panose="020F0502020204030204" pitchFamily="34" charset="0"/>
              </a:rPr>
              <a:t>Eğitim ve Araştırma Enstitüsü</a:t>
            </a:r>
          </a:p>
          <a:p>
            <a:pPr eaLnBrk="1" hangingPunct="1">
              <a:spcBef>
                <a:spcPct val="20000"/>
              </a:spcBef>
              <a:buFontTx/>
              <a:buChar char="•"/>
            </a:pPr>
            <a:r>
              <a:rPr lang="tr-TR" altLang="en-US" sz="1200" dirty="0">
                <a:solidFill>
                  <a:srgbClr val="262626"/>
                </a:solidFill>
                <a:latin typeface="Calibri" panose="020F0502020204030204" pitchFamily="34" charset="0"/>
              </a:rPr>
              <a:t>Enerji Enstitüsü</a:t>
            </a:r>
          </a:p>
          <a:p>
            <a:pPr eaLnBrk="1" hangingPunct="1">
              <a:spcBef>
                <a:spcPct val="20000"/>
              </a:spcBef>
              <a:buFontTx/>
              <a:buChar char="•"/>
            </a:pPr>
            <a:r>
              <a:rPr lang="tr-TR" altLang="en-US" sz="1200" dirty="0">
                <a:solidFill>
                  <a:srgbClr val="262626"/>
                </a:solidFill>
                <a:latin typeface="Calibri" panose="020F0502020204030204" pitchFamily="34" charset="0"/>
              </a:rPr>
              <a:t>Fen Bilimleri Enstitüsü    </a:t>
            </a:r>
          </a:p>
          <a:p>
            <a:pPr eaLnBrk="1" hangingPunct="1">
              <a:spcBef>
                <a:spcPct val="20000"/>
              </a:spcBef>
              <a:buFontTx/>
              <a:buChar char="•"/>
            </a:pPr>
            <a:r>
              <a:rPr lang="tr-TR" altLang="en-US" sz="1200" dirty="0">
                <a:solidFill>
                  <a:srgbClr val="262626"/>
                </a:solidFill>
                <a:latin typeface="Calibri" panose="020F0502020204030204" pitchFamily="34" charset="0"/>
              </a:rPr>
              <a:t>Sosyal Bilimleri Enstitüsü</a:t>
            </a:r>
          </a:p>
          <a:p>
            <a:pPr eaLnBrk="1" hangingPunct="1">
              <a:spcBef>
                <a:spcPct val="20000"/>
              </a:spcBef>
              <a:buFontTx/>
              <a:buChar char="•"/>
            </a:pPr>
            <a:r>
              <a:rPr lang="tr-TR" altLang="en-US" sz="1200" dirty="0">
                <a:solidFill>
                  <a:srgbClr val="262626"/>
                </a:solidFill>
                <a:latin typeface="Calibri" panose="020F0502020204030204" pitchFamily="34" charset="0"/>
              </a:rPr>
              <a:t>Bilişim Enstitüsü                                                                                       </a:t>
            </a:r>
          </a:p>
          <a:p>
            <a:pPr eaLnBrk="1" hangingPunct="1">
              <a:spcBef>
                <a:spcPct val="20000"/>
              </a:spcBef>
              <a:buFontTx/>
              <a:buChar char="•"/>
            </a:pPr>
            <a:r>
              <a:rPr lang="tr-TR" altLang="en-US" sz="1200" dirty="0">
                <a:solidFill>
                  <a:srgbClr val="262626"/>
                </a:solidFill>
                <a:latin typeface="Calibri" panose="020F0502020204030204" pitchFamily="34" charset="0"/>
              </a:rPr>
              <a:t>Avrasya Yer Bilimleri Enstitüsü</a:t>
            </a:r>
          </a:p>
          <a:p>
            <a:pPr eaLnBrk="1" hangingPunct="1">
              <a:spcBef>
                <a:spcPct val="20000"/>
              </a:spcBef>
              <a:buFontTx/>
              <a:buChar char="•"/>
            </a:pPr>
            <a:r>
              <a:rPr lang="tr-TR" altLang="en-US" sz="1200" dirty="0">
                <a:solidFill>
                  <a:srgbClr val="262626"/>
                </a:solidFill>
                <a:latin typeface="Calibri" panose="020F0502020204030204" pitchFamily="34" charset="0"/>
              </a:rPr>
              <a:t>Deprem Mühendisliği ve Afet Yönetim Enstitüsü</a:t>
            </a:r>
          </a:p>
          <a:p>
            <a:pPr>
              <a:lnSpc>
                <a:spcPct val="150000"/>
              </a:lnSpc>
            </a:pPr>
            <a:r>
              <a:rPr lang="tr-TR" altLang="en-US" sz="1800" b="1" dirty="0">
                <a:solidFill>
                  <a:srgbClr val="000000"/>
                </a:solidFill>
                <a:latin typeface="Calibri" panose="020F0502020204030204" pitchFamily="34" charset="0"/>
              </a:rPr>
              <a:t>Mezunlar</a:t>
            </a:r>
          </a:p>
          <a:p>
            <a:pPr>
              <a:lnSpc>
                <a:spcPct val="150000"/>
              </a:lnSpc>
              <a:buFontTx/>
              <a:buChar char="•"/>
            </a:pPr>
            <a:r>
              <a:rPr lang="tr-TR" altLang="en-US" sz="1400" dirty="0">
                <a:solidFill>
                  <a:srgbClr val="262626"/>
                </a:solidFill>
                <a:latin typeface="Calibri" panose="020F0502020204030204" pitchFamily="34" charset="0"/>
              </a:rPr>
              <a:t>130.000 mezun…</a:t>
            </a:r>
          </a:p>
          <a:p>
            <a:pPr>
              <a:lnSpc>
                <a:spcPct val="150000"/>
              </a:lnSpc>
            </a:pPr>
            <a:r>
              <a:rPr lang="tr-TR" altLang="en-US" sz="1800" b="1" dirty="0">
                <a:solidFill>
                  <a:srgbClr val="000000"/>
                </a:solidFill>
                <a:latin typeface="Calibri" panose="020F0502020204030204" pitchFamily="34" charset="0"/>
              </a:rPr>
              <a:t>Yurtdışı tanınırlık</a:t>
            </a:r>
          </a:p>
          <a:p>
            <a:pPr>
              <a:lnSpc>
                <a:spcPct val="150000"/>
              </a:lnSpc>
            </a:pPr>
            <a:endParaRPr lang="tr-TR" altLang="en-US" sz="1400" dirty="0">
              <a:solidFill>
                <a:srgbClr val="262626"/>
              </a:solidFill>
              <a:latin typeface="Calibri" panose="020F0502020204030204" pitchFamily="34" charset="0"/>
            </a:endParaRPr>
          </a:p>
        </p:txBody>
      </p:sp>
      <p:pic>
        <p:nvPicPr>
          <p:cNvPr id="1946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16688" y="1166813"/>
            <a:ext cx="2159000" cy="391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Group 51"/>
          <p:cNvGraphicFramePr>
            <a:graphicFrameLocks noGrp="1"/>
          </p:cNvGraphicFramePr>
          <p:nvPr>
            <p:extLst>
              <p:ext uri="{D42A27DB-BD31-4B8C-83A1-F6EECF244321}">
                <p14:modId xmlns:p14="http://schemas.microsoft.com/office/powerpoint/2010/main" val="2099925854"/>
              </p:ext>
            </p:extLst>
          </p:nvPr>
        </p:nvGraphicFramePr>
        <p:xfrm>
          <a:off x="395288" y="6191075"/>
          <a:ext cx="6711950" cy="622301"/>
        </p:xfrm>
        <a:graphic>
          <a:graphicData uri="http://schemas.openxmlformats.org/drawingml/2006/table">
            <a:tbl>
              <a:tblPr/>
              <a:tblGrid>
                <a:gridCol w="3067050">
                  <a:extLst>
                    <a:ext uri="{9D8B030D-6E8A-4147-A177-3AD203B41FA5}">
                      <a16:colId xmlns:a16="http://schemas.microsoft.com/office/drawing/2014/main" val="20000"/>
                    </a:ext>
                  </a:extLst>
                </a:gridCol>
                <a:gridCol w="1217612">
                  <a:extLst>
                    <a:ext uri="{9D8B030D-6E8A-4147-A177-3AD203B41FA5}">
                      <a16:colId xmlns:a16="http://schemas.microsoft.com/office/drawing/2014/main" val="20001"/>
                    </a:ext>
                  </a:extLst>
                </a:gridCol>
                <a:gridCol w="2427288">
                  <a:extLst>
                    <a:ext uri="{9D8B030D-6E8A-4147-A177-3AD203B41FA5}">
                      <a16:colId xmlns:a16="http://schemas.microsoft.com/office/drawing/2014/main" val="20002"/>
                    </a:ext>
                  </a:extLst>
                </a:gridCol>
              </a:tblGrid>
              <a:tr h="271463">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200" b="1" i="0" u="none" strike="noStrike" cap="none" normalizeH="0" baseline="0" dirty="0">
                          <a:ln>
                            <a:noFill/>
                          </a:ln>
                          <a:solidFill>
                            <a:schemeClr val="bg1"/>
                          </a:solidFill>
                          <a:effectLst/>
                          <a:latin typeface="Calibri" panose="020F0502020204030204" pitchFamily="34" charset="0"/>
                          <a:ea typeface="MS PGothic" panose="020B0600070205080204" pitchFamily="34" charset="-128"/>
                        </a:rPr>
                        <a:t>UNIVERSITY</a:t>
                      </a:r>
                    </a:p>
                  </a:txBody>
                  <a:tcPr marL="87682" marR="87682" marT="43877" marB="4387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975A"/>
                    </a:solidFill>
                  </a:tcPr>
                </a:tc>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100" b="1" i="0" u="none" strike="noStrike" cap="none" normalizeH="0" baseline="0">
                          <a:ln>
                            <a:noFill/>
                          </a:ln>
                          <a:solidFill>
                            <a:schemeClr val="bg1"/>
                          </a:solidFill>
                          <a:effectLst/>
                          <a:latin typeface="Calibri" panose="020F0502020204030204" pitchFamily="34" charset="0"/>
                          <a:ea typeface="MS PGothic" panose="020B0600070205080204" pitchFamily="34" charset="-128"/>
                        </a:rPr>
                        <a:t>COUNTRY</a:t>
                      </a:r>
                    </a:p>
                  </a:txBody>
                  <a:tcPr marL="87682" marR="87682" marT="43877" marB="4387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975A"/>
                    </a:solidFill>
                  </a:tcPr>
                </a:tc>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100" b="1" i="0" u="none" strike="noStrike" cap="none" normalizeH="0" baseline="0">
                          <a:ln>
                            <a:noFill/>
                          </a:ln>
                          <a:solidFill>
                            <a:schemeClr val="bg1"/>
                          </a:solidFill>
                          <a:effectLst/>
                          <a:latin typeface="Calibri" panose="020F0502020204030204" pitchFamily="34" charset="0"/>
                          <a:ea typeface="MS PGothic" panose="020B0600070205080204" pitchFamily="34" charset="-128"/>
                        </a:rPr>
                        <a:t>Number of accredited programs</a:t>
                      </a:r>
                    </a:p>
                  </a:txBody>
                  <a:tcPr marL="87682" marR="87682" marT="43877" marB="4387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975A"/>
                    </a:solidFill>
                  </a:tcPr>
                </a:tc>
                <a:extLst>
                  <a:ext uri="{0D108BD9-81ED-4DB2-BD59-A6C34878D82A}">
                    <a16:rowId xmlns:a16="http://schemas.microsoft.com/office/drawing/2014/main" val="10000"/>
                  </a:ext>
                </a:extLst>
              </a:tr>
              <a:tr h="350838">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700" b="1" i="0" u="none" strike="noStrike" cap="none" normalizeH="0" baseline="0" dirty="0">
                          <a:ln>
                            <a:noFill/>
                          </a:ln>
                          <a:solidFill>
                            <a:srgbClr val="B4975A"/>
                          </a:solidFill>
                          <a:effectLst/>
                          <a:latin typeface="Calibri" panose="020F0502020204030204" pitchFamily="34" charset="0"/>
                          <a:ea typeface="MS PGothic" panose="020B0600070205080204" pitchFamily="34" charset="-128"/>
                        </a:rPr>
                        <a:t>İstanbul Teknik Üniversitesi</a:t>
                      </a:r>
                    </a:p>
                  </a:txBody>
                  <a:tcPr marL="87682" marR="87682" marT="43877" marB="4387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700" b="1" i="0" u="none" strike="noStrike" cap="none" normalizeH="0" baseline="0">
                          <a:ln>
                            <a:noFill/>
                          </a:ln>
                          <a:solidFill>
                            <a:srgbClr val="B4975A"/>
                          </a:solidFill>
                          <a:effectLst/>
                          <a:latin typeface="Calibri" panose="020F0502020204030204" pitchFamily="34" charset="0"/>
                          <a:ea typeface="MS PGothic" panose="020B0600070205080204" pitchFamily="34" charset="-128"/>
                        </a:rPr>
                        <a:t>Turkey</a:t>
                      </a:r>
                    </a:p>
                  </a:txBody>
                  <a:tcPr marL="87682" marR="87682" marT="43877" marB="4387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700" b="1" i="1" u="none" strike="noStrike" cap="none" normalizeH="0" baseline="0" dirty="0">
                          <a:ln>
                            <a:noFill/>
                          </a:ln>
                          <a:solidFill>
                            <a:srgbClr val="B4975A"/>
                          </a:solidFill>
                          <a:effectLst/>
                          <a:latin typeface="Calibri" panose="020F0502020204030204" pitchFamily="34" charset="0"/>
                          <a:ea typeface="MS PGothic" panose="020B0600070205080204" pitchFamily="34" charset="-128"/>
                        </a:rPr>
                        <a:t>2</a:t>
                      </a:r>
                      <a:r>
                        <a:rPr kumimoji="0" lang="en-US" altLang="en-US" sz="1700" b="1" i="1" u="none" strike="noStrike" cap="none" normalizeH="0" baseline="0" dirty="0">
                          <a:ln>
                            <a:noFill/>
                          </a:ln>
                          <a:solidFill>
                            <a:srgbClr val="B4975A"/>
                          </a:solidFill>
                          <a:effectLst/>
                          <a:latin typeface="Calibri" panose="020F0502020204030204" pitchFamily="34" charset="0"/>
                          <a:ea typeface="MS PGothic" panose="020B0600070205080204" pitchFamily="34" charset="-128"/>
                        </a:rPr>
                        <a:t>5</a:t>
                      </a:r>
                      <a:endParaRPr kumimoji="0" lang="tr-TR" altLang="en-US" sz="1700" b="1" i="0" u="none" strike="noStrike" cap="none" normalizeH="0" baseline="0" dirty="0">
                        <a:ln>
                          <a:noFill/>
                        </a:ln>
                        <a:solidFill>
                          <a:srgbClr val="B4975A"/>
                        </a:solidFill>
                        <a:effectLst/>
                        <a:latin typeface="Calibri" panose="020F0502020204030204" pitchFamily="34" charset="0"/>
                        <a:ea typeface="MS PGothic" panose="020B0600070205080204" pitchFamily="34" charset="-128"/>
                      </a:endParaRPr>
                    </a:p>
                  </a:txBody>
                  <a:tcPr marL="87682" marR="87682" marT="43877" marB="43877"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9471" name="Picture 2" descr="http://www.calvin.edu/academic/engineering/about/images/Accredited-EAC-We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2088" y="5300663"/>
            <a:ext cx="604837"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2" name="Picture 2" descr="http://d2uukq5a8vhcuo.cloudfront.net/images/shared/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35825" y="6165850"/>
            <a:ext cx="16684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3" name="Rectangle 8"/>
          <p:cNvSpPr>
            <a:spLocks noChangeArrowheads="1"/>
          </p:cNvSpPr>
          <p:nvPr/>
        </p:nvSpPr>
        <p:spPr bwMode="auto">
          <a:xfrm>
            <a:off x="323850"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800" b="1">
                <a:solidFill>
                  <a:srgbClr val="FFFFFF"/>
                </a:solidFill>
                <a:latin typeface="Calibri" panose="020F0502020204030204" pitchFamily="34" charset="0"/>
              </a:rPr>
              <a:t>İTÜ’de Eğitim</a:t>
            </a:r>
            <a:endParaRPr lang="en-US" altLang="en-US" sz="4400" b="1">
              <a:solidFill>
                <a:srgbClr val="FFFFFF"/>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7"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9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6" name="Picture 7"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74713"/>
            <a:ext cx="9144000" cy="598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p:cNvSpPr txBox="1"/>
          <p:nvPr/>
        </p:nvSpPr>
        <p:spPr>
          <a:xfrm>
            <a:off x="0" y="2898775"/>
            <a:ext cx="9144000" cy="1108075"/>
          </a:xfrm>
          <a:prstGeom prst="rect">
            <a:avLst/>
          </a:prstGeom>
          <a:noFill/>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spcAft>
                <a:spcPts val="1200"/>
              </a:spcAft>
            </a:pPr>
            <a:r>
              <a:rPr lang="tr-TR" altLang="en-US" sz="2800">
                <a:solidFill>
                  <a:schemeClr val="bg1"/>
                </a:solidFill>
                <a:effectLst>
                  <a:outerShdw blurRad="38100" dist="38100" dir="2700000" algn="tl">
                    <a:srgbClr val="C0C0C0"/>
                  </a:outerShdw>
                </a:effectLst>
                <a:latin typeface="Calibri" panose="020F0502020204030204" pitchFamily="34" charset="0"/>
              </a:rPr>
              <a:t>İSTANBUL TEKNİK ÜNİVERSİTESİ</a:t>
            </a:r>
          </a:p>
          <a:p>
            <a:pPr algn="ctr" eaLnBrk="1" hangingPunct="1"/>
            <a:r>
              <a:rPr lang="tr-TR" altLang="en-US" sz="2800" b="1" i="1">
                <a:solidFill>
                  <a:schemeClr val="bg1"/>
                </a:solidFill>
                <a:effectLst>
                  <a:outerShdw blurRad="38100" dist="38100" dir="2700000" algn="tl">
                    <a:srgbClr val="C0C0C0"/>
                  </a:outerShdw>
                </a:effectLst>
                <a:latin typeface="Calibri" panose="020F0502020204030204" pitchFamily="34" charset="0"/>
              </a:rPr>
              <a:t>UÇAK VE UZAY BİLİMLERİ FAKÜLTESİ</a:t>
            </a:r>
            <a:endParaRPr lang="en-US" altLang="en-US" sz="2800" b="1" i="1">
              <a:solidFill>
                <a:schemeClr val="bg1"/>
              </a:solidFill>
              <a:effectLst>
                <a:outerShdw blurRad="38100" dist="38100" dir="2700000" algn="tl">
                  <a:srgbClr val="C0C0C0"/>
                </a:outerShdw>
              </a:effectLst>
              <a:latin typeface="Calibri" panose="020F0502020204030204" pitchFamily="34" charset="0"/>
            </a:endParaRPr>
          </a:p>
        </p:txBody>
      </p:sp>
      <p:cxnSp>
        <p:nvCxnSpPr>
          <p:cNvPr id="21508" name="Straight Connector 8"/>
          <p:cNvCxnSpPr>
            <a:cxnSpLocks noChangeShapeType="1"/>
          </p:cNvCxnSpPr>
          <p:nvPr/>
        </p:nvCxnSpPr>
        <p:spPr bwMode="auto">
          <a:xfrm>
            <a:off x="127000" y="3429000"/>
            <a:ext cx="8891588" cy="0"/>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cxnSp>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6"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a:solidFill>
                  <a:schemeClr val="bg1"/>
                </a:solidFill>
                <a:effectLst>
                  <a:outerShdw blurRad="38100" dist="38100" dir="2700000" algn="tl">
                    <a:srgbClr val="C0C0C0"/>
                  </a:outerShdw>
                </a:effectLst>
                <a:latin typeface="Calibri" panose="020F0502020204030204" pitchFamily="34" charset="0"/>
              </a:rPr>
              <a:t>UÇAK VE UZAY BİLİMLERİ FAKÜLTESİ</a:t>
            </a:r>
            <a:endParaRPr lang="en-US" altLang="en-US" sz="1800" b="1" i="1">
              <a:solidFill>
                <a:schemeClr val="bg1"/>
              </a:solidFill>
              <a:effectLst>
                <a:outerShdw blurRad="38100" dist="38100" dir="2700000" algn="tl">
                  <a:srgbClr val="C0C0C0"/>
                </a:outerShdw>
              </a:effectLst>
              <a:latin typeface="Calibri" panose="020F0502020204030204" pitchFamily="34" charset="0"/>
            </a:endParaRPr>
          </a:p>
        </p:txBody>
      </p:sp>
      <p:sp>
        <p:nvSpPr>
          <p:cNvPr id="22531" name="Rectangle 3"/>
          <p:cNvSpPr txBox="1">
            <a:spLocks noChangeArrowheads="1"/>
          </p:cNvSpPr>
          <p:nvPr/>
        </p:nvSpPr>
        <p:spPr bwMode="auto">
          <a:xfrm>
            <a:off x="306388" y="1196752"/>
            <a:ext cx="6854825" cy="508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20000"/>
              </a:lnSpc>
              <a:spcBef>
                <a:spcPct val="20000"/>
              </a:spcBef>
            </a:pPr>
            <a:r>
              <a:rPr lang="en-US" altLang="en-US" b="1" noProof="1">
                <a:latin typeface="Calibri" panose="020F0502020204030204" pitchFamily="34" charset="0"/>
              </a:rPr>
              <a:t>1941</a:t>
            </a:r>
          </a:p>
          <a:p>
            <a:pPr eaLnBrk="1" hangingPunct="1">
              <a:lnSpc>
                <a:spcPct val="120000"/>
              </a:lnSpc>
              <a:spcBef>
                <a:spcPct val="20000"/>
              </a:spcBef>
            </a:pPr>
            <a:r>
              <a:rPr lang="en-US" altLang="en-US" b="1" noProof="1">
                <a:latin typeface="Calibri" panose="020F0502020204030204" pitchFamily="34" charset="0"/>
              </a:rPr>
              <a:t>	</a:t>
            </a:r>
            <a:r>
              <a:rPr lang="en-US" altLang="en-US" sz="1800" noProof="1">
                <a:latin typeface="Calibri" panose="020F0502020204030204" pitchFamily="34" charset="0"/>
              </a:rPr>
              <a:t>Makina Mühendisliği bölümü altında uzmanlık kolu olarak kuruldu</a:t>
            </a:r>
          </a:p>
          <a:p>
            <a:pPr eaLnBrk="1" hangingPunct="1">
              <a:lnSpc>
                <a:spcPct val="120000"/>
              </a:lnSpc>
              <a:spcBef>
                <a:spcPct val="20000"/>
              </a:spcBef>
            </a:pPr>
            <a:r>
              <a:rPr lang="en-US" altLang="en-US" b="1" noProof="1">
                <a:latin typeface="Calibri" panose="020F0502020204030204" pitchFamily="34" charset="0"/>
              </a:rPr>
              <a:t>1944</a:t>
            </a:r>
          </a:p>
          <a:p>
            <a:pPr eaLnBrk="1" hangingPunct="1">
              <a:lnSpc>
                <a:spcPct val="120000"/>
              </a:lnSpc>
              <a:spcBef>
                <a:spcPct val="20000"/>
              </a:spcBef>
            </a:pPr>
            <a:r>
              <a:rPr lang="en-US" altLang="en-US" sz="1800" noProof="1">
                <a:latin typeface="Calibri" panose="020F0502020204030204" pitchFamily="34" charset="0"/>
              </a:rPr>
              <a:t>	Makina Fakültesinde ayrı mühendislik bölümü haline geldi</a:t>
            </a:r>
          </a:p>
          <a:p>
            <a:pPr eaLnBrk="1" hangingPunct="1">
              <a:lnSpc>
                <a:spcPct val="120000"/>
              </a:lnSpc>
              <a:spcBef>
                <a:spcPct val="20000"/>
              </a:spcBef>
            </a:pPr>
            <a:r>
              <a:rPr lang="en-US" altLang="en-US" b="1" noProof="1">
                <a:latin typeface="Calibri" panose="020F0502020204030204" pitchFamily="34" charset="0"/>
              </a:rPr>
              <a:t>1983</a:t>
            </a:r>
          </a:p>
          <a:p>
            <a:pPr eaLnBrk="1" hangingPunct="1">
              <a:lnSpc>
                <a:spcPct val="120000"/>
              </a:lnSpc>
              <a:spcBef>
                <a:spcPct val="20000"/>
              </a:spcBef>
            </a:pPr>
            <a:r>
              <a:rPr lang="en-US" altLang="en-US" b="1" noProof="1">
                <a:latin typeface="Calibri" panose="020F0502020204030204" pitchFamily="34" charset="0"/>
              </a:rPr>
              <a:t>	</a:t>
            </a:r>
            <a:r>
              <a:rPr lang="en-US" altLang="en-US" sz="1800" noProof="1">
                <a:latin typeface="Calibri" panose="020F0502020204030204" pitchFamily="34" charset="0"/>
              </a:rPr>
              <a:t>Uçak ve Uzay Bilimleri Fakültesi olarak kuruldu</a:t>
            </a:r>
          </a:p>
          <a:p>
            <a:pPr lvl="2" eaLnBrk="1" hangingPunct="1">
              <a:lnSpc>
                <a:spcPct val="120000"/>
              </a:lnSpc>
              <a:spcBef>
                <a:spcPct val="20000"/>
              </a:spcBef>
              <a:buFontTx/>
              <a:buChar char="•"/>
            </a:pPr>
            <a:r>
              <a:rPr lang="en-US" altLang="en-US" sz="1800" noProof="1">
                <a:latin typeface="Calibri" panose="020F0502020204030204" pitchFamily="34" charset="0"/>
              </a:rPr>
              <a:t>Uzay Mühendisliği</a:t>
            </a:r>
          </a:p>
          <a:p>
            <a:pPr lvl="2" eaLnBrk="1" hangingPunct="1">
              <a:lnSpc>
                <a:spcPct val="120000"/>
              </a:lnSpc>
              <a:spcBef>
                <a:spcPct val="20000"/>
              </a:spcBef>
              <a:buFontTx/>
              <a:buChar char="•"/>
            </a:pPr>
            <a:r>
              <a:rPr lang="en-US" altLang="en-US" sz="1800" noProof="1">
                <a:latin typeface="Calibri" panose="020F0502020204030204" pitchFamily="34" charset="0"/>
              </a:rPr>
              <a:t>Uçak Mühendisliği</a:t>
            </a:r>
          </a:p>
          <a:p>
            <a:pPr lvl="2" eaLnBrk="1" hangingPunct="1">
              <a:lnSpc>
                <a:spcPct val="120000"/>
              </a:lnSpc>
              <a:spcBef>
                <a:spcPct val="20000"/>
              </a:spcBef>
              <a:buFontTx/>
              <a:buChar char="•"/>
            </a:pPr>
            <a:r>
              <a:rPr lang="en-US" altLang="en-US" sz="1800" noProof="1">
                <a:latin typeface="Calibri" panose="020F0502020204030204" pitchFamily="34" charset="0"/>
              </a:rPr>
              <a:t>Meteoroloji Mühendisliği</a:t>
            </a:r>
          </a:p>
          <a:p>
            <a:pPr eaLnBrk="1" hangingPunct="1">
              <a:lnSpc>
                <a:spcPct val="120000"/>
              </a:lnSpc>
              <a:spcBef>
                <a:spcPct val="20000"/>
              </a:spcBef>
            </a:pPr>
            <a:r>
              <a:rPr lang="en-US" altLang="en-US" sz="1800" b="1" u="sng" noProof="1">
                <a:latin typeface="Calibri" panose="020F0502020204030204" pitchFamily="34" charset="0"/>
              </a:rPr>
              <a:t>A</a:t>
            </a:r>
            <a:r>
              <a:rPr lang="tr-TR" altLang="en-US" sz="1800" b="1" u="sng" noProof="1">
                <a:latin typeface="Calibri" panose="020F0502020204030204" pitchFamily="34" charset="0"/>
              </a:rPr>
              <a:t>k</a:t>
            </a:r>
            <a:r>
              <a:rPr lang="en-US" altLang="en-US" sz="1800" b="1" u="sng" noProof="1">
                <a:latin typeface="Calibri" panose="020F0502020204030204" pitchFamily="34" charset="0"/>
              </a:rPr>
              <a:t>ademik Üyeler</a:t>
            </a:r>
            <a:r>
              <a:rPr lang="en-US" altLang="en-US" sz="1800" b="1" noProof="1">
                <a:latin typeface="Calibri" panose="020F0502020204030204" pitchFamily="34" charset="0"/>
              </a:rPr>
              <a:t>: </a:t>
            </a:r>
            <a:r>
              <a:rPr lang="en-US" altLang="en-US" sz="1800" noProof="1">
                <a:latin typeface="Calibri" panose="020F0502020204030204" pitchFamily="34" charset="0"/>
              </a:rPr>
              <a:t> 92</a:t>
            </a:r>
          </a:p>
          <a:p>
            <a:pPr eaLnBrk="1" hangingPunct="1">
              <a:lnSpc>
                <a:spcPct val="120000"/>
              </a:lnSpc>
              <a:spcBef>
                <a:spcPct val="20000"/>
              </a:spcBef>
            </a:pPr>
            <a:r>
              <a:rPr lang="en-US" altLang="en-US" sz="1800" b="1" u="sng" noProof="1">
                <a:latin typeface="Calibri" panose="020F0502020204030204" pitchFamily="34" charset="0"/>
              </a:rPr>
              <a:t>Toplam Öğrenci</a:t>
            </a:r>
            <a:r>
              <a:rPr lang="en-US" altLang="en-US" sz="1800" b="1" noProof="1">
                <a:latin typeface="Calibri" panose="020F0502020204030204" pitchFamily="34" charset="0"/>
              </a:rPr>
              <a:t>: </a:t>
            </a:r>
            <a:r>
              <a:rPr lang="en-US" altLang="en-US" sz="1800" noProof="1">
                <a:latin typeface="Calibri" panose="020F0502020204030204" pitchFamily="34" charset="0"/>
              </a:rPr>
              <a:t>+13</a:t>
            </a:r>
            <a:r>
              <a:rPr lang="tr-TR" altLang="en-US" sz="1800" noProof="1">
                <a:latin typeface="Calibri" panose="020F0502020204030204" pitchFamily="34" charset="0"/>
              </a:rPr>
              <a:t>0</a:t>
            </a:r>
            <a:r>
              <a:rPr lang="en-US" altLang="en-US" sz="1800" noProof="1">
                <a:latin typeface="Calibri" panose="020F0502020204030204" pitchFamily="34" charset="0"/>
              </a:rPr>
              <a:t>0 Lisans, +800 Lisansüstü</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7" descr="sunum ust ba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113"/>
            <a:ext cx="9144000" cy="896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4" name="Picture 7"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74713"/>
            <a:ext cx="9144000" cy="598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p:cNvSpPr txBox="1"/>
          <p:nvPr/>
        </p:nvSpPr>
        <p:spPr>
          <a:xfrm>
            <a:off x="0" y="2898775"/>
            <a:ext cx="9144000" cy="1108075"/>
          </a:xfrm>
          <a:prstGeom prst="rect">
            <a:avLst/>
          </a:prstGeom>
          <a:noFill/>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spcAft>
                <a:spcPts val="1200"/>
              </a:spcAft>
            </a:pPr>
            <a:r>
              <a:rPr lang="tr-TR" altLang="en-US" sz="2800" dirty="0">
                <a:solidFill>
                  <a:schemeClr val="bg1"/>
                </a:solidFill>
                <a:effectLst>
                  <a:outerShdw blurRad="38100" dist="38100" dir="2700000" algn="tl">
                    <a:srgbClr val="C0C0C0"/>
                  </a:outerShdw>
                </a:effectLst>
                <a:latin typeface="Calibri" panose="020F0502020204030204" pitchFamily="34" charset="0"/>
              </a:rPr>
              <a:t>İSTANBUL TEKNİK ÜNİVERSİTESİ</a:t>
            </a:r>
          </a:p>
          <a:p>
            <a:pPr algn="ctr" eaLnBrk="1" hangingPunct="1"/>
            <a:r>
              <a:rPr lang="tr-TR" altLang="en-US" sz="2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2800" b="1" i="1" dirty="0">
              <a:solidFill>
                <a:schemeClr val="bg1"/>
              </a:solidFill>
              <a:effectLst>
                <a:outerShdw blurRad="38100" dist="38100" dir="2700000" algn="tl">
                  <a:srgbClr val="C0C0C0"/>
                </a:outerShdw>
              </a:effectLst>
              <a:latin typeface="Calibri" panose="020F0502020204030204" pitchFamily="34" charset="0"/>
            </a:endParaRPr>
          </a:p>
        </p:txBody>
      </p:sp>
      <p:cxnSp>
        <p:nvCxnSpPr>
          <p:cNvPr id="23556" name="Straight Connector 8"/>
          <p:cNvCxnSpPr>
            <a:cxnSpLocks noChangeShapeType="1"/>
          </p:cNvCxnSpPr>
          <p:nvPr/>
        </p:nvCxnSpPr>
        <p:spPr bwMode="auto">
          <a:xfrm>
            <a:off x="127000" y="3429000"/>
            <a:ext cx="8891588" cy="0"/>
          </a:xfrm>
          <a:prstGeom prst="line">
            <a:avLst/>
          </a:prstGeom>
          <a:noFill/>
          <a:ln w="3175">
            <a:solidFill>
              <a:schemeClr val="bg1"/>
            </a:solidFill>
            <a:round/>
            <a:headEnd/>
            <a:tailEnd/>
          </a:ln>
          <a:extLst>
            <a:ext uri="{909E8E84-426E-40dd-AFC4-6F175D3DCCD1}">
              <a14:hiddenFill xmlns="" xmlns:a14="http://schemas.microsoft.com/office/drawing/2010/main">
                <a:noFill/>
              </a14:hiddenFill>
            </a:ext>
          </a:extLst>
        </p:spPr>
      </p:cxn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940480" y="3234008"/>
            <a:ext cx="2952000" cy="2055711"/>
          </a:xfrm>
          <a:prstGeom prst="rect">
            <a:avLst/>
          </a:prstGeom>
        </p:spPr>
      </p:pic>
      <p:sp>
        <p:nvSpPr>
          <p:cNvPr id="24579" name="Rectangle 3"/>
          <p:cNvSpPr txBox="1">
            <a:spLocks noChangeArrowheads="1"/>
          </p:cNvSpPr>
          <p:nvPr/>
        </p:nvSpPr>
        <p:spPr bwMode="auto">
          <a:xfrm>
            <a:off x="179512" y="1015653"/>
            <a:ext cx="8703527" cy="2053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4572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4572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4572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tr-TR" altLang="tr-TR" sz="1800" dirty="0">
                <a:latin typeface="Calibri" panose="020F0502020204030204" pitchFamily="34" charset="0"/>
              </a:rPr>
              <a:t>	Meteoroloji Mühendisliği Bölümü, hava analizi ve öngörüsü, iklim değişimi, hava kirliliği, güneş ve rüzgar enerjisi, hidroloji, tarımsal meteoroloji, atmosfer fiziği konularında en ileri teknolojileri kullanarak çalışabilecek mühendislerin yetiştirilmesini amaçlayan, Türkiye'nin atmosfer bilimleri ve meteoroloji mühendisliği alanındaki "ilk" bölümüdür. </a:t>
            </a:r>
          </a:p>
          <a:p>
            <a:pPr algn="just"/>
            <a:r>
              <a:rPr lang="tr-TR" altLang="tr-TR" sz="1800" dirty="0">
                <a:latin typeface="Calibri" panose="020F0502020204030204" pitchFamily="34" charset="0"/>
              </a:rPr>
              <a:t>	Eğitim ve araştırma alanlarında uluslararası düzeyde aranan cazip bir mükemmeliyet merkezi olarak; atmosferi,atmosferik sistemleri ve atmosferde meydana gelen olayları, anlamak, açıklamak ve öngörüsünü yapmak bölümün temel amacıdır. </a:t>
            </a:r>
          </a:p>
          <a:p>
            <a:pPr marL="0" indent="0" algn="just">
              <a:buFontTx/>
              <a:buNone/>
            </a:pPr>
            <a:endParaRPr lang="tr-TR" altLang="tr-TR" sz="1800" dirty="0">
              <a:latin typeface="Calibri" panose="020F0502020204030204" pitchFamily="34" charset="0"/>
            </a:endParaRPr>
          </a:p>
        </p:txBody>
      </p:sp>
      <p:pic>
        <p:nvPicPr>
          <p:cNvPr id="24577" name="Picture 26" descr="sunum ust ba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113"/>
            <a:ext cx="9144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06388" y="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tr-TR" altLang="en-US" sz="1800" b="1" i="1" dirty="0">
                <a:solidFill>
                  <a:schemeClr val="bg1"/>
                </a:solidFill>
                <a:effectLst>
                  <a:outerShdw blurRad="38100" dist="38100" dir="2700000" algn="tl">
                    <a:srgbClr val="C0C0C0"/>
                  </a:outerShdw>
                </a:effectLst>
                <a:latin typeface="Calibri" panose="020F0502020204030204" pitchFamily="34" charset="0"/>
              </a:rPr>
              <a:t>METEOROLOJİ MÜHENDİSLİĞİ BÖLÜMÜ</a:t>
            </a:r>
            <a:endParaRPr lang="en-US" altLang="en-US" sz="1800" b="1" i="1" dirty="0">
              <a:solidFill>
                <a:schemeClr val="bg1"/>
              </a:solidFill>
              <a:effectLst>
                <a:outerShdw blurRad="38100" dist="38100" dir="2700000" algn="tl">
                  <a:srgbClr val="C0C0C0"/>
                </a:outerShdw>
              </a:effectLst>
              <a:latin typeface="Calibri" panose="020F0502020204030204" pitchFamily="34" charset="0"/>
            </a:endParaRPr>
          </a:p>
        </p:txBody>
      </p:sp>
      <p:pic>
        <p:nvPicPr>
          <p:cNvPr id="18" name="Picture 2" descr="Picture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19" t="59496" r="63545" b="21870"/>
          <a:stretch/>
        </p:blipFill>
        <p:spPr bwMode="auto">
          <a:xfrm>
            <a:off x="3044781" y="3234007"/>
            <a:ext cx="1167179" cy="1130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5" name="Picture 4"/>
          <p:cNvPicPr>
            <a:picLocks noChangeAspect="1"/>
          </p:cNvPicPr>
          <p:nvPr/>
        </p:nvPicPr>
        <p:blipFill rotWithShape="1">
          <a:blip r:embed="rId5"/>
          <a:srcRect l="43173" t="71321" r="36345" b="5938"/>
          <a:stretch/>
        </p:blipFill>
        <p:spPr>
          <a:xfrm>
            <a:off x="4031940" y="3712958"/>
            <a:ext cx="1080120" cy="1152128"/>
          </a:xfrm>
          <a:prstGeom prst="rect">
            <a:avLst/>
          </a:prstGeom>
        </p:spPr>
      </p:pic>
      <p:pic>
        <p:nvPicPr>
          <p:cNvPr id="20" name="Picture 2" descr="Picture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990" t="11579" r="14522" b="68456"/>
          <a:stretch/>
        </p:blipFill>
        <p:spPr bwMode="auto">
          <a:xfrm>
            <a:off x="4825896" y="4215046"/>
            <a:ext cx="1080121"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6" name="Picture 5"/>
          <p:cNvPicPr>
            <a:picLocks noChangeAspect="1"/>
          </p:cNvPicPr>
          <p:nvPr/>
        </p:nvPicPr>
        <p:blipFill rotWithShape="1">
          <a:blip r:embed="rId6"/>
          <a:srcRect l="29669" t="764" b="-1"/>
          <a:stretch/>
        </p:blipFill>
        <p:spPr>
          <a:xfrm>
            <a:off x="251520" y="3237731"/>
            <a:ext cx="2754895" cy="20634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75203447"/>
              </p:ext>
            </p:extLst>
          </p:nvPr>
        </p:nvGraphicFramePr>
        <p:xfrm>
          <a:off x="288714" y="5429843"/>
          <a:ext cx="8704263" cy="1338263"/>
        </p:xfrm>
        <a:graphic>
          <a:graphicData uri="http://schemas.openxmlformats.org/drawingml/2006/table">
            <a:tbl>
              <a:tblPr/>
              <a:tblGrid>
                <a:gridCol w="1552575">
                  <a:extLst>
                    <a:ext uri="{9D8B030D-6E8A-4147-A177-3AD203B41FA5}">
                      <a16:colId xmlns:a16="http://schemas.microsoft.com/office/drawing/2014/main" val="162351185"/>
                    </a:ext>
                  </a:extLst>
                </a:gridCol>
                <a:gridCol w="1430338">
                  <a:extLst>
                    <a:ext uri="{9D8B030D-6E8A-4147-A177-3AD203B41FA5}">
                      <a16:colId xmlns:a16="http://schemas.microsoft.com/office/drawing/2014/main" val="388233342"/>
                    </a:ext>
                  </a:extLst>
                </a:gridCol>
                <a:gridCol w="1430337">
                  <a:extLst>
                    <a:ext uri="{9D8B030D-6E8A-4147-A177-3AD203B41FA5}">
                      <a16:colId xmlns:a16="http://schemas.microsoft.com/office/drawing/2014/main" val="3102800218"/>
                    </a:ext>
                  </a:extLst>
                </a:gridCol>
                <a:gridCol w="1430338">
                  <a:extLst>
                    <a:ext uri="{9D8B030D-6E8A-4147-A177-3AD203B41FA5}">
                      <a16:colId xmlns:a16="http://schemas.microsoft.com/office/drawing/2014/main" val="3806243390"/>
                    </a:ext>
                  </a:extLst>
                </a:gridCol>
                <a:gridCol w="1430337">
                  <a:extLst>
                    <a:ext uri="{9D8B030D-6E8A-4147-A177-3AD203B41FA5}">
                      <a16:colId xmlns:a16="http://schemas.microsoft.com/office/drawing/2014/main" val="317607606"/>
                    </a:ext>
                  </a:extLst>
                </a:gridCol>
                <a:gridCol w="1430338">
                  <a:extLst>
                    <a:ext uri="{9D8B030D-6E8A-4147-A177-3AD203B41FA5}">
                      <a16:colId xmlns:a16="http://schemas.microsoft.com/office/drawing/2014/main" val="2182396836"/>
                    </a:ext>
                  </a:extLst>
                </a:gridCol>
              </a:tblGrid>
              <a:tr h="571500">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Bölüm</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Taban Puanı</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19</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Taban Puanı</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18</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Taban Puanı</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2017 Taban Puanı</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2017 Taban Puanı</a:t>
                      </a:r>
                      <a:endParaRPr kumimoji="0" lang="tr-TR" altLang="tr-TR" sz="1800" b="1"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extLst>
                  <a:ext uri="{0D108BD9-81ED-4DB2-BD59-A6C34878D82A}">
                    <a16:rowId xmlns:a16="http://schemas.microsoft.com/office/drawing/2014/main" val="525122576"/>
                  </a:ext>
                </a:extLst>
              </a:tr>
              <a:tr h="766763">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Meteoroloji Mühendisliği</a:t>
                      </a:r>
                      <a:endParaRPr kumimoji="0" lang="tr-TR" altLang="tr-TR" sz="1800" b="0" i="0"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00457C"/>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406,029</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 ~4</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61</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(Tavan) </a:t>
                      </a:r>
                      <a:endParaRPr kumimoji="0" lang="tr-TR" altLang="tr-TR" sz="1800" b="0" i="1"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A0825A"/>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364,781</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 ~4</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48</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(Tavan) </a:t>
                      </a:r>
                      <a:endParaRPr kumimoji="0" lang="tr-TR" altLang="tr-TR" sz="1800" b="0" i="1"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A0825A"/>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351,679</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 ~4</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57</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(Tavan) </a:t>
                      </a:r>
                      <a:endParaRPr kumimoji="0" lang="tr-TR" altLang="tr-TR" sz="1800" b="0" i="1"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A0825A"/>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361,955 / ~410(Tavan) </a:t>
                      </a:r>
                      <a:endParaRPr kumimoji="0" lang="tr-TR" altLang="tr-TR" sz="1800" b="0" i="1"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A0825A"/>
                    </a:solidFill>
                  </a:tcPr>
                </a:tc>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3</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78</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063</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 / ~4</a:t>
                      </a:r>
                      <a:r>
                        <a:rPr kumimoji="0" lang="en-US"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37</a:t>
                      </a:r>
                      <a:r>
                        <a:rPr kumimoji="0" lang="tr-TR" altLang="tr-TR" sz="1800" b="0" i="0" u="none" strike="noStrike" cap="none" normalizeH="0" baseline="0" dirty="0">
                          <a:ln>
                            <a:noFill/>
                          </a:ln>
                          <a:solidFill>
                            <a:srgbClr val="FFFFFF"/>
                          </a:solidFill>
                          <a:effectLst/>
                          <a:latin typeface="Times" panose="02020603050405020304" pitchFamily="18" charset="0"/>
                          <a:ea typeface="MS PGothic" panose="020B0600070205080204" pitchFamily="34" charset="-128"/>
                        </a:rPr>
                        <a:t>(Tavan) </a:t>
                      </a:r>
                      <a:endParaRPr kumimoji="0" lang="tr-TR" altLang="tr-TR" sz="1800" b="0" i="1" u="none" strike="noStrike" cap="none" normalizeH="0" baseline="0" dirty="0">
                        <a:ln>
                          <a:noFill/>
                        </a:ln>
                        <a:solidFill>
                          <a:srgbClr val="191919"/>
                        </a:solidFill>
                        <a:effectLst/>
                        <a:latin typeface="Times New Roman" panose="02020603050405020304" pitchFamily="18" charset="0"/>
                        <a:ea typeface="MS PGothic" panose="020B0600070205080204" pitchFamily="34" charset="-128"/>
                      </a:endParaRPr>
                    </a:p>
                  </a:txBody>
                  <a:tcPr marL="6196" marR="6196" marT="6196" marB="0" anchor="ctr" horzOverflow="overflow">
                    <a:lnL w="12700" cap="flat" cmpd="sng" algn="ctr">
                      <a:solidFill>
                        <a:srgbClr val="B4975A"/>
                      </a:solidFill>
                      <a:prstDash val="solid"/>
                      <a:round/>
                      <a:headEnd type="none" w="med" len="med"/>
                      <a:tailEnd type="none" w="med" len="med"/>
                    </a:lnL>
                    <a:lnR w="12700" cap="flat" cmpd="sng" algn="ctr">
                      <a:solidFill>
                        <a:srgbClr val="B4975A"/>
                      </a:solidFill>
                      <a:prstDash val="solid"/>
                      <a:round/>
                      <a:headEnd type="none" w="med" len="med"/>
                      <a:tailEnd type="none" w="med" len="med"/>
                    </a:lnR>
                    <a:lnT w="12700" cap="flat" cmpd="sng" algn="ctr">
                      <a:solidFill>
                        <a:srgbClr val="B4975A"/>
                      </a:solidFill>
                      <a:prstDash val="solid"/>
                      <a:round/>
                      <a:headEnd type="none" w="med" len="med"/>
                      <a:tailEnd type="none" w="med" len="med"/>
                    </a:lnT>
                    <a:lnB w="12700" cap="flat" cmpd="sng" algn="ctr">
                      <a:solidFill>
                        <a:srgbClr val="B4975A"/>
                      </a:solidFill>
                      <a:prstDash val="solid"/>
                      <a:round/>
                      <a:headEnd type="none" w="med" len="med"/>
                      <a:tailEnd type="none" w="med" len="med"/>
                    </a:lnB>
                    <a:lnTlToBr>
                      <a:noFill/>
                    </a:lnTlToBr>
                    <a:lnBlToTr>
                      <a:noFill/>
                    </a:lnBlToTr>
                    <a:solidFill>
                      <a:srgbClr val="A0825A"/>
                    </a:solidFill>
                  </a:tcPr>
                </a:tc>
                <a:extLst>
                  <a:ext uri="{0D108BD9-81ED-4DB2-BD59-A6C34878D82A}">
                    <a16:rowId xmlns:a16="http://schemas.microsoft.com/office/drawing/2014/main" val="298993576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10390</TotalTime>
  <Words>1132</Words>
  <Application>Microsoft Office PowerPoint</Application>
  <PresentationFormat>On-screen Show (4:3)</PresentationFormat>
  <Paragraphs>249</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Symbol</vt:lpstr>
      <vt:lpstr>Times</vt:lpstr>
      <vt:lpstr>Times New Roman</vt:lpstr>
      <vt:lpstr>Blank Presentation</vt:lpstr>
      <vt:lpstr>  İSTANBUL TEKNİK ÜNİVERSİTESİ Meteoroloji Mühendisliği Bölümü  2020</vt:lpstr>
      <vt:lpstr>İTÜ Tarihi</vt:lpstr>
      <vt:lpstr>İTÜ Tarihi</vt:lpstr>
      <vt:lpstr>İTÜ Kampüsleri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baris</cp:lastModifiedBy>
  <cp:revision>411</cp:revision>
  <dcterms:created xsi:type="dcterms:W3CDTF">2012-07-26T13:17:02Z</dcterms:created>
  <dcterms:modified xsi:type="dcterms:W3CDTF">2021-01-15T10:16:55Z</dcterms:modified>
</cp:coreProperties>
</file>